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73" r:id="rId4"/>
    <p:sldId id="260" r:id="rId5"/>
    <p:sldId id="266" r:id="rId6"/>
    <p:sldId id="262" r:id="rId7"/>
    <p:sldId id="270" r:id="rId8"/>
    <p:sldId id="263" r:id="rId9"/>
    <p:sldId id="274" r:id="rId10"/>
    <p:sldId id="265" r:id="rId11"/>
    <p:sldId id="268" r:id="rId12"/>
    <p:sldId id="275" r:id="rId13"/>
    <p:sldId id="267" r:id="rId14"/>
    <p:sldId id="272" r:id="rId15"/>
    <p:sldId id="271" r:id="rId16"/>
    <p:sldId id="269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FC7F-EF63-3047-984D-0D97C88A55F7}" type="datetimeFigureOut">
              <a:rPr lang="en-US" smtClean="0"/>
              <a:t>8/16/14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B22E-EC0E-9B44-B8D0-CB918B1C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7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D5396-69BF-9945-AA23-F27C7E960B14}" type="datetimeFigureOut">
              <a:rPr lang="en-US" smtClean="0"/>
              <a:t>8/16/14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81ED3-9E41-EA42-ABDD-C39982A1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3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81ED3-9E41-EA42-ABDD-C39982A166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0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PyGotham 2014  Dwight J. Browne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8/17/14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PyGotham</a:t>
            </a:r>
            <a:r>
              <a:rPr lang="en-US" dirty="0" smtClean="0"/>
              <a:t> 2014  Dwight J. Browne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9F36-5C29-6840-A5BD-32A8277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5716"/>
            <a:ext cx="7772400" cy="15520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Python and Julia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698" y="3160632"/>
            <a:ext cx="8419545" cy="129340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Why do we need another language?</a:t>
            </a:r>
          </a:p>
          <a:p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46143" y="4747667"/>
            <a:ext cx="5432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Dwight J. Browne</a:t>
            </a:r>
          </a:p>
          <a:p>
            <a:pPr algn="ctr"/>
            <a:r>
              <a:rPr lang="en-US" dirty="0" err="1" smtClean="0"/>
              <a:t>PyGotham</a:t>
            </a:r>
            <a:r>
              <a:rPr lang="en-US" dirty="0" smtClean="0"/>
              <a:t> 2014</a:t>
            </a:r>
          </a:p>
          <a:p>
            <a:pPr algn="ctr"/>
            <a:r>
              <a:rPr lang="en-US" dirty="0" smtClean="0"/>
              <a:t>Twitter: @dwightb2</a:t>
            </a:r>
          </a:p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dbrowne</a:t>
            </a:r>
            <a:r>
              <a:rPr lang="en-US" dirty="0"/>
              <a:t>/Presentations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8" y="334316"/>
            <a:ext cx="3683000" cy="104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746" y="5435529"/>
            <a:ext cx="1683826" cy="11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5945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Julia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Julia? Where </a:t>
            </a:r>
            <a:r>
              <a:rPr lang="en-US" sz="3600" dirty="0" smtClean="0">
                <a:solidFill>
                  <a:srgbClr val="CCFFCC"/>
                </a:solidFill>
              </a:rPr>
              <a:t>did this come from?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905" y="1917792"/>
            <a:ext cx="796229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Fast C like performance </a:t>
            </a:r>
            <a:endParaRPr lang="en-US" sz="2800" dirty="0" smtClean="0"/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/>
              <a:t>Incredibly young language = Immature library base</a:t>
            </a:r>
            <a:endParaRPr lang="en-US" sz="2800" dirty="0" smtClean="0"/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/>
              <a:t>C interoperability  =  Python interoperability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Multiple </a:t>
            </a:r>
            <a:r>
              <a:rPr lang="en-US" sz="2800" dirty="0" smtClean="0"/>
              <a:t>dispatch  </a:t>
            </a:r>
            <a:endParaRPr lang="en-US" sz="2800" dirty="0"/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Focus on methods not methods of classes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558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But How Fast is It?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Professional </a:t>
            </a:r>
            <a:r>
              <a:rPr lang="en-US" sz="3600" dirty="0" smtClean="0">
                <a:solidFill>
                  <a:srgbClr val="CCFFCC"/>
                </a:solidFill>
              </a:rPr>
              <a:t>driver on closed </a:t>
            </a:r>
            <a:r>
              <a:rPr lang="en-US" sz="3600" dirty="0" smtClean="0">
                <a:solidFill>
                  <a:srgbClr val="CCFFCC"/>
                </a:solidFill>
              </a:rPr>
              <a:t>course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1885232"/>
            <a:ext cx="796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pic>
        <p:nvPicPr>
          <p:cNvPr id="14" name="Picture 13" descr="Screen Shot 2014-08-13 at 9.22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437"/>
            <a:ext cx="9144000" cy="42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It’s Really </a:t>
            </a:r>
            <a:r>
              <a:rPr lang="en-US" sz="5400" dirty="0">
                <a:solidFill>
                  <a:srgbClr val="CCFFCC"/>
                </a:solidFill>
              </a:rPr>
              <a:t>T</a:t>
            </a:r>
            <a:r>
              <a:rPr lang="en-US" sz="5400" dirty="0" smtClean="0">
                <a:solidFill>
                  <a:srgbClr val="CCFFCC"/>
                </a:solidFill>
              </a:rPr>
              <a:t>hat </a:t>
            </a:r>
            <a:r>
              <a:rPr lang="en-US" sz="5400" dirty="0">
                <a:solidFill>
                  <a:srgbClr val="CCFFCC"/>
                </a:solidFill>
              </a:rPr>
              <a:t>F</a:t>
            </a:r>
            <a:r>
              <a:rPr lang="en-US" sz="5400" dirty="0" smtClean="0">
                <a:solidFill>
                  <a:srgbClr val="CCFFCC"/>
                </a:solidFill>
              </a:rPr>
              <a:t>ast</a:t>
            </a:r>
            <a:r>
              <a:rPr lang="en-US" sz="5400" dirty="0" smtClean="0">
                <a:solidFill>
                  <a:srgbClr val="CCFFCC"/>
                </a:solidFill>
              </a:rPr>
              <a:t>?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Your mileage may vary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1885232"/>
            <a:ext cx="796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pic>
        <p:nvPicPr>
          <p:cNvPr id="11" name="Picture 10" descr="Screen Shot 2014-08-16 at 9.1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182259"/>
            <a:ext cx="7416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6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What is this Witchcraft?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How does it 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905" y="1782547"/>
            <a:ext cx="7962295" cy="613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Python </a:t>
            </a:r>
            <a:r>
              <a:rPr lang="en-US" sz="2800" dirty="0" smtClean="0"/>
              <a:t>PyObject:  </a:t>
            </a:r>
            <a:endParaRPr lang="en-US" sz="2800" dirty="0" smtClean="0"/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object.h, methodobject.h</a:t>
            </a:r>
            <a:endParaRPr lang="en-US" sz="2800" dirty="0"/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 descrobject.h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Julia  PyObject:</a:t>
            </a:r>
            <a:endParaRPr lang="en-US" sz="2800" dirty="0" smtClean="0"/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PyCall.jl, pytype.jl</a:t>
            </a:r>
            <a:r>
              <a:rPr lang="en-US" sz="2800" dirty="0"/>
              <a:t> </a:t>
            </a:r>
            <a:r>
              <a:rPr lang="en-US" sz="2800" dirty="0" smtClean="0"/>
              <a:t>  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PyPlot.jl for Matplotlib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call  to call external </a:t>
            </a:r>
            <a:r>
              <a:rPr lang="en-US" sz="2800" dirty="0" smtClean="0"/>
              <a:t>C libraries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1200150" lvl="2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8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Julia PyObject</a:t>
            </a:r>
            <a:endParaRPr lang="en-US" sz="5400" dirty="0">
              <a:solidFill>
                <a:srgbClr val="CCFFCC"/>
              </a:solidFill>
            </a:endParaRPr>
          </a:p>
        </p:txBody>
      </p:sp>
      <p:pic>
        <p:nvPicPr>
          <p:cNvPr id="4" name="Picture 3" descr="Screen Shot 2014-08-15 at 8.2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17702"/>
            <a:ext cx="7061200" cy="46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IPython and Julia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CFFCC"/>
                </a:solidFill>
              </a:rPr>
              <a:t>Yes. </a:t>
            </a:r>
            <a:r>
              <a:rPr lang="en-US" sz="3600" dirty="0">
                <a:solidFill>
                  <a:srgbClr val="CCFFCC"/>
                </a:solidFill>
              </a:rPr>
              <a:t>Y</a:t>
            </a:r>
            <a:r>
              <a:rPr lang="en-US" sz="3600" dirty="0" smtClean="0">
                <a:solidFill>
                  <a:srgbClr val="CCFFCC"/>
                </a:solidFill>
              </a:rPr>
              <a:t>ou </a:t>
            </a:r>
            <a:r>
              <a:rPr lang="en-US" sz="3600" dirty="0" smtClean="0">
                <a:solidFill>
                  <a:srgbClr val="CCFFCC"/>
                </a:solidFill>
              </a:rPr>
              <a:t>can have your cake and eat it </a:t>
            </a:r>
            <a:r>
              <a:rPr lang="en-US" sz="3600" dirty="0" smtClean="0">
                <a:solidFill>
                  <a:srgbClr val="CCFFCC"/>
                </a:solidFill>
              </a:rPr>
              <a:t>too! 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34" y="4671706"/>
            <a:ext cx="8648095" cy="283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Ijulia/src/msg.jl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/>
              <a:t>IPython/kernel/</a:t>
            </a:r>
            <a:r>
              <a:rPr lang="en-US" sz="2800" dirty="0" smtClean="0"/>
              <a:t>zmq</a:t>
            </a:r>
            <a:r>
              <a:rPr lang="en-US" sz="2800" dirty="0"/>
              <a:t>IPython/kernel/</a:t>
            </a:r>
            <a:r>
              <a:rPr lang="en-US" sz="2800" dirty="0" smtClean="0"/>
              <a:t>zmq/session.py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1200150" lvl="2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4-08-15 at 8.2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9" y="1818762"/>
            <a:ext cx="8749315" cy="29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6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Is that it?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Demonstration</a:t>
            </a:r>
          </a:p>
        </p:txBody>
      </p:sp>
      <p:pic>
        <p:nvPicPr>
          <p:cNvPr id="4" name="Picture 3" descr="KE_68-1929_1962_Demonstration-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3" y="1607475"/>
            <a:ext cx="7847197" cy="50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That’s All Folks!</a:t>
            </a:r>
            <a:endParaRPr lang="en-US" sz="5400" dirty="0">
              <a:solidFill>
                <a:srgbClr val="CCFFCC"/>
              </a:solidFill>
            </a:endParaRPr>
          </a:p>
        </p:txBody>
      </p:sp>
      <p:pic>
        <p:nvPicPr>
          <p:cNvPr id="5" name="Picture 4" descr="an_audience_watches_a_film_through_3d_glass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10" y="1803400"/>
            <a:ext cx="6966423" cy="46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History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2152952"/>
            <a:ext cx="8044845" cy="278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Slow computers required efficient languages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FORTRAN,  C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Required efficient and diligent coding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err="1"/>
              <a:t>s</a:t>
            </a:r>
            <a:r>
              <a:rPr lang="en-US" sz="2800" dirty="0" err="1" smtClean="0"/>
              <a:t>trncpy</a:t>
            </a:r>
            <a:r>
              <a:rPr lang="en-US" sz="2800" dirty="0" smtClean="0"/>
              <a:t>(</a:t>
            </a:r>
            <a:r>
              <a:rPr lang="en-US" sz="2800" dirty="0" err="1" smtClean="0"/>
              <a:t>tooSmall,tooBig,sizeof</a:t>
            </a:r>
            <a:r>
              <a:rPr lang="en-US" sz="2800" dirty="0" smtClean="0"/>
              <a:t>(</a:t>
            </a:r>
            <a:r>
              <a:rPr lang="en-US" sz="2800" dirty="0" err="1" smtClean="0"/>
              <a:t>tooBig</a:t>
            </a:r>
            <a:r>
              <a:rPr lang="en-US" sz="2800" dirty="0" smtClean="0"/>
              <a:t>) =</a:t>
            </a:r>
          </a:p>
          <a:p>
            <a:endParaRPr lang="en-US" dirty="0" smtClean="0"/>
          </a:p>
        </p:txBody>
      </p:sp>
      <p:pic>
        <p:nvPicPr>
          <p:cNvPr id="4" name="Picture 3" descr="BO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04" y="3826631"/>
            <a:ext cx="1086418" cy="866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CFFCC"/>
                </a:solidFill>
              </a:rPr>
              <a:t>The olden days: The Honeymooners - Oprah</a:t>
            </a:r>
          </a:p>
        </p:txBody>
      </p:sp>
    </p:spTree>
    <p:extLst>
      <p:ext uri="{BB962C8B-B14F-4D97-AF65-F5344CB8AC3E}">
        <p14:creationId xmlns:p14="http://schemas.microsoft.com/office/powerpoint/2010/main" val="14741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More History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2152952"/>
            <a:ext cx="7962295" cy="3079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Compressed delivery time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Enterprise apps bloat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C#, Java, Perl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*nix or Win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Computers kept getting faster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Seinfeld, </a:t>
            </a:r>
            <a:r>
              <a:rPr lang="en-US" sz="3600" dirty="0" smtClean="0">
                <a:solidFill>
                  <a:srgbClr val="CCFFCC"/>
                </a:solidFill>
              </a:rPr>
              <a:t>Friends </a:t>
            </a:r>
          </a:p>
        </p:txBody>
      </p:sp>
    </p:spTree>
    <p:extLst>
      <p:ext uri="{BB962C8B-B14F-4D97-AF65-F5344CB8AC3E}">
        <p14:creationId xmlns:p14="http://schemas.microsoft.com/office/powerpoint/2010/main" val="196060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A Brief Diversion</a:t>
            </a:r>
            <a:endParaRPr lang="en-US" sz="5400" dirty="0">
              <a:solidFill>
                <a:srgbClr val="CCFFCC"/>
              </a:solidFill>
            </a:endParaRPr>
          </a:p>
        </p:txBody>
      </p:sp>
      <p:pic>
        <p:nvPicPr>
          <p:cNvPr id="5" name="Picture 4" descr="MicroprocessorClockSpe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17" y="1292104"/>
            <a:ext cx="6206951" cy="4899146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5418667" y="3422952"/>
            <a:ext cx="978408" cy="484632"/>
          </a:xfrm>
          <a:prstGeom prst="leftArrow">
            <a:avLst/>
          </a:prstGeom>
          <a:solidFill>
            <a:srgbClr val="C0504D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History: The Dark Ages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Reality </a:t>
            </a:r>
            <a:r>
              <a:rPr lang="en-US" sz="3600" dirty="0" smtClean="0">
                <a:solidFill>
                  <a:srgbClr val="CCFFCC"/>
                </a:solidFill>
              </a:rPr>
              <a:t>TV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2914928"/>
            <a:ext cx="7015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6600" dirty="0" smtClean="0"/>
              <a:t>  </a:t>
            </a:r>
            <a:r>
              <a:rPr lang="en-US" sz="7200" dirty="0" smtClean="0"/>
              <a:t>GOOD ENOUGH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658002" y="18342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5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3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Some Problems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2152952"/>
            <a:ext cx="7015237" cy="321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Big applications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Complex dependencies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Cut and paste code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Technical debt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500 </a:t>
            </a:r>
            <a:r>
              <a:rPr lang="en-US" sz="3600" dirty="0" smtClean="0">
                <a:solidFill>
                  <a:srgbClr val="CCFFCC"/>
                </a:solidFill>
              </a:rPr>
              <a:t>Channels and Nothing to Watch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The Big Problem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The Notorious E.C.L.E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905" y="2152952"/>
            <a:ext cx="7015237" cy="247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E.C.L.E.  - Edit Compile Link Execute  </a:t>
            </a:r>
            <a:endParaRPr lang="en-US" sz="2800" dirty="0"/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More data. </a:t>
            </a:r>
            <a:r>
              <a:rPr lang="en-US" sz="2800" dirty="0"/>
              <a:t>F</a:t>
            </a:r>
            <a:r>
              <a:rPr lang="en-US" sz="2800" dirty="0" smtClean="0"/>
              <a:t>inite time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Processing speeds are increasing slowly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Need a better way</a:t>
            </a:r>
          </a:p>
        </p:txBody>
      </p:sp>
    </p:spTree>
    <p:extLst>
      <p:ext uri="{BB962C8B-B14F-4D97-AF65-F5344CB8AC3E}">
        <p14:creationId xmlns:p14="http://schemas.microsoft.com/office/powerpoint/2010/main" val="7099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The Need For Speed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Fast and </a:t>
            </a:r>
            <a:r>
              <a:rPr lang="en-US" sz="3600" dirty="0" smtClean="0">
                <a:solidFill>
                  <a:srgbClr val="CCFFCC"/>
                </a:solidFill>
              </a:rPr>
              <a:t>Furious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2152952"/>
            <a:ext cx="701523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High performance =  C or FORTRAN 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Using BLAS, LAPACK  = FORTRAN </a:t>
            </a:r>
          </a:p>
          <a:p>
            <a:pPr lvl="1"/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till hindered by  E.C.L.E. 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 use case for</a:t>
            </a:r>
            <a:r>
              <a:rPr lang="en-US" sz="2800" dirty="0" smtClean="0"/>
              <a:t> a dynamic language  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15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524"/>
            <a:ext cx="7772400" cy="61685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CFFCC"/>
                </a:solidFill>
              </a:rPr>
              <a:t>Python </a:t>
            </a:r>
            <a:endParaRPr lang="en-US" sz="5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90" y="961144"/>
            <a:ext cx="86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</a:rPr>
              <a:t>The Sopranos and Breaking Bad</a:t>
            </a:r>
            <a:endParaRPr lang="en-US" sz="3600" dirty="0" smtClean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05" y="2152952"/>
            <a:ext cx="701523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Multi Paradigm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REPL and IPython save person years 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Less TIMTOWDI = Less wasted time</a:t>
            </a:r>
            <a:endParaRPr lang="en-US" sz="2800" dirty="0"/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Slowness will be forgiven </a:t>
            </a:r>
            <a:r>
              <a:rPr lang="en-US" sz="2800" dirty="0" smtClean="0"/>
              <a:t>for fast </a:t>
            </a:r>
            <a:r>
              <a:rPr lang="en-US" sz="2800" dirty="0" smtClean="0"/>
              <a:t>delivery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800" dirty="0" smtClean="0"/>
              <a:t>But not always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482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13003</TotalTime>
  <Words>338</Words>
  <Application>Microsoft Macintosh PowerPoint</Application>
  <PresentationFormat>On-screen Show (4:3)</PresentationFormat>
  <Paragraphs>89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Python and Julia</vt:lpstr>
      <vt:lpstr>History</vt:lpstr>
      <vt:lpstr>More History</vt:lpstr>
      <vt:lpstr>A Brief Diversion</vt:lpstr>
      <vt:lpstr>History: The Dark Ages</vt:lpstr>
      <vt:lpstr>Some Problems</vt:lpstr>
      <vt:lpstr>The Big Problem</vt:lpstr>
      <vt:lpstr>The Need For Speed</vt:lpstr>
      <vt:lpstr>Python </vt:lpstr>
      <vt:lpstr>Julia</vt:lpstr>
      <vt:lpstr>But How Fast is It?</vt:lpstr>
      <vt:lpstr>It’s Really That Fast?</vt:lpstr>
      <vt:lpstr>What is this Witchcraft?</vt:lpstr>
      <vt:lpstr>Julia PyObject</vt:lpstr>
      <vt:lpstr>IPython and Julia</vt:lpstr>
      <vt:lpstr>Is that it?</vt:lpstr>
      <vt:lpstr>That’s All Folks!</vt:lpstr>
    </vt:vector>
  </TitlesOfParts>
  <Company>nphardsolutions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Julia</dc:title>
  <dc:creator>d b</dc:creator>
  <cp:lastModifiedBy>d b</cp:lastModifiedBy>
  <cp:revision>91</cp:revision>
  <dcterms:created xsi:type="dcterms:W3CDTF">2014-08-02T20:50:29Z</dcterms:created>
  <dcterms:modified xsi:type="dcterms:W3CDTF">2014-08-17T13:07:25Z</dcterms:modified>
</cp:coreProperties>
</file>