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obst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https://www.cs.uic.edu/~i440/CS_440_Presentation_Evaluation_Form.pdf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57b7f0c8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57b7f0c8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2a1fbb5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2a1fbb5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2a1fbb5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2a1fbb5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2a1fbb5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2a1fbb5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2a1fbb5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2a1fbb5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2a1fbb5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2a1fbb5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2a1fbb5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2a1fbb5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2a1fbb5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2a1fbb5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39752"/>
            <a:ext cx="8222100" cy="1398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Lobster"/>
                <a:ea typeface="Lobster"/>
                <a:cs typeface="Lobster"/>
                <a:sym typeface="Lobster"/>
              </a:rPr>
              <a:t>Chicago Coalition for the Homeless:</a:t>
            </a:r>
            <a:endParaRPr b="1">
              <a:latin typeface="Lobster"/>
              <a:ea typeface="Lobster"/>
              <a:cs typeface="Lobster"/>
              <a:sym typeface="Lobster"/>
            </a:endParaRPr>
          </a:p>
          <a:p>
            <a:pPr indent="0" lvl="0" marL="0" rtl="0" algn="ctr">
              <a:spcBef>
                <a:spcPts val="0"/>
              </a:spcBef>
              <a:spcAft>
                <a:spcPts val="0"/>
              </a:spcAft>
              <a:buNone/>
            </a:pPr>
            <a:r>
              <a:rPr b="1" lang="en">
                <a:latin typeface="Lobster"/>
                <a:ea typeface="Lobster"/>
                <a:cs typeface="Lobster"/>
                <a:sym typeface="Lobster"/>
              </a:rPr>
              <a:t>Pseudo-Homelessness Simulator</a:t>
            </a:r>
            <a:endParaRPr b="1">
              <a:latin typeface="Lobster"/>
              <a:ea typeface="Lobster"/>
              <a:cs typeface="Lobster"/>
              <a:sym typeface="Lobster"/>
            </a:endParaRPr>
          </a:p>
        </p:txBody>
      </p:sp>
      <p:sp>
        <p:nvSpPr>
          <p:cNvPr id="86" name="Google Shape;86;p13"/>
          <p:cNvSpPr txBox="1"/>
          <p:nvPr>
            <p:ph idx="1" type="subTitle"/>
          </p:nvPr>
        </p:nvSpPr>
        <p:spPr>
          <a:xfrm>
            <a:off x="598100" y="3019881"/>
            <a:ext cx="8222100" cy="73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3"/>
              <a:buNone/>
            </a:pPr>
            <a:r>
              <a:rPr lang="en" sz="1997"/>
              <a:t>Mitchell Jones, Dylan Brunelle, Dua’a Hussein, Daniel Kim</a:t>
            </a:r>
            <a:endParaRPr sz="1997"/>
          </a:p>
          <a:p>
            <a:pPr indent="0" lvl="0" marL="0" rtl="0" algn="ctr">
              <a:lnSpc>
                <a:spcPct val="100000"/>
              </a:lnSpc>
              <a:spcBef>
                <a:spcPts val="0"/>
              </a:spcBef>
              <a:spcAft>
                <a:spcPts val="0"/>
              </a:spcAft>
              <a:buSzPts val="523"/>
              <a:buNone/>
            </a:pPr>
            <a:r>
              <a:rPr lang="en" sz="1997"/>
              <a:t>Development Project </a:t>
            </a:r>
            <a:r>
              <a:rPr lang="en" sz="1997"/>
              <a:t>Description</a:t>
            </a:r>
            <a:endParaRPr sz="199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10425"/>
            <a:ext cx="8520600" cy="56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Base Foundation: Overview </a:t>
            </a:r>
            <a:endParaRPr b="1"/>
          </a:p>
        </p:txBody>
      </p:sp>
      <p:sp>
        <p:nvSpPr>
          <p:cNvPr id="92" name="Google Shape;92;p14"/>
          <p:cNvSpPr txBox="1"/>
          <p:nvPr>
            <p:ph idx="1" type="body"/>
          </p:nvPr>
        </p:nvSpPr>
        <p:spPr>
          <a:xfrm>
            <a:off x="3696500" y="1017800"/>
            <a:ext cx="5135700" cy="2946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The project that the team proposes is a detailed </a:t>
            </a:r>
            <a:r>
              <a:rPr b="1" lang="en"/>
              <a:t>simulation</a:t>
            </a:r>
            <a:r>
              <a:rPr b="1" lang="en"/>
              <a:t> that demonstrates what it is like to be homeless based on interviews and experiences from people who have been homeless or are currently experiencing homelessness. The goal of the simulation would be to survive as long as possible despite hazards presented to the user.</a:t>
            </a:r>
            <a:endParaRPr b="1"/>
          </a:p>
          <a:p>
            <a:pPr indent="-334327" lvl="0" marL="457200" rtl="0" algn="l">
              <a:spcBef>
                <a:spcPts val="0"/>
              </a:spcBef>
              <a:spcAft>
                <a:spcPts val="0"/>
              </a:spcAft>
              <a:buSzPct val="100000"/>
              <a:buChar char="●"/>
            </a:pPr>
            <a:r>
              <a:rPr b="1" lang="en"/>
              <a:t>Hazards that those who experience homelessness have to be wary of on a daily basis will be the core of the simulation. </a:t>
            </a:r>
            <a:endParaRPr b="1"/>
          </a:p>
        </p:txBody>
      </p:sp>
      <p:pic>
        <p:nvPicPr>
          <p:cNvPr descr="Simulation GIFs | Tenor" id="93" name="Google Shape;93;p14"/>
          <p:cNvPicPr preferRelativeResize="0"/>
          <p:nvPr/>
        </p:nvPicPr>
        <p:blipFill>
          <a:blip r:embed="rId3">
            <a:alphaModFix/>
          </a:blip>
          <a:stretch>
            <a:fillRect/>
          </a:stretch>
        </p:blipFill>
        <p:spPr>
          <a:xfrm>
            <a:off x="462050" y="1017802"/>
            <a:ext cx="3234450" cy="328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1668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Purpose - Helping the CCH’s Mission</a:t>
            </a:r>
            <a:endParaRPr b="1"/>
          </a:p>
        </p:txBody>
      </p:sp>
      <p:sp>
        <p:nvSpPr>
          <p:cNvPr id="99" name="Google Shape;99;p15"/>
          <p:cNvSpPr txBox="1"/>
          <p:nvPr>
            <p:ph idx="1" type="body"/>
          </p:nvPr>
        </p:nvSpPr>
        <p:spPr>
          <a:xfrm>
            <a:off x="311700" y="774600"/>
            <a:ext cx="5829000" cy="3794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Chicago Coalition for the Homeless (CCH) is a nonprofit organization </a:t>
            </a:r>
            <a:r>
              <a:rPr lang="en"/>
              <a:t>dedicated</a:t>
            </a:r>
            <a:r>
              <a:rPr lang="en"/>
              <a:t> to helping the homeless and the homelessness simulation is intended to be used to demonstrate how it is like to be homeless and how stressful it can be, and hopefully change the perception of homelessness from being one of ridicule to one of sympathy</a:t>
            </a:r>
            <a:endParaRPr/>
          </a:p>
          <a:p>
            <a:pPr indent="-342900" lvl="0" marL="457200" rtl="0" algn="l">
              <a:spcBef>
                <a:spcPts val="0"/>
              </a:spcBef>
              <a:spcAft>
                <a:spcPts val="0"/>
              </a:spcAft>
              <a:buSzPts val="1800"/>
              <a:buChar char="●"/>
            </a:pPr>
            <a:r>
              <a:rPr lang="en"/>
              <a:t>Considerations to must be taken in regards to the simulation is the gravitas </a:t>
            </a:r>
            <a:r>
              <a:rPr lang="en"/>
              <a:t>surrounding</a:t>
            </a:r>
            <a:r>
              <a:rPr lang="en"/>
              <a:t> homelessness, and to be very careful with how homelessness is portrayed while still remaining accurate to the experience. </a:t>
            </a:r>
            <a:endParaRPr/>
          </a:p>
        </p:txBody>
      </p:sp>
      <p:pic>
        <p:nvPicPr>
          <p:cNvPr descr="Census Spotlight: Chicago Coalition for the Homeless – South Side Weekly" id="100" name="Google Shape;100;p15"/>
          <p:cNvPicPr preferRelativeResize="0"/>
          <p:nvPr/>
        </p:nvPicPr>
        <p:blipFill>
          <a:blip r:embed="rId3">
            <a:alphaModFix/>
          </a:blip>
          <a:stretch>
            <a:fillRect/>
          </a:stretch>
        </p:blipFill>
        <p:spPr>
          <a:xfrm>
            <a:off x="6432400" y="1009250"/>
            <a:ext cx="2399900" cy="24826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Scope of the Work</a:t>
            </a:r>
            <a:endParaRPr b="1"/>
          </a:p>
        </p:txBody>
      </p:sp>
      <p:sp>
        <p:nvSpPr>
          <p:cNvPr id="106" name="Google Shape;106;p16"/>
          <p:cNvSpPr txBox="1"/>
          <p:nvPr>
            <p:ph idx="1" type="body"/>
          </p:nvPr>
        </p:nvSpPr>
        <p:spPr>
          <a:xfrm>
            <a:off x="4246600" y="1072425"/>
            <a:ext cx="4260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Currently very few interactive resources about homelessness available. (Hobson’s Choice)</a:t>
            </a:r>
            <a:endParaRPr/>
          </a:p>
          <a:p>
            <a:pPr indent="-342900" lvl="0" marL="457200" rtl="0" algn="l">
              <a:spcBef>
                <a:spcPts val="0"/>
              </a:spcBef>
              <a:spcAft>
                <a:spcPts val="0"/>
              </a:spcAft>
              <a:buSzPts val="1800"/>
              <a:buChar char="●"/>
            </a:pPr>
            <a:r>
              <a:rPr lang="en"/>
              <a:t>The Context of the Work will involve combining real locations with stories from those experiencing homelessness, </a:t>
            </a:r>
            <a:r>
              <a:rPr lang="en"/>
              <a:t>rendered</a:t>
            </a:r>
            <a:r>
              <a:rPr lang="en"/>
              <a:t> onto an interactive environment.</a:t>
            </a:r>
            <a:endParaRPr/>
          </a:p>
        </p:txBody>
      </p:sp>
      <p:pic>
        <p:nvPicPr>
          <p:cNvPr id="107" name="Google Shape;107;p16"/>
          <p:cNvPicPr preferRelativeResize="0"/>
          <p:nvPr/>
        </p:nvPicPr>
        <p:blipFill>
          <a:blip r:embed="rId3">
            <a:alphaModFix/>
          </a:blip>
          <a:stretch>
            <a:fillRect/>
          </a:stretch>
        </p:blipFill>
        <p:spPr>
          <a:xfrm>
            <a:off x="635250" y="1020275"/>
            <a:ext cx="3355700" cy="375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Scope of the Product</a:t>
            </a:r>
            <a:endParaRPr b="1"/>
          </a:p>
        </p:txBody>
      </p:sp>
      <p:sp>
        <p:nvSpPr>
          <p:cNvPr id="113" name="Google Shape;113;p17"/>
          <p:cNvSpPr txBox="1"/>
          <p:nvPr>
            <p:ph idx="1" type="body"/>
          </p:nvPr>
        </p:nvSpPr>
        <p:spPr>
          <a:xfrm>
            <a:off x="311700" y="1229875"/>
            <a:ext cx="41937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Simulation features:</a:t>
            </a:r>
            <a:endParaRPr b="1"/>
          </a:p>
          <a:p>
            <a:pPr indent="-342900" lvl="0" marL="457200" rtl="0" algn="l">
              <a:spcBef>
                <a:spcPts val="1200"/>
              </a:spcBef>
              <a:spcAft>
                <a:spcPts val="0"/>
              </a:spcAft>
              <a:buSzPts val="1800"/>
              <a:buChar char="●"/>
            </a:pPr>
            <a:r>
              <a:rPr lang="en"/>
              <a:t>Dynamic Environment-Weather and time of day</a:t>
            </a:r>
            <a:endParaRPr/>
          </a:p>
          <a:p>
            <a:pPr indent="-342900" lvl="0" marL="457200" rtl="0" algn="l">
              <a:spcBef>
                <a:spcPts val="0"/>
              </a:spcBef>
              <a:spcAft>
                <a:spcPts val="0"/>
              </a:spcAft>
              <a:buSzPts val="1800"/>
              <a:buChar char="●"/>
            </a:pPr>
            <a:r>
              <a:rPr lang="en"/>
              <a:t>Unpredictable Dilemas-Realistic scenarios that can occur outside the player’s will.</a:t>
            </a:r>
            <a:endParaRPr/>
          </a:p>
          <a:p>
            <a:pPr indent="-342900" lvl="0" marL="457200" rtl="0" algn="l">
              <a:spcBef>
                <a:spcPts val="0"/>
              </a:spcBef>
              <a:spcAft>
                <a:spcPts val="0"/>
              </a:spcAft>
              <a:buSzPts val="1800"/>
              <a:buChar char="●"/>
            </a:pPr>
            <a:r>
              <a:rPr lang="en"/>
              <a:t>Difficult Choices-Thought provoking decisions that real people have had to make while living on the streets</a:t>
            </a:r>
            <a:endParaRPr/>
          </a:p>
        </p:txBody>
      </p:sp>
      <p:pic>
        <p:nvPicPr>
          <p:cNvPr id="114" name="Google Shape;114;p17"/>
          <p:cNvPicPr preferRelativeResize="0"/>
          <p:nvPr/>
        </p:nvPicPr>
        <p:blipFill rotWithShape="1">
          <a:blip r:embed="rId3">
            <a:alphaModFix/>
          </a:blip>
          <a:srcRect b="8172" l="7049" r="4282" t="0"/>
          <a:stretch/>
        </p:blipFill>
        <p:spPr>
          <a:xfrm>
            <a:off x="4572000" y="1124900"/>
            <a:ext cx="4314824" cy="2753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Stakeholders</a:t>
            </a:r>
            <a:endParaRPr b="1"/>
          </a:p>
        </p:txBody>
      </p:sp>
      <p:sp>
        <p:nvSpPr>
          <p:cNvPr id="120" name="Google Shape;120;p18"/>
          <p:cNvSpPr txBox="1"/>
          <p:nvPr>
            <p:ph idx="1" type="body"/>
          </p:nvPr>
        </p:nvSpPr>
        <p:spPr>
          <a:xfrm>
            <a:off x="147450" y="902250"/>
            <a:ext cx="6702300" cy="3937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Client &amp; Customer: </a:t>
            </a:r>
            <a:r>
              <a:rPr lang="en"/>
              <a:t>Chicago Coalition for the Homeless (CCH)</a:t>
            </a:r>
            <a:endParaRPr/>
          </a:p>
          <a:p>
            <a:pPr indent="0" lvl="0" marL="0" rtl="0" algn="l">
              <a:spcBef>
                <a:spcPts val="1200"/>
              </a:spcBef>
              <a:spcAft>
                <a:spcPts val="0"/>
              </a:spcAft>
              <a:buNone/>
            </a:pPr>
            <a:r>
              <a:rPr b="1" lang="en"/>
              <a:t>Hands-On Users:</a:t>
            </a:r>
            <a:endParaRPr b="1"/>
          </a:p>
          <a:p>
            <a:pPr indent="-317182" lvl="0" marL="457200" rtl="0" algn="l">
              <a:spcBef>
                <a:spcPts val="1200"/>
              </a:spcBef>
              <a:spcAft>
                <a:spcPts val="0"/>
              </a:spcAft>
              <a:buSzPct val="100000"/>
              <a:buChar char="●"/>
            </a:pPr>
            <a:r>
              <a:rPr lang="en"/>
              <a:t>Organizations combating homelessness (includes client)</a:t>
            </a:r>
            <a:endParaRPr/>
          </a:p>
          <a:p>
            <a:pPr indent="-297497" lvl="1" marL="1371600" rtl="0" algn="l">
              <a:spcBef>
                <a:spcPts val="0"/>
              </a:spcBef>
              <a:spcAft>
                <a:spcPts val="0"/>
              </a:spcAft>
              <a:buSzPct val="77777"/>
              <a:buChar char="○"/>
            </a:pPr>
            <a:r>
              <a:rPr lang="en" sz="1800"/>
              <a:t>I</a:t>
            </a:r>
            <a:r>
              <a:rPr lang="en" sz="1800"/>
              <a:t>nterested in using the product to spread awareness about homelessness</a:t>
            </a:r>
            <a:endParaRPr/>
          </a:p>
          <a:p>
            <a:pPr indent="-317182" lvl="0" marL="457200" rtl="0" algn="l">
              <a:spcBef>
                <a:spcPts val="0"/>
              </a:spcBef>
              <a:spcAft>
                <a:spcPts val="0"/>
              </a:spcAft>
              <a:buSzPct val="100000"/>
              <a:buChar char="●"/>
            </a:pPr>
            <a:r>
              <a:rPr lang="en"/>
              <a:t>Non-homeless US population</a:t>
            </a:r>
            <a:endParaRPr/>
          </a:p>
          <a:p>
            <a:pPr indent="-297497" lvl="1" marL="1371600" rtl="0" algn="l">
              <a:spcBef>
                <a:spcPts val="0"/>
              </a:spcBef>
              <a:spcAft>
                <a:spcPts val="0"/>
              </a:spcAft>
              <a:buSzPct val="77777"/>
              <a:buChar char="○"/>
            </a:pPr>
            <a:r>
              <a:rPr lang="en" sz="1800"/>
              <a:t>Client makes simulation available to these users</a:t>
            </a:r>
            <a:endParaRPr sz="1800"/>
          </a:p>
          <a:p>
            <a:pPr indent="-317182" lvl="1" marL="1371600" rtl="0" algn="l">
              <a:spcBef>
                <a:spcPts val="0"/>
              </a:spcBef>
              <a:spcAft>
                <a:spcPts val="0"/>
              </a:spcAft>
              <a:buSzPct val="100000"/>
              <a:buChar char="○"/>
            </a:pPr>
            <a:r>
              <a:rPr lang="en" sz="1800"/>
              <a:t>Target users: client hopes to change these users’ perceptions of homelessness</a:t>
            </a:r>
            <a:endParaRPr sz="1800"/>
          </a:p>
          <a:p>
            <a:pPr indent="0" lvl="0" marL="0" rtl="0" algn="l">
              <a:spcBef>
                <a:spcPts val="1200"/>
              </a:spcBef>
              <a:spcAft>
                <a:spcPts val="0"/>
              </a:spcAft>
              <a:buNone/>
            </a:pPr>
            <a:r>
              <a:rPr b="1" lang="en"/>
              <a:t>Other Stakeholders:</a:t>
            </a:r>
            <a:r>
              <a:rPr lang="en"/>
              <a:t> Homeless Individuals</a:t>
            </a:r>
            <a:endParaRPr/>
          </a:p>
          <a:p>
            <a:pPr indent="-317182" lvl="0" marL="457200" rtl="0" algn="l">
              <a:spcBef>
                <a:spcPts val="1200"/>
              </a:spcBef>
              <a:spcAft>
                <a:spcPts val="0"/>
              </a:spcAft>
              <a:buSzPct val="100000"/>
              <a:buChar char="●"/>
            </a:pPr>
            <a:r>
              <a:rPr lang="en"/>
              <a:t>First-hand accounts/insight is valuable in identifying various struggles and hardships homeless people go through (especially less common ones)</a:t>
            </a:r>
            <a:endParaRPr/>
          </a:p>
          <a:p>
            <a:pPr indent="-317182" lvl="0" marL="457200" rtl="0" algn="l">
              <a:spcBef>
                <a:spcPts val="0"/>
              </a:spcBef>
              <a:spcAft>
                <a:spcPts val="0"/>
              </a:spcAft>
              <a:buSzPct val="100000"/>
              <a:buChar char="●"/>
            </a:pPr>
            <a:r>
              <a:rPr lang="en"/>
              <a:t>Asked to test the simulation, their feedback is extremely valuable as simulation is meant to accurately simulate their experiences</a:t>
            </a:r>
            <a:endParaRPr/>
          </a:p>
        </p:txBody>
      </p:sp>
      <p:pic>
        <p:nvPicPr>
          <p:cNvPr descr="Census Spotlight: Chicago Coalition for the Homeless – South Side Weekly" id="121" name="Google Shape;121;p18"/>
          <p:cNvPicPr preferRelativeResize="0"/>
          <p:nvPr/>
        </p:nvPicPr>
        <p:blipFill>
          <a:blip r:embed="rId3">
            <a:alphaModFix/>
          </a:blip>
          <a:stretch>
            <a:fillRect/>
          </a:stretch>
        </p:blipFill>
        <p:spPr>
          <a:xfrm>
            <a:off x="7012025" y="749850"/>
            <a:ext cx="1896475" cy="196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Mandated Constraints</a:t>
            </a:r>
            <a:endParaRPr b="1"/>
          </a:p>
        </p:txBody>
      </p:sp>
      <p:sp>
        <p:nvSpPr>
          <p:cNvPr id="127" name="Google Shape;127;p19"/>
          <p:cNvSpPr txBox="1"/>
          <p:nvPr>
            <p:ph idx="1" type="body"/>
          </p:nvPr>
        </p:nvSpPr>
        <p:spPr>
          <a:xfrm>
            <a:off x="254475" y="941600"/>
            <a:ext cx="6281400" cy="39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b="1" lang="en" sz="1350"/>
              <a:t>Solution Constraints/Implementation Environment:</a:t>
            </a:r>
            <a:endParaRPr b="1" sz="1350"/>
          </a:p>
          <a:p>
            <a:pPr indent="-314325" lvl="0" marL="457200" rtl="0" algn="l">
              <a:lnSpc>
                <a:spcPct val="115000"/>
              </a:lnSpc>
              <a:spcBef>
                <a:spcPts val="0"/>
              </a:spcBef>
              <a:spcAft>
                <a:spcPts val="0"/>
              </a:spcAft>
              <a:buSzPts val="1350"/>
              <a:buChar char="●"/>
            </a:pPr>
            <a:r>
              <a:rPr lang="en" sz="1350"/>
              <a:t>Windows 10+</a:t>
            </a:r>
            <a:endParaRPr sz="1350"/>
          </a:p>
          <a:p>
            <a:pPr indent="-314325" lvl="1" marL="914400" rtl="0" algn="l">
              <a:lnSpc>
                <a:spcPct val="115000"/>
              </a:lnSpc>
              <a:spcBef>
                <a:spcPts val="0"/>
              </a:spcBef>
              <a:spcAft>
                <a:spcPts val="0"/>
              </a:spcAft>
              <a:buSzPts val="1350"/>
              <a:buChar char="○"/>
            </a:pPr>
            <a:r>
              <a:rPr lang="en" sz="1350"/>
              <a:t>Ideal OS given its vast popularity and market share</a:t>
            </a:r>
            <a:endParaRPr sz="1350"/>
          </a:p>
          <a:p>
            <a:pPr indent="-314325" lvl="0" marL="457200" rtl="0" algn="l">
              <a:lnSpc>
                <a:spcPct val="115000"/>
              </a:lnSpc>
              <a:spcBef>
                <a:spcPts val="0"/>
              </a:spcBef>
              <a:spcAft>
                <a:spcPts val="0"/>
              </a:spcAft>
              <a:buSzPts val="1350"/>
              <a:buChar char="●"/>
            </a:pPr>
            <a:r>
              <a:rPr lang="en" sz="1350"/>
              <a:t>Low system requirements</a:t>
            </a:r>
            <a:endParaRPr sz="1350"/>
          </a:p>
          <a:p>
            <a:pPr indent="-314325" lvl="1" marL="914400" rtl="0" algn="l">
              <a:lnSpc>
                <a:spcPct val="115000"/>
              </a:lnSpc>
              <a:spcBef>
                <a:spcPts val="0"/>
              </a:spcBef>
              <a:spcAft>
                <a:spcPts val="0"/>
              </a:spcAft>
              <a:buSzPts val="1350"/>
              <a:buChar char="○"/>
            </a:pPr>
            <a:r>
              <a:rPr lang="en" sz="1350"/>
              <a:t>Not ever</a:t>
            </a:r>
            <a:r>
              <a:rPr lang="en" sz="1350"/>
              <a:t>y</a:t>
            </a:r>
            <a:r>
              <a:rPr lang="en" sz="1350"/>
              <a:t>one has high-end machines with powerful hardware</a:t>
            </a:r>
            <a:endParaRPr sz="1350"/>
          </a:p>
          <a:p>
            <a:pPr indent="0" lvl="0" marL="0" rtl="0" algn="l">
              <a:lnSpc>
                <a:spcPct val="115000"/>
              </a:lnSpc>
              <a:spcBef>
                <a:spcPts val="0"/>
              </a:spcBef>
              <a:spcAft>
                <a:spcPts val="0"/>
              </a:spcAft>
              <a:buSzPts val="688"/>
              <a:buNone/>
            </a:pPr>
            <a:r>
              <a:rPr b="1" lang="en" sz="1350"/>
              <a:t>Off-The-Shelf Software:</a:t>
            </a:r>
            <a:endParaRPr b="1" sz="1350"/>
          </a:p>
          <a:p>
            <a:pPr indent="-314325" lvl="0" marL="457200" rtl="0" algn="l">
              <a:lnSpc>
                <a:spcPct val="115000"/>
              </a:lnSpc>
              <a:spcBef>
                <a:spcPts val="0"/>
              </a:spcBef>
              <a:spcAft>
                <a:spcPts val="0"/>
              </a:spcAft>
              <a:buSzPts val="1350"/>
              <a:buChar char="●"/>
            </a:pPr>
            <a:r>
              <a:rPr lang="en" sz="1350"/>
              <a:t>Game Engine Software Packages</a:t>
            </a:r>
            <a:endParaRPr sz="1350"/>
          </a:p>
          <a:p>
            <a:pPr indent="-314325" lvl="1" marL="914400" rtl="0" algn="l">
              <a:lnSpc>
                <a:spcPct val="115000"/>
              </a:lnSpc>
              <a:spcBef>
                <a:spcPts val="0"/>
              </a:spcBef>
              <a:spcAft>
                <a:spcPts val="0"/>
              </a:spcAft>
              <a:buSzPts val="1350"/>
              <a:buChar char="○"/>
            </a:pPr>
            <a:r>
              <a:rPr lang="en" sz="1350"/>
              <a:t>Unity, Unreal Engine</a:t>
            </a:r>
            <a:endParaRPr sz="1350"/>
          </a:p>
          <a:p>
            <a:pPr indent="-314325" lvl="1" marL="914400" rtl="0" algn="l">
              <a:lnSpc>
                <a:spcPct val="115000"/>
              </a:lnSpc>
              <a:spcBef>
                <a:spcPts val="0"/>
              </a:spcBef>
              <a:spcAft>
                <a:spcPts val="0"/>
              </a:spcAft>
              <a:buSzPts val="1350"/>
              <a:buChar char="○"/>
            </a:pPr>
            <a:r>
              <a:rPr lang="en" sz="1350"/>
              <a:t>Provide framework for simulator (physics, graphics, AI)</a:t>
            </a:r>
            <a:endParaRPr sz="1350"/>
          </a:p>
          <a:p>
            <a:pPr indent="0" lvl="0" marL="0" rtl="0" algn="l">
              <a:lnSpc>
                <a:spcPct val="115000"/>
              </a:lnSpc>
              <a:spcBef>
                <a:spcPts val="0"/>
              </a:spcBef>
              <a:spcAft>
                <a:spcPts val="0"/>
              </a:spcAft>
              <a:buSzPts val="688"/>
              <a:buNone/>
            </a:pPr>
            <a:r>
              <a:rPr b="1" lang="en" sz="1350"/>
              <a:t>Schedule Constraints:</a:t>
            </a:r>
            <a:endParaRPr b="1" sz="1350"/>
          </a:p>
          <a:p>
            <a:pPr indent="-314325" lvl="0" marL="457200" rtl="0" algn="l">
              <a:lnSpc>
                <a:spcPct val="115000"/>
              </a:lnSpc>
              <a:spcBef>
                <a:spcPts val="0"/>
              </a:spcBef>
              <a:spcAft>
                <a:spcPts val="0"/>
              </a:spcAft>
              <a:buSzPts val="1350"/>
              <a:buChar char="●"/>
            </a:pPr>
            <a:r>
              <a:rPr lang="en" sz="1350"/>
              <a:t>Prototype done in six months</a:t>
            </a:r>
            <a:endParaRPr sz="1350"/>
          </a:p>
          <a:p>
            <a:pPr indent="-314325" lvl="0" marL="457200" rtl="0" algn="l">
              <a:lnSpc>
                <a:spcPct val="115000"/>
              </a:lnSpc>
              <a:spcBef>
                <a:spcPts val="0"/>
              </a:spcBef>
              <a:spcAft>
                <a:spcPts val="0"/>
              </a:spcAft>
              <a:buSzPts val="1350"/>
              <a:buChar char="●"/>
            </a:pPr>
            <a:r>
              <a:rPr lang="en" sz="1350"/>
              <a:t>Beta version done in 1 year</a:t>
            </a:r>
            <a:endParaRPr sz="1350"/>
          </a:p>
          <a:p>
            <a:pPr indent="-314325" lvl="0" marL="457200" rtl="0" algn="l">
              <a:lnSpc>
                <a:spcPct val="115000"/>
              </a:lnSpc>
              <a:spcBef>
                <a:spcPts val="0"/>
              </a:spcBef>
              <a:spcAft>
                <a:spcPts val="0"/>
              </a:spcAft>
              <a:buSzPts val="1350"/>
              <a:buChar char="●"/>
            </a:pPr>
            <a:r>
              <a:rPr lang="en" sz="1350"/>
              <a:t>Final product done in 2 years</a:t>
            </a:r>
            <a:endParaRPr sz="1350"/>
          </a:p>
          <a:p>
            <a:pPr indent="0" lvl="0" marL="0" rtl="0" algn="l">
              <a:lnSpc>
                <a:spcPct val="115000"/>
              </a:lnSpc>
              <a:spcBef>
                <a:spcPts val="0"/>
              </a:spcBef>
              <a:spcAft>
                <a:spcPts val="0"/>
              </a:spcAft>
              <a:buSzPts val="688"/>
              <a:buNone/>
            </a:pPr>
            <a:r>
              <a:rPr b="1" lang="en" sz="1350"/>
              <a:t>Budget Constraints:</a:t>
            </a:r>
            <a:endParaRPr b="1" sz="1350"/>
          </a:p>
          <a:p>
            <a:pPr indent="-314325" lvl="0" marL="457200" rtl="0" algn="l">
              <a:lnSpc>
                <a:spcPct val="115000"/>
              </a:lnSpc>
              <a:spcBef>
                <a:spcPts val="0"/>
              </a:spcBef>
              <a:spcAft>
                <a:spcPts val="0"/>
              </a:spcAft>
              <a:buSzPts val="1350"/>
              <a:buChar char="●"/>
            </a:pPr>
            <a:r>
              <a:rPr lang="en" sz="1350"/>
              <a:t>Strict budget of $250,000</a:t>
            </a:r>
            <a:endParaRPr sz="1350"/>
          </a:p>
        </p:txBody>
      </p:sp>
      <p:pic>
        <p:nvPicPr>
          <p:cNvPr id="128" name="Google Shape;128;p19"/>
          <p:cNvPicPr preferRelativeResize="0"/>
          <p:nvPr/>
        </p:nvPicPr>
        <p:blipFill>
          <a:blip r:embed="rId3">
            <a:alphaModFix/>
          </a:blip>
          <a:stretch>
            <a:fillRect/>
          </a:stretch>
        </p:blipFill>
        <p:spPr>
          <a:xfrm>
            <a:off x="6610500" y="662375"/>
            <a:ext cx="1722024" cy="1722024"/>
          </a:xfrm>
          <a:prstGeom prst="rect">
            <a:avLst/>
          </a:prstGeom>
          <a:noFill/>
          <a:ln>
            <a:noFill/>
          </a:ln>
        </p:spPr>
      </p:pic>
      <p:pic>
        <p:nvPicPr>
          <p:cNvPr id="129" name="Google Shape;129;p19"/>
          <p:cNvPicPr preferRelativeResize="0"/>
          <p:nvPr/>
        </p:nvPicPr>
        <p:blipFill rotWithShape="1">
          <a:blip r:embed="rId4">
            <a:alphaModFix/>
          </a:blip>
          <a:srcRect b="16058" l="0" r="63021" t="15345"/>
          <a:stretch/>
        </p:blipFill>
        <p:spPr>
          <a:xfrm>
            <a:off x="6433875" y="2418763"/>
            <a:ext cx="978975" cy="1021576"/>
          </a:xfrm>
          <a:prstGeom prst="rect">
            <a:avLst/>
          </a:prstGeom>
          <a:noFill/>
          <a:ln>
            <a:noFill/>
          </a:ln>
        </p:spPr>
      </p:pic>
      <p:pic>
        <p:nvPicPr>
          <p:cNvPr id="130" name="Google Shape;130;p19"/>
          <p:cNvPicPr preferRelativeResize="0"/>
          <p:nvPr/>
        </p:nvPicPr>
        <p:blipFill rotWithShape="1">
          <a:blip r:embed="rId5">
            <a:alphaModFix/>
          </a:blip>
          <a:srcRect b="17117" l="16840" r="15307" t="18407"/>
          <a:stretch/>
        </p:blipFill>
        <p:spPr>
          <a:xfrm>
            <a:off x="7564125" y="2363187"/>
            <a:ext cx="1191975" cy="1132745"/>
          </a:xfrm>
          <a:prstGeom prst="rect">
            <a:avLst/>
          </a:prstGeom>
          <a:noFill/>
          <a:ln>
            <a:noFill/>
          </a:ln>
        </p:spPr>
      </p:pic>
      <p:pic>
        <p:nvPicPr>
          <p:cNvPr id="131" name="Google Shape;131;p19"/>
          <p:cNvPicPr preferRelativeResize="0"/>
          <p:nvPr/>
        </p:nvPicPr>
        <p:blipFill>
          <a:blip r:embed="rId6">
            <a:alphaModFix/>
          </a:blip>
          <a:stretch>
            <a:fillRect/>
          </a:stretch>
        </p:blipFill>
        <p:spPr>
          <a:xfrm>
            <a:off x="3939750" y="3399275"/>
            <a:ext cx="1264500" cy="126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Naming Conventions and Definitions</a:t>
            </a:r>
            <a:endParaRPr b="1"/>
          </a:p>
        </p:txBody>
      </p:sp>
      <p:sp>
        <p:nvSpPr>
          <p:cNvPr id="137" name="Google Shape;13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Following UML 2.0 specified by Object Management Group</a:t>
            </a:r>
            <a:endParaRPr/>
          </a:p>
          <a:p>
            <a:pPr indent="-342900" lvl="0" marL="457200" rtl="0" algn="l">
              <a:spcBef>
                <a:spcPts val="0"/>
              </a:spcBef>
              <a:spcAft>
                <a:spcPts val="0"/>
              </a:spcAft>
              <a:buSzPts val="1800"/>
              <a:buChar char="●"/>
            </a:pPr>
            <a:r>
              <a:rPr lang="en"/>
              <a:t>Hunger: Feeling of weakness/discomfort due to insufficient food intake</a:t>
            </a:r>
            <a:endParaRPr/>
          </a:p>
          <a:p>
            <a:pPr indent="-317500" lvl="1" marL="914400" rtl="0" algn="l">
              <a:spcBef>
                <a:spcPts val="0"/>
              </a:spcBef>
              <a:spcAft>
                <a:spcPts val="0"/>
              </a:spcAft>
              <a:buSzPts val="1400"/>
              <a:buChar char="○"/>
            </a:pPr>
            <a:r>
              <a:rPr lang="en"/>
              <a:t>Not used in general form to express desire</a:t>
            </a:r>
            <a:endParaRPr/>
          </a:p>
          <a:p>
            <a:pPr indent="-342900" lvl="0" marL="457200" rtl="0" algn="l">
              <a:spcBef>
                <a:spcPts val="0"/>
              </a:spcBef>
              <a:spcAft>
                <a:spcPts val="0"/>
              </a:spcAft>
              <a:buSzPts val="1800"/>
              <a:buChar char="●"/>
            </a:pPr>
            <a:r>
              <a:rPr lang="en"/>
              <a:t>Homeless: Describes a person without a home, living on the streets</a:t>
            </a:r>
            <a:endParaRPr/>
          </a:p>
          <a:p>
            <a:pPr indent="-317500" lvl="1" marL="914400" rtl="0" algn="l">
              <a:spcBef>
                <a:spcPts val="0"/>
              </a:spcBef>
              <a:spcAft>
                <a:spcPts val="0"/>
              </a:spcAft>
              <a:buSzPts val="1400"/>
              <a:buChar char="○"/>
            </a:pPr>
            <a:r>
              <a:rPr lang="en"/>
              <a:t>Simulator focuses on hazards of living on the streets</a:t>
            </a:r>
            <a:endParaRPr/>
          </a:p>
          <a:p>
            <a:pPr indent="-317500" lvl="1" marL="914400" rtl="0" algn="l">
              <a:spcBef>
                <a:spcPts val="0"/>
              </a:spcBef>
              <a:spcAft>
                <a:spcPts val="0"/>
              </a:spcAft>
              <a:buSzPts val="1400"/>
              <a:buChar char="○"/>
            </a:pPr>
            <a:r>
              <a:rPr lang="en"/>
              <a:t>Does not focus on individuals who are homeless but have shelter (e.g.: living in car, couch surfing)</a:t>
            </a:r>
            <a:endParaRPr/>
          </a:p>
        </p:txBody>
      </p:sp>
      <p:pic>
        <p:nvPicPr>
          <p:cNvPr id="138" name="Google Shape;138;p20"/>
          <p:cNvPicPr preferRelativeResize="0"/>
          <p:nvPr/>
        </p:nvPicPr>
        <p:blipFill>
          <a:blip r:embed="rId3">
            <a:alphaModFix/>
          </a:blip>
          <a:stretch>
            <a:fillRect/>
          </a:stretch>
        </p:blipFill>
        <p:spPr>
          <a:xfrm>
            <a:off x="3199173" y="2993650"/>
            <a:ext cx="2568776" cy="186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Relevant Facts and Assumptions</a:t>
            </a:r>
            <a:endParaRPr b="1"/>
          </a:p>
        </p:txBody>
      </p:sp>
      <p:sp>
        <p:nvSpPr>
          <p:cNvPr id="144" name="Google Shape;14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Windows is the most popular desktop OS</a:t>
            </a:r>
            <a:endParaRPr/>
          </a:p>
          <a:p>
            <a:pPr indent="-317500" lvl="1" marL="914400" rtl="0" algn="l">
              <a:spcBef>
                <a:spcPts val="0"/>
              </a:spcBef>
              <a:spcAft>
                <a:spcPts val="0"/>
              </a:spcAft>
              <a:buSzPts val="1400"/>
              <a:buChar char="○"/>
            </a:pPr>
            <a:r>
              <a:rPr lang="en"/>
              <a:t>Around 69% market share</a:t>
            </a:r>
            <a:endParaRPr/>
          </a:p>
          <a:p>
            <a:pPr indent="-342900" lvl="0" marL="457200" rtl="0" algn="l">
              <a:spcBef>
                <a:spcPts val="0"/>
              </a:spcBef>
              <a:spcAft>
                <a:spcPts val="0"/>
              </a:spcAft>
              <a:buSzPts val="1800"/>
              <a:buChar char="●"/>
            </a:pPr>
            <a:r>
              <a:rPr lang="en"/>
              <a:t>Assumed user has a computer running Windows 10+</a:t>
            </a:r>
            <a:endParaRPr/>
          </a:p>
          <a:p>
            <a:pPr indent="-317500" lvl="1" marL="914400" rtl="0" algn="l">
              <a:spcBef>
                <a:spcPts val="0"/>
              </a:spcBef>
              <a:spcAft>
                <a:spcPts val="0"/>
              </a:spcAft>
              <a:buSzPts val="1400"/>
              <a:buChar char="○"/>
            </a:pPr>
            <a:r>
              <a:rPr lang="en"/>
              <a:t>Over 95% running at least Windows 10</a:t>
            </a:r>
            <a:endParaRPr/>
          </a:p>
          <a:p>
            <a:pPr indent="-342900" lvl="0" marL="457200" rtl="0" algn="l">
              <a:spcBef>
                <a:spcPts val="0"/>
              </a:spcBef>
              <a:spcAft>
                <a:spcPts val="0"/>
              </a:spcAft>
              <a:buSzPts val="1800"/>
              <a:buChar char="●"/>
            </a:pPr>
            <a:r>
              <a:rPr lang="en"/>
              <a:t>Assumed user is able to use a computer</a:t>
            </a:r>
            <a:endParaRPr/>
          </a:p>
          <a:p>
            <a:pPr indent="-342900" lvl="0" marL="457200" rtl="0" algn="l">
              <a:spcBef>
                <a:spcPts val="0"/>
              </a:spcBef>
              <a:spcAft>
                <a:spcPts val="0"/>
              </a:spcAft>
              <a:buSzPts val="1800"/>
              <a:buChar char="●"/>
            </a:pPr>
            <a:r>
              <a:rPr lang="en"/>
              <a:t>Assumed user has no prior game or simulator experience</a:t>
            </a:r>
            <a:endParaRPr/>
          </a:p>
          <a:p>
            <a:pPr indent="-342900" lvl="0" marL="457200" rtl="0" algn="l">
              <a:spcBef>
                <a:spcPts val="0"/>
              </a:spcBef>
              <a:spcAft>
                <a:spcPts val="0"/>
              </a:spcAft>
              <a:buSzPts val="1800"/>
              <a:buChar char="●"/>
            </a:pPr>
            <a:r>
              <a:rPr lang="en"/>
              <a:t>Assumed hardware configuration of user pool varies</a:t>
            </a:r>
            <a:endParaRPr/>
          </a:p>
        </p:txBody>
      </p:sp>
      <p:pic>
        <p:nvPicPr>
          <p:cNvPr id="145" name="Google Shape;145;p21"/>
          <p:cNvPicPr preferRelativeResize="0"/>
          <p:nvPr/>
        </p:nvPicPr>
        <p:blipFill>
          <a:blip r:embed="rId3">
            <a:alphaModFix/>
          </a:blip>
          <a:stretch>
            <a:fillRect/>
          </a:stretch>
        </p:blipFill>
        <p:spPr>
          <a:xfrm>
            <a:off x="6454725" y="1531875"/>
            <a:ext cx="2614701" cy="2079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