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69" r:id="rId5"/>
    <p:sldId id="262" r:id="rId6"/>
    <p:sldId id="264" r:id="rId7"/>
    <p:sldId id="258" r:id="rId8"/>
    <p:sldId id="259" r:id="rId9"/>
    <p:sldId id="267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88" y="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EE9D4-7184-1A4F-B6AA-69E895ADF58D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CBF39-4715-4643-90D5-CAD08CE6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BF39-4715-4643-90D5-CAD08CE67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EF2191-87D4-4AC0-A1CE-DE3B5ADA0783}" type="slidenum">
              <a:rPr lang="bg-BG" smtClean="0"/>
              <a:pPr>
                <a:defRPr/>
              </a:pPr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893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BF39-4715-4643-90D5-CAD08CE67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1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3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3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03CE-ECD4-CC4A-849C-14863908992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B10F-D4EC-084A-8621-5F047E984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6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AMP Study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811" y="3922119"/>
            <a:ext cx="7086600" cy="1752600"/>
          </a:xfrm>
        </p:spPr>
        <p:txBody>
          <a:bodyPr/>
          <a:lstStyle/>
          <a:p>
            <a:r>
              <a:rPr lang="en-US" dirty="0" smtClean="0"/>
              <a:t>A collaboration between HVTN and HPTN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19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“Predicted VRC01 serum concentrations at 2 doses (10mg/kg and 30mg/kg)”</a:t>
            </a:r>
            <a:r>
              <a:rPr lang="en-US" sz="3200" baseline="30000" dirty="0" smtClean="0"/>
              <a:t>1</a:t>
            </a:r>
            <a:endParaRPr lang="en-US" sz="3200" baseline="300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65" t="6230" r="49333" b="9511"/>
          <a:stretch/>
        </p:blipFill>
        <p:spPr bwMode="auto">
          <a:xfrm>
            <a:off x="1450040" y="1094472"/>
            <a:ext cx="6030164" cy="5440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50049" y="6488668"/>
            <a:ext cx="536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Charts from HVTN 703/HPTN 081 Protocol Overview</a:t>
            </a:r>
            <a:r>
              <a:rPr lang="en-US" dirty="0"/>
              <a:t> </a:t>
            </a:r>
            <a:r>
              <a:rPr lang="en-US" dirty="0" smtClean="0"/>
              <a:t>(1)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“A challenging aspect of dose/schedule selection for the AMP Study is that the serum level of VRC 01 required to protect against HIV infection in humans is unknown”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Subjects will be </a:t>
            </a:r>
            <a:r>
              <a:rPr lang="en-US" dirty="0"/>
              <a:t>tested for HIV “at least every four weeks and at any time following participant report of possible exposure during the </a:t>
            </a:r>
            <a:r>
              <a:rPr lang="en-US" dirty="0" smtClean="0"/>
              <a:t>study”</a:t>
            </a:r>
            <a:r>
              <a:rPr lang="en-US" baseline="30000" dirty="0" smtClean="0"/>
              <a:t>3</a:t>
            </a:r>
          </a:p>
          <a:p>
            <a:pPr lvl="1"/>
            <a:r>
              <a:rPr lang="en-US" dirty="0" smtClean="0"/>
              <a:t>There will be uncertainty regarding exactly when the patient contracted HIV</a:t>
            </a:r>
            <a:endParaRPr lang="en-US" baseline="30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7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(from HVTN and HPTN)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1: HVTN 703/HPTN 081 Protocol Overview</a:t>
            </a:r>
            <a:br>
              <a:rPr lang="en-US" dirty="0" smtClean="0"/>
            </a:br>
            <a:r>
              <a:rPr lang="en-US" dirty="0" smtClean="0"/>
              <a:t>slides presented by Sri </a:t>
            </a:r>
            <a:r>
              <a:rPr lang="en-US" dirty="0" err="1" smtClean="0"/>
              <a:t>Edupuganti</a:t>
            </a:r>
            <a:r>
              <a:rPr lang="en-US" dirty="0" smtClean="0"/>
              <a:t>, MD MPH</a:t>
            </a:r>
          </a:p>
          <a:p>
            <a:pPr marL="0" indent="0">
              <a:buNone/>
            </a:pPr>
            <a:r>
              <a:rPr lang="en-US" dirty="0" smtClean="0"/>
              <a:t>2: </a:t>
            </a:r>
            <a:r>
              <a:rPr lang="en-US" dirty="0"/>
              <a:t>AMP Update 3.</a:t>
            </a:r>
            <a:r>
              <a:rPr lang="en-US" dirty="0" smtClean="0"/>
              <a:t>pdf (a communication letter with updates on the study)</a:t>
            </a:r>
          </a:p>
          <a:p>
            <a:pPr marL="0" indent="0">
              <a:buNone/>
            </a:pPr>
            <a:r>
              <a:rPr lang="en-US" dirty="0" smtClean="0"/>
              <a:t>3: HVTN 704_HPTN 085_v0.07_RAB</a:t>
            </a:r>
          </a:p>
          <a:p>
            <a:pPr marL="0" indent="0">
              <a:buNone/>
            </a:pPr>
            <a:r>
              <a:rPr lang="en-US" dirty="0" smtClean="0"/>
              <a:t>4: HVTN </a:t>
            </a:r>
            <a:r>
              <a:rPr lang="en-US" dirty="0"/>
              <a:t>703_HPTN 081_Protocol </a:t>
            </a:r>
            <a:r>
              <a:rPr lang="en-US" dirty="0" smtClean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77783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Antibody mediated prevention (AMP)</a:t>
            </a:r>
          </a:p>
          <a:p>
            <a:r>
              <a:rPr lang="en-US" dirty="0" smtClean="0"/>
              <a:t>“A phase 2b study to evaluate the efficacy of VRC01 broadly neutralizing monoclonal antibody in reducing acquisition of HIV-1 infection”</a:t>
            </a:r>
            <a:r>
              <a:rPr lang="en-US" baseline="30000" dirty="0" smtClean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2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VRC01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VRC01 is the antibody being tested</a:t>
            </a:r>
          </a:p>
          <a:p>
            <a:r>
              <a:rPr lang="en-US" dirty="0" smtClean="0"/>
              <a:t>“Discovered in an individual who was HIV infected for a long time (&gt;15 years), who maintained </a:t>
            </a:r>
            <a:r>
              <a:rPr lang="en-US" dirty="0" err="1" smtClean="0"/>
              <a:t>virologic</a:t>
            </a:r>
            <a:r>
              <a:rPr lang="en-US" dirty="0" smtClean="0"/>
              <a:t> control on no ART”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“</a:t>
            </a:r>
            <a:r>
              <a:rPr lang="en-US" dirty="0"/>
              <a:t>B</a:t>
            </a:r>
            <a:r>
              <a:rPr lang="en-US" dirty="0" smtClean="0"/>
              <a:t>roadly </a:t>
            </a:r>
            <a:r>
              <a:rPr lang="en-US" dirty="0"/>
              <a:t>neutralizing human </a:t>
            </a:r>
            <a:r>
              <a:rPr lang="en-US" dirty="0" err="1"/>
              <a:t>mAb</a:t>
            </a:r>
            <a:r>
              <a:rPr lang="en-US" dirty="0"/>
              <a:t> that targets the HIV-1 CD4 binding </a:t>
            </a:r>
            <a:r>
              <a:rPr lang="en-US" dirty="0" smtClean="0"/>
              <a:t>site”</a:t>
            </a:r>
            <a:r>
              <a:rPr lang="en-US" baseline="30000" dirty="0" smtClean="0"/>
              <a:t>4</a:t>
            </a:r>
          </a:p>
          <a:p>
            <a:pPr lvl="1"/>
            <a:r>
              <a:rPr lang="en-US" dirty="0" err="1" smtClean="0"/>
              <a:t>mAb</a:t>
            </a:r>
            <a:r>
              <a:rPr lang="en-US" dirty="0" smtClean="0"/>
              <a:t> = monoclonal antibody (all made from same immune cells)</a:t>
            </a:r>
          </a:p>
          <a:p>
            <a:pPr lvl="1"/>
            <a:r>
              <a:rPr lang="en-US" dirty="0" err="1" smtClean="0"/>
              <a:t>bnAb</a:t>
            </a:r>
            <a:r>
              <a:rPr lang="en-US" dirty="0" smtClean="0"/>
              <a:t> = broadly neutralizing antibody</a:t>
            </a:r>
          </a:p>
          <a:p>
            <a:r>
              <a:rPr lang="en-US" dirty="0" smtClean="0"/>
              <a:t>“Conferred </a:t>
            </a:r>
            <a:r>
              <a:rPr lang="en-US" dirty="0"/>
              <a:t>protection against simian-human immunodeficiency virus (SHIV) challenges in nonhuman primate (NHP) </a:t>
            </a:r>
            <a:r>
              <a:rPr lang="en-US" dirty="0" smtClean="0"/>
              <a:t>studies”</a:t>
            </a:r>
            <a:r>
              <a:rPr lang="en-US" baseline="30000" dirty="0" smtClean="0"/>
              <a:t>3</a:t>
            </a:r>
            <a:endParaRPr lang="en-US" baseline="30000" dirty="0"/>
          </a:p>
          <a:p>
            <a:r>
              <a:rPr lang="en-US" dirty="0" smtClean="0"/>
              <a:t>Potent antibody</a:t>
            </a:r>
          </a:p>
          <a:p>
            <a:r>
              <a:rPr lang="en-US" dirty="0" smtClean="0"/>
              <a:t>Shown by phase 1 trials to be safe (in both HIV infected and uninfected individuals)</a:t>
            </a:r>
          </a:p>
          <a:p>
            <a:r>
              <a:rPr lang="en-US" dirty="0" smtClean="0"/>
              <a:t>Half-life is around 14 days</a:t>
            </a:r>
          </a:p>
        </p:txBody>
      </p:sp>
    </p:spTree>
    <p:extLst>
      <p:ext uri="{BB962C8B-B14F-4D97-AF65-F5344CB8AC3E}">
        <p14:creationId xmlns:p14="http://schemas.microsoft.com/office/powerpoint/2010/main" val="389415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“The </a:t>
            </a:r>
            <a:r>
              <a:rPr lang="en-US" dirty="0">
                <a:solidFill>
                  <a:schemeClr val="tx2"/>
                </a:solidFill>
              </a:rPr>
              <a:t>AMP Study: </a:t>
            </a:r>
            <a:r>
              <a:rPr lang="en-US" dirty="0" smtClean="0">
                <a:solidFill>
                  <a:schemeClr val="tx2"/>
                </a:solidFill>
              </a:rPr>
              <a:t>Objectives &amp; Endpoints”</a:t>
            </a:r>
            <a:r>
              <a:rPr lang="en-US" baseline="30000" dirty="0" smtClean="0">
                <a:solidFill>
                  <a:schemeClr val="tx2"/>
                </a:solidFill>
              </a:rPr>
              <a:t>1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858"/>
            <a:ext cx="8382000" cy="4983163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Safety &amp; Tolerability of VRC01 infusion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/>
              <a:t>Reactogenicity</a:t>
            </a:r>
            <a:r>
              <a:rPr lang="en-US" sz="2200" dirty="0" smtClean="0"/>
              <a:t>, AEs, SAEs, discontinuation rates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Efficacy to prevent HIV infection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HIV infection by week 80 in those HIV-negative at enrollment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 smtClean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Develop </a:t>
            </a:r>
            <a:r>
              <a:rPr lang="en-US" sz="2200" dirty="0"/>
              <a:t>a marker(s) of </a:t>
            </a:r>
            <a:r>
              <a:rPr lang="en-US" sz="2200" dirty="0" smtClean="0"/>
              <a:t>VRC01 that </a:t>
            </a:r>
            <a:r>
              <a:rPr lang="en-US" sz="2200" dirty="0"/>
              <a:t>correlates with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the </a:t>
            </a:r>
            <a:r>
              <a:rPr lang="en-US" sz="2200" dirty="0"/>
              <a:t>level and antigenic specificity of </a:t>
            </a:r>
            <a:r>
              <a:rPr lang="en-US" sz="2200" dirty="0" smtClean="0"/>
              <a:t>efficacy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Serum VRC01 concentration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Serum </a:t>
            </a:r>
            <a:r>
              <a:rPr lang="en-US" sz="2200" dirty="0" err="1" smtClean="0"/>
              <a:t>mAb</a:t>
            </a:r>
            <a:r>
              <a:rPr lang="en-US" sz="2200" dirty="0" smtClean="0"/>
              <a:t> effector functions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Breakthrough HIV viral sequences in infected people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VRC01 neutralization sensitivity of, &amp; effector functions against, HIV strains from infected trial participants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0600" y="3361771"/>
            <a:ext cx="7772400" cy="0"/>
          </a:xfrm>
          <a:prstGeom prst="line">
            <a:avLst/>
          </a:prstGeom>
          <a:ln w="25400" cap="sq" cmpd="tri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433944" y="2080721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PRIMARY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33400" y="4557221"/>
            <a:ext cx="2209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SECONDARY</a:t>
            </a:r>
          </a:p>
        </p:txBody>
      </p:sp>
      <p:sp>
        <p:nvSpPr>
          <p:cNvPr id="5" name="Frame 4"/>
          <p:cNvSpPr/>
          <p:nvPr/>
        </p:nvSpPr>
        <p:spPr>
          <a:xfrm>
            <a:off x="110003" y="1180086"/>
            <a:ext cx="8920244" cy="4990364"/>
          </a:xfrm>
          <a:prstGeom prst="frame">
            <a:avLst>
              <a:gd name="adj1" fmla="val 161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0050" y="6356019"/>
            <a:ext cx="617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 from HVTN 703/HPTN 081 Protocol Overview (1)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separate protocols (very similar): </a:t>
            </a:r>
          </a:p>
          <a:p>
            <a:pPr lvl="1"/>
            <a:r>
              <a:rPr lang="en-US" dirty="0" smtClean="0"/>
              <a:t>HVTN 704/HPTN 085 (Americas)</a:t>
            </a:r>
          </a:p>
          <a:p>
            <a:pPr lvl="1"/>
            <a:r>
              <a:rPr lang="en-US" dirty="0" smtClean="0"/>
              <a:t>HVTN 703/HPTN 081 (sub-Saharan Africa)</a:t>
            </a:r>
          </a:p>
          <a:p>
            <a:r>
              <a:rPr lang="en-US" dirty="0" smtClean="0"/>
              <a:t>14 cities in the U.S. (19 total clinics)</a:t>
            </a:r>
          </a:p>
          <a:p>
            <a:r>
              <a:rPr lang="en-US" dirty="0" smtClean="0"/>
              <a:t>Peru (4 clinics) and Brazil (1 clinic)</a:t>
            </a:r>
          </a:p>
          <a:p>
            <a:r>
              <a:rPr lang="en-US" dirty="0" smtClean="0"/>
              <a:t>Exact locations in Africa not specified (South Africa, Botswana, Zimbabwe, Kenya, Malawi, Mozambique, Tanzania)</a:t>
            </a:r>
          </a:p>
          <a:p>
            <a:r>
              <a:rPr lang="en-US" dirty="0" smtClean="0"/>
              <a:t>Testing high risk people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8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Break-down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549643"/>
              </p:ext>
            </p:extLst>
          </p:nvPr>
        </p:nvGraphicFramePr>
        <p:xfrm>
          <a:off x="457200" y="1650700"/>
          <a:ext cx="8382001" cy="460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102"/>
                <a:gridCol w="1342041"/>
                <a:gridCol w="1342041"/>
                <a:gridCol w="1124757"/>
                <a:gridCol w="1411060"/>
              </a:tblGrid>
              <a:tr h="78856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Cohort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Antibody (VRC 01)</a:t>
                      </a:r>
                    </a:p>
                    <a:p>
                      <a:r>
                        <a:rPr lang="en-US" sz="2000" dirty="0" smtClean="0"/>
                        <a:t>10mg/kg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Antibody (VRC 01)</a:t>
                      </a:r>
                    </a:p>
                    <a:p>
                      <a:r>
                        <a:rPr lang="en-US" sz="2000" dirty="0" smtClean="0"/>
                        <a:t>30mg/kg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Placebo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 Population</a:t>
                      </a:r>
                      <a:endParaRPr lang="en-US" sz="2000" dirty="0"/>
                    </a:p>
                  </a:txBody>
                  <a:tcPr/>
                </a:tc>
              </a:tr>
              <a:tr h="13371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Americas:</a:t>
                      </a:r>
                    </a:p>
                    <a:p>
                      <a:r>
                        <a:rPr lang="en-US" b="1" dirty="0" smtClean="0"/>
                        <a:t>United</a:t>
                      </a:r>
                      <a:r>
                        <a:rPr lang="en-US" b="1" baseline="0" dirty="0" smtClean="0"/>
                        <a:t> States, Peru</a:t>
                      </a:r>
                      <a:r>
                        <a:rPr lang="en-US" b="1" dirty="0" smtClean="0"/>
                        <a:t> &amp; Brazil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i="0" dirty="0" smtClean="0">
                          <a:latin typeface="+mn-lt"/>
                        </a:rPr>
                        <a:t>MSM &amp; TG people (Clade B)</a:t>
                      </a:r>
                      <a:endParaRPr lang="en-US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2,400</a:t>
                      </a:r>
                      <a:endParaRPr lang="en-US" dirty="0"/>
                    </a:p>
                  </a:txBody>
                  <a:tcPr/>
                </a:tc>
              </a:tr>
              <a:tr h="18417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Southern Africa:</a:t>
                      </a:r>
                      <a:endParaRPr lang="en-US" b="1" baseline="0" dirty="0" smtClean="0"/>
                    </a:p>
                    <a:p>
                      <a:r>
                        <a:rPr lang="en-US" b="1" baseline="0" dirty="0" smtClean="0"/>
                        <a:t>South Africa, </a:t>
                      </a:r>
                      <a:r>
                        <a:rPr lang="en-US" b="1" baseline="0" dirty="0" smtClean="0">
                          <a:latin typeface="+mn-lt"/>
                        </a:rPr>
                        <a:t>Botswana</a:t>
                      </a:r>
                      <a:r>
                        <a:rPr lang="en-US" b="1" baseline="0" dirty="0" smtClean="0"/>
                        <a:t>, Zimbabwe, Kenya, Malawi, Mozambique, Tanzania</a:t>
                      </a:r>
                    </a:p>
                    <a:p>
                      <a:endParaRPr lang="en-US" b="1" baseline="0" dirty="0" smtClean="0"/>
                    </a:p>
                    <a:p>
                      <a:r>
                        <a:rPr lang="en-US" b="0" i="0" baseline="0" dirty="0" smtClean="0">
                          <a:latin typeface="+mn-lt"/>
                          <a:cs typeface="Comic Sans MS"/>
                        </a:rPr>
                        <a:t>Heterosexual women (Clade C)</a:t>
                      </a:r>
                      <a:endParaRPr lang="en-US" b="0" i="0" dirty="0">
                        <a:latin typeface="+mn-lt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1,500</a:t>
                      </a:r>
                      <a:endParaRPr lang="en-US" dirty="0"/>
                    </a:p>
                  </a:txBody>
                  <a:tcPr/>
                </a:tc>
              </a:tr>
              <a:tr h="4171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3,900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20047" y="6350464"/>
            <a:ext cx="591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from HVTN 703/HPTN 081 Protocol Overview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HVTN 704/HPTN 085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Participants = “</a:t>
            </a:r>
            <a:r>
              <a:rPr lang="en-US" dirty="0"/>
              <a:t>2700 HIV-1–uninfected MSM and TG who have sex with men or TG, aged 18 to 50 years, in North and South </a:t>
            </a:r>
            <a:r>
              <a:rPr lang="en-US" dirty="0" smtClean="0"/>
              <a:t>America”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U.S. participants will receive </a:t>
            </a:r>
            <a:r>
              <a:rPr lang="en-US" dirty="0" err="1" smtClean="0"/>
              <a:t>PrEP</a:t>
            </a:r>
            <a:r>
              <a:rPr lang="en-US" dirty="0" smtClean="0"/>
              <a:t> (</a:t>
            </a:r>
            <a:r>
              <a:rPr lang="en-US" dirty="0" err="1" smtClean="0"/>
              <a:t>Truvada</a:t>
            </a:r>
            <a:r>
              <a:rPr lang="en-US" dirty="0" smtClean="0"/>
              <a:t>®) for free</a:t>
            </a:r>
          </a:p>
          <a:p>
            <a:r>
              <a:rPr lang="en-US" dirty="0" err="1" smtClean="0"/>
              <a:t>Truvada</a:t>
            </a:r>
            <a:r>
              <a:rPr lang="en-US" dirty="0" smtClean="0"/>
              <a:t>® is not yet licensed in Peru and is in the progress of being licensed in Brazil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Assuming a “</a:t>
            </a:r>
            <a:r>
              <a:rPr lang="en-US" dirty="0" smtClean="0">
                <a:ea typeface="Calibri"/>
                <a:cs typeface="Times New Roman"/>
              </a:rPr>
              <a:t>3% annual HIV-1 incidence in the North/South American MSM &amp; TG placebo group against an assumed back ground </a:t>
            </a:r>
            <a:r>
              <a:rPr lang="en-US" dirty="0" err="1" smtClean="0">
                <a:ea typeface="Calibri"/>
                <a:cs typeface="Times New Roman"/>
              </a:rPr>
              <a:t>PrEP</a:t>
            </a:r>
            <a:r>
              <a:rPr lang="en-US" dirty="0" smtClean="0">
                <a:ea typeface="Calibri"/>
                <a:cs typeface="Times New Roman"/>
              </a:rPr>
              <a:t> use”</a:t>
            </a:r>
            <a:r>
              <a:rPr lang="en-US" baseline="30000" dirty="0" smtClean="0">
                <a:ea typeface="Calibri"/>
                <a:cs typeface="Times New Roman"/>
              </a:rPr>
              <a:t>1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ea typeface="Calibri"/>
                <a:cs typeface="Times New Roman"/>
              </a:rPr>
              <a:t>Assuming a “10% annual dropout incidence in each of the three study groups”</a:t>
            </a:r>
            <a:r>
              <a:rPr lang="en-US" baseline="30000" dirty="0" smtClean="0">
                <a:ea typeface="Calibri"/>
                <a:cs typeface="Times New Roman"/>
              </a:rPr>
              <a:t>1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>
              <a:ea typeface="Calibri"/>
              <a:cs typeface="Times New Roman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5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HVTN 703/HPTN 081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= “</a:t>
            </a:r>
            <a:r>
              <a:rPr lang="en-US" dirty="0"/>
              <a:t>in sub-Saharan Africa, 1500 women at risk of HIV-1 </a:t>
            </a:r>
            <a:r>
              <a:rPr lang="en-US" dirty="0" smtClean="0"/>
              <a:t>infection”</a:t>
            </a:r>
            <a:r>
              <a:rPr lang="en-US" baseline="30000" dirty="0" smtClean="0"/>
              <a:t>4</a:t>
            </a:r>
          </a:p>
          <a:p>
            <a:r>
              <a:rPr lang="en-US" dirty="0" smtClean="0"/>
              <a:t>No mention of </a:t>
            </a:r>
            <a:r>
              <a:rPr lang="en-US" dirty="0" err="1" smtClean="0"/>
              <a:t>PrEP</a:t>
            </a:r>
            <a:r>
              <a:rPr lang="en-US" dirty="0" smtClean="0"/>
              <a:t> treatment for this group</a:t>
            </a:r>
          </a:p>
          <a:p>
            <a:r>
              <a:rPr lang="en-US" dirty="0" smtClean="0"/>
              <a:t>Assuming a “5.5% annual HIV-1 incidence in the sub-Saharan African women placebo group”</a:t>
            </a:r>
            <a:r>
              <a:rPr lang="en-US" baseline="30000" dirty="0" smtClean="0"/>
              <a:t>1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ea typeface="Calibri"/>
                <a:cs typeface="Times New Roman"/>
              </a:rPr>
              <a:t>Assuming a “10% annual dropout incidence in each of the three study groups”</a:t>
            </a:r>
            <a:r>
              <a:rPr lang="en-US" baseline="30000" dirty="0" smtClean="0">
                <a:ea typeface="Calibri"/>
                <a:cs typeface="Times New Roman"/>
              </a:rPr>
              <a:t>1</a:t>
            </a:r>
          </a:p>
          <a:p>
            <a:pPr marL="0" indent="0">
              <a:buNone/>
            </a:pPr>
            <a:endParaRPr lang="en-US" baseline="300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2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30"/>
            <a:ext cx="8229600" cy="1143000"/>
          </a:xfrm>
        </p:spPr>
        <p:txBody>
          <a:bodyPr/>
          <a:lstStyle/>
          <a:p>
            <a:r>
              <a:rPr lang="en-US" dirty="0" smtClean="0"/>
              <a:t>Treatment Specifics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1256812"/>
            <a:ext cx="8915400" cy="495300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75B140"/>
                </a:solidFill>
              </a:rPr>
              <a:t>IV</a:t>
            </a:r>
            <a:r>
              <a:rPr lang="en-US" sz="2800" dirty="0" smtClean="0"/>
              <a:t>: receive </a:t>
            </a:r>
            <a:r>
              <a:rPr lang="en-US" sz="2800" dirty="0"/>
              <a:t>an IV over </a:t>
            </a:r>
            <a:r>
              <a:rPr lang="en-US" sz="2800" dirty="0" smtClean="0"/>
              <a:t>a 30-60 minute period every 8 weeks (10 times total)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75B140"/>
                </a:solidFill>
              </a:rPr>
              <a:t>Blood draw</a:t>
            </a:r>
            <a:r>
              <a:rPr lang="en-US" sz="2800" dirty="0" smtClean="0"/>
              <a:t>: undergo a blood </a:t>
            </a:r>
            <a:r>
              <a:rPr lang="en-US" sz="2800" dirty="0"/>
              <a:t>draw at </a:t>
            </a:r>
            <a:r>
              <a:rPr lang="en-US" sz="2800" dirty="0" smtClean="0"/>
              <a:t>the clinic every 4 weeks (includes an HIV test)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75B140"/>
                </a:solidFill>
              </a:rPr>
              <a:t>STI testing</a:t>
            </a:r>
            <a:r>
              <a:rPr lang="en-US" sz="2800" dirty="0" smtClean="0"/>
              <a:t>: undergo STI </a:t>
            </a:r>
            <a:r>
              <a:rPr lang="en-US" sz="2800" dirty="0"/>
              <a:t>testing (</a:t>
            </a:r>
            <a:r>
              <a:rPr lang="en-US" sz="2800" dirty="0" smtClean="0"/>
              <a:t>urine &amp; rectal or </a:t>
            </a:r>
            <a:r>
              <a:rPr lang="en-US" sz="2800" dirty="0" err="1" smtClean="0"/>
              <a:t>cervicovaginal</a:t>
            </a:r>
            <a:r>
              <a:rPr lang="en-US" sz="2800" dirty="0" smtClean="0"/>
              <a:t> swabs) about every 6 months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75B140"/>
                </a:solidFill>
              </a:rPr>
              <a:t>Questionnaires</a:t>
            </a:r>
            <a:r>
              <a:rPr lang="en-US" sz="2800" dirty="0" smtClean="0"/>
              <a:t>: complete </a:t>
            </a:r>
            <a:r>
              <a:rPr lang="en-US" sz="2800" dirty="0"/>
              <a:t>questionnaires about </a:t>
            </a:r>
            <a:r>
              <a:rPr lang="en-US" sz="2800" dirty="0" smtClean="0"/>
              <a:t>sexual behavior &amp; general health every 4-8 weeks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75B140"/>
                </a:solidFill>
              </a:rPr>
              <a:t>STUDY DURATION: about 22 months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0051" y="6209813"/>
            <a:ext cx="578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 from HVTN 703/HPTN 081 Protocol Overview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1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782</Words>
  <Application>Microsoft Macintosh PowerPoint</Application>
  <PresentationFormat>On-screen Show (4:3)</PresentationFormat>
  <Paragraphs>106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AMP Study Overview</vt:lpstr>
      <vt:lpstr>AMP</vt:lpstr>
      <vt:lpstr>VRC01</vt:lpstr>
      <vt:lpstr>“The AMP Study: Objectives &amp; Endpoints”1</vt:lpstr>
      <vt:lpstr>Study Structure</vt:lpstr>
      <vt:lpstr>Participant Break-down</vt:lpstr>
      <vt:lpstr>HVTN 704/HPTN 085</vt:lpstr>
      <vt:lpstr>HVTN 703/HPTN 081</vt:lpstr>
      <vt:lpstr>Treatment Specifics</vt:lpstr>
      <vt:lpstr>“Predicted VRC01 serum concentrations at 2 doses (10mg/kg and 30mg/kg)”1</vt:lpstr>
      <vt:lpstr>Challenges/Things to Note</vt:lpstr>
      <vt:lpstr>Sources (from HVTN and HPTN)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 Study Overview</dc:title>
  <dc:creator>Rebecca</dc:creator>
  <cp:lastModifiedBy>Rebecca</cp:lastModifiedBy>
  <cp:revision>18</cp:revision>
  <dcterms:created xsi:type="dcterms:W3CDTF">2016-07-05T20:20:14Z</dcterms:created>
  <dcterms:modified xsi:type="dcterms:W3CDTF">2016-07-06T20:38:13Z</dcterms:modified>
</cp:coreProperties>
</file>