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alymarcu91" lastIdx="4" clrIdx="0"/>
  <p:cmAuthor id="1" initials="" name="Dragos-Bogdan Sim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B2F666E-C3B4-4413-A457-6E6E11EA0CFA}">
  <a:tblStyle styleName="Table_0" styleId="{CB2F666E-C3B4-4413-A457-6E6E11EA0CFA}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BEBEB"/>
          </a:solidFill>
        </a:fill>
      </a:tcStyle>
    </a:wholeTbl>
    <a:band1H>
      <a:tcStyle>
        <a:fill>
          <a:solidFill>
            <a:srgbClr val="D3D3D3"/>
          </a:solidFill>
        </a:fill>
      </a:tcStyle>
    </a:band1H>
    <a:band1V>
      <a:tcStyle>
        <a:fill>
          <a:solidFill>
            <a:srgbClr val="D3D3D3"/>
          </a:solidFill>
        </a:fill>
      </a:tcStyle>
    </a:band1V>
    <a:lastCol>
      <a:tcTxStyle b="on" i="off"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2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65.xml" Type="http://schemas.openxmlformats.org/officeDocument/2006/relationships/slide" Id="rId71"/><Relationship Target="slides/slide28.xml" Type="http://schemas.openxmlformats.org/officeDocument/2006/relationships/slide" Id="rId34"/><Relationship Target="slides/slide64.xml" Type="http://schemas.openxmlformats.org/officeDocument/2006/relationships/slide" Id="rId70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69.xml" Type="http://schemas.openxmlformats.org/officeDocument/2006/relationships/slide" Id="rId75"/><Relationship Target="slides/slide68.xml" Type="http://schemas.openxmlformats.org/officeDocument/2006/relationships/slide" Id="rId74"/><Relationship Target="slides/slide67.xml" Type="http://schemas.openxmlformats.org/officeDocument/2006/relationships/slide" Id="rId73"/><Relationship Target="slides/slide66.xml" Type="http://schemas.openxmlformats.org/officeDocument/2006/relationships/slide" Id="rId72"/><Relationship Target="slides/slide73.xml" Type="http://schemas.openxmlformats.org/officeDocument/2006/relationships/slide" Id="rId79"/><Relationship Target="slides/slide72.xml" Type="http://schemas.openxmlformats.org/officeDocument/2006/relationships/slide" Id="rId78"/><Relationship Target="slides/slide71.xml" Type="http://schemas.openxmlformats.org/officeDocument/2006/relationships/slide" Id="rId77"/><Relationship Target="slides/slide70.xml" Type="http://schemas.openxmlformats.org/officeDocument/2006/relationships/slide" Id="rId76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43.xml" Type="http://schemas.openxmlformats.org/officeDocument/2006/relationships/slide" Id="rId49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34.xml" Type="http://schemas.openxmlformats.org/officeDocument/2006/relationships/slide" Id="rId40"/><Relationship Target="commentAuthors.xml" Type="http://schemas.openxmlformats.org/officeDocument/2006/relationships/commentAuthors" Id="rId4"/><Relationship Target="slides/slide35.xml" Type="http://schemas.openxmlformats.org/officeDocument/2006/relationships/slide" Id="rId41"/><Relationship Target="tableStyles.xml" Type="http://schemas.openxmlformats.org/officeDocument/2006/relationships/tableStyles" Id="rId3"/><Relationship Target="slides/slide36.xml" Type="http://schemas.openxmlformats.org/officeDocument/2006/relationships/slide" Id="rId42"/><Relationship Target="slides/slide74.xml" Type="http://schemas.openxmlformats.org/officeDocument/2006/relationships/slide" Id="rId80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76.xml" Type="http://schemas.openxmlformats.org/officeDocument/2006/relationships/slide" Id="rId82"/><Relationship Target="slides/slide39.xml" Type="http://schemas.openxmlformats.org/officeDocument/2006/relationships/slide" Id="rId45"/><Relationship Target="slides/slide75.xml" Type="http://schemas.openxmlformats.org/officeDocument/2006/relationships/slide" Id="rId81"/><Relationship Target="slides/slide40.xml" Type="http://schemas.openxmlformats.org/officeDocument/2006/relationships/slide" Id="rId46"/><Relationship Target="slides/slide78.xml" Type="http://schemas.openxmlformats.org/officeDocument/2006/relationships/slide" Id="rId84"/><Relationship Target="slides/slide77.xml" Type="http://schemas.openxmlformats.org/officeDocument/2006/relationships/slide" Id="rId8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63.xml" Type="http://schemas.openxmlformats.org/officeDocument/2006/relationships/slide" Id="rId69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54.xml" Type="http://schemas.openxmlformats.org/officeDocument/2006/relationships/slide" Id="rId60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60.xml" Type="http://schemas.openxmlformats.org/officeDocument/2006/relationships/slide" Id="rId66"/><Relationship Target="slides/slide59.xml" Type="http://schemas.openxmlformats.org/officeDocument/2006/relationships/slide" Id="rId65"/><Relationship Target="slides/slide62.xml" Type="http://schemas.openxmlformats.org/officeDocument/2006/relationships/slide" Id="rId68"/><Relationship Target="slides/slide61.xml" Type="http://schemas.openxmlformats.org/officeDocument/2006/relationships/slide" Id="rId67"/><Relationship Target="slides/slide56.xml" Type="http://schemas.openxmlformats.org/officeDocument/2006/relationships/slide" Id="rId62"/><Relationship Target="slides/slide55.xml" Type="http://schemas.openxmlformats.org/officeDocument/2006/relationships/slide" Id="rId61"/><Relationship Target="slides/slide58.xml" Type="http://schemas.openxmlformats.org/officeDocument/2006/relationships/slide" Id="rId64"/><Relationship Target="slides/slide57.xml" Type="http://schemas.openxmlformats.org/officeDocument/2006/relationships/slide" Id="rId63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Nu uitati de diacritice! :D
Mersi</p:text>
  </p:cm>
  <p:cm idx="2" authorId="0">
    <p:pos y="100" x="6000"/>
    <p:text>Am terminat si eu partea 4 si 5.
Mai avem doar sa aranjam un pic formatul (fontul sa fie peste tot acelasi, sa ne decidem la unul, diacritice, spell-check + sa mai scriem cate ceva la bibliografie), in rest arata ok. Good job, team! :)</p:text>
  </p:cm>
  <p:cm idx="1" authorId="1">
    <p:pos y="200" x="6000"/>
    <p:text>Am pus in mare toate diacriticele.</p:text>
  </p:cm>
  <p:cm idx="3" authorId="0">
    <p:pos y="300" x="6000"/>
    <p:text>De citit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4" authorId="0">
    <p:pos y="0" x="6000"/>
    <p:text>Cuprinsul poate fi modificat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y="685800" x="1714500"/>
            <a:ext cy="3429000" cx="3429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y="685800" x="1714500"/>
            <a:ext cy="3429000" cx="3429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y="685800" x="1714500"/>
            <a:ext cy="3429000" cx="3429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y="685800" x="1714500"/>
            <a:ext cy="3429000" cx="3429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8" name="Shape 4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9" name="Shape 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7" name="Shape 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6" name="Shape 5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2" name="Shape 5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8" name="Shape 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5" name="Shape 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8" name="Shape 5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5" name="Shape 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6" name="Shape 6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1" name="Shape 6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8" name="Shape 6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5" name="Shape 6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1" name="Shape 6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7" name="Shape 6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3" name="Shape 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9" name="Shape 6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5" name="Shape 6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7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 rot="10800000" flipH="1">
            <a:off y="3809999" x="5410200"/>
            <a:ext cy="90487" cx="373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 rot="10800000" flipH="1">
            <a:off y="3897312" x="5410200"/>
            <a:ext cy="192087" cx="3733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rot="10800000" flipH="1">
            <a:off y="4114800" x="5410200"/>
            <a:ext cy="9524" cx="373380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 rot="10800000" flipH="1">
            <a:off y="4164012" x="5410200"/>
            <a:ext cy="19049" cx="19653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4198937" x="5410200"/>
            <a:ext cy="9524" cx="196532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>
            <a:off y="3962400" x="5410200"/>
            <a:ext cy="26987" cx="30638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>
            <a:off y="4060825" x="7377113"/>
            <a:ext cy="36513" cx="1600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>
            <a:off y="3649662" x="0"/>
            <a:ext cy="244474" cx="91440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>
            <a:off y="3675062" x="0"/>
            <a:ext cy="141287" cx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 rot="10800000" flipH="1">
            <a:off y="3643312" x="6413500"/>
            <a:ext cy="247649" cx="2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0" x="0"/>
            <a:ext cy="370204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5622925" x="7908925"/>
            <a:ext cy="1235075" cx="1235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8" name="Shape 38"/>
          <p:cNvSpPr txBox="1"/>
          <p:nvPr>
            <p:ph type="ctrTitle"/>
          </p:nvPr>
        </p:nvSpPr>
        <p:spPr>
          <a:xfrm>
            <a:off y="2401886" x="457200"/>
            <a:ext cy="1470024" cx="8458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y="3899937" x="457200"/>
            <a:ext cy="1752600" cx="495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7" marL="64008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None/>
              <a:defRPr strike="noStrike" u="none" b="0" cap="none" baseline="0" sz="2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 marR="0" indent="0" marL="45720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 strike="noStrike" u="none" b="0" cap="none" baseline="0" sz="26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 marR="0" indent="0" marL="91440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trike="noStrike" u="none" b="0" cap="none" baseline="0" sz="2400" i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 marR="0" indent="0" marL="137160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  <a:defRPr strike="noStrike" u="none" b="0" cap="none" baseline="0" sz="2200" i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 marR="0" indent="0" marL="18288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None/>
              <a:defRPr strike="noStrike" u="none" b="0" cap="none" baseline="0" sz="2000" i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marR="0" indent="0" marL="2286000">
              <a:spcBef>
                <a:spcPts val="300"/>
              </a:spcBef>
              <a:buClr>
                <a:schemeClr val="accent3"/>
              </a:buClr>
              <a:buFont typeface="Times New Roman"/>
              <a:buNone/>
              <a:defRPr strike="noStrike" u="none" b="0" cap="none" baseline="0" sz="1800" i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marR="0" indent="0" marL="2743200">
              <a:spcBef>
                <a:spcPts val="300"/>
              </a:spcBef>
              <a:buClr>
                <a:schemeClr val="accent3"/>
              </a:buClr>
              <a:buFont typeface="Times New Roman"/>
              <a:buNone/>
              <a:defRPr strike="noStrike" u="none" b="0" cap="none" baseline="0" sz="1600" i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marR="0" indent="0" marL="3200400">
              <a:spcBef>
                <a:spcPts val="300"/>
              </a:spcBef>
              <a:buClr>
                <a:schemeClr val="accent3"/>
              </a:buClr>
              <a:buFont typeface="Times New Roman"/>
              <a:buNone/>
              <a:defRPr strike="noStrike" u="none" b="0" cap="none" baseline="0" sz="1500" i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marR="0" indent="0" marL="3657600">
              <a:spcBef>
                <a:spcPts val="300"/>
              </a:spcBef>
              <a:buClr>
                <a:schemeClr val="accent3"/>
              </a:buClr>
              <a:buFont typeface="Times New Roman"/>
              <a:buNone/>
              <a:defRPr strike="noStrike" u="none" b="0" cap="none" baseline="0" sz="1400" i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y="4206875" x="6705600"/>
            <a:ext cy="457200" cx="9604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y="4205287" x="5410200"/>
            <a:ext cy="457200" cx="129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y="1588" x="8320088"/>
            <a:ext cy="365125" cx="7477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714375" x="460375"/>
            <a:ext cy="10715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y="100806" x="2213768"/>
            <a:ext cy="8229600" cx="47164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8572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Char char="•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indent="-85725" marL="657225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▫"/>
              <a:defRPr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indent="-71437" marL="922338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⚫"/>
              <a:def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indent="-61912" marL="1179513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⚫"/>
              <a:defRPr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indent="-55562" marL="1389063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Char char="▫"/>
              <a:defRPr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indent="-72644" marL="1609344">
              <a:spcBef>
                <a:spcPts val="300"/>
              </a:spcBef>
              <a:buClr>
                <a:schemeClr val="accent3"/>
              </a:buClr>
              <a:buFont typeface="Times New Roman"/>
              <a:buChar char="▫"/>
              <a:defRPr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indent="-88900" marL="1828800">
              <a:spcBef>
                <a:spcPts val="300"/>
              </a:spcBef>
              <a:buClr>
                <a:schemeClr val="accent3"/>
              </a:buClr>
              <a:buFont typeface="Times New Roman"/>
              <a:buChar char="▫"/>
              <a:defRPr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indent="-93217" marL="2029968">
              <a:spcBef>
                <a:spcPts val="300"/>
              </a:spcBef>
              <a:buClr>
                <a:schemeClr val="accent3"/>
              </a:buClr>
              <a:buFont typeface="Times New Roman"/>
              <a:buChar char="◦"/>
              <a:defRPr sz="15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indent="-93979" marL="2240280">
              <a:spcBef>
                <a:spcPts val="300"/>
              </a:spcBef>
              <a:buClr>
                <a:schemeClr val="accent3"/>
              </a:buClr>
              <a:buFont typeface="Times New Roman"/>
              <a:buChar char="◦"/>
              <a:defRPr baseline="0" sz="14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 rot="5400000">
            <a:off y="2933699" x="4991100"/>
            <a:ext cy="19049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y="762000" x="838200"/>
            <a:ext cy="62483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8572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Char char="•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indent="-85725" marL="657225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▫"/>
              <a:defRPr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indent="-71437" marL="922338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⚫"/>
              <a:def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indent="-61912" marL="1179513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⚫"/>
              <a:defRPr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indent="-55562" marL="1389063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Char char="▫"/>
              <a:defRPr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indent="-72644" marL="1609344">
              <a:spcBef>
                <a:spcPts val="300"/>
              </a:spcBef>
              <a:buClr>
                <a:schemeClr val="accent3"/>
              </a:buClr>
              <a:buFont typeface="Times New Roman"/>
              <a:buChar char="▫"/>
              <a:defRPr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indent="-88900" marL="1828800">
              <a:spcBef>
                <a:spcPts val="300"/>
              </a:spcBef>
              <a:buClr>
                <a:schemeClr val="accent3"/>
              </a:buClr>
              <a:buFont typeface="Times New Roman"/>
              <a:buChar char="▫"/>
              <a:defRPr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indent="-93217" marL="2029968">
              <a:spcBef>
                <a:spcPts val="300"/>
              </a:spcBef>
              <a:buClr>
                <a:schemeClr val="accent3"/>
              </a:buClr>
              <a:buFont typeface="Times New Roman"/>
              <a:buChar char="◦"/>
              <a:defRPr sz="15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indent="-93979" marL="2240280">
              <a:spcBef>
                <a:spcPts val="300"/>
              </a:spcBef>
              <a:buClr>
                <a:schemeClr val="accent3"/>
              </a:buClr>
              <a:buFont typeface="Times New Roman"/>
              <a:buChar char="◦"/>
              <a:defRPr baseline="0" sz="14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chart">
  <p:cSld name="Title and Chart"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609600" x="682625"/>
            <a:ext cy="1143000" cx="80803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y="6442075" x="7215188"/>
            <a:ext cy="3810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y="6365875" x="682625"/>
            <a:ext cy="457200" cx="426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y="6148387" x="7199313"/>
            <a:ext cy="3810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857364" x="457200"/>
            <a:ext cy="471717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8572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Char char="•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indent="-85725" marL="657225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▫"/>
              <a:defRPr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indent="-71437" marL="922338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⚫"/>
              <a:def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indent="-61912" marL="1179513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⚫"/>
              <a:defRPr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indent="-55562" marL="1389063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Char char="▫"/>
              <a:defRPr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indent="-72644" marL="1609344">
              <a:spcBef>
                <a:spcPts val="300"/>
              </a:spcBef>
              <a:buClr>
                <a:schemeClr val="accent3"/>
              </a:buClr>
              <a:buFont typeface="Times New Roman"/>
              <a:buChar char="▫"/>
              <a:defRPr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indent="-88900" marL="1828800">
              <a:spcBef>
                <a:spcPts val="300"/>
              </a:spcBef>
              <a:buClr>
                <a:schemeClr val="accent3"/>
              </a:buClr>
              <a:buFont typeface="Times New Roman"/>
              <a:buChar char="▫"/>
              <a:defRPr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indent="-93217" marL="2029968">
              <a:spcBef>
                <a:spcPts val="300"/>
              </a:spcBef>
              <a:buClr>
                <a:schemeClr val="accent3"/>
              </a:buClr>
              <a:buFont typeface="Times New Roman"/>
              <a:buChar char="◦"/>
              <a:defRPr sz="15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indent="-93979" marL="2240280">
              <a:spcBef>
                <a:spcPts val="300"/>
              </a:spcBef>
              <a:buClr>
                <a:schemeClr val="accent3"/>
              </a:buClr>
              <a:buFont typeface="Times New Roman"/>
              <a:buChar char="◦"/>
              <a:defRPr baseline="0" sz="14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19812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Clr>
                <a:srgbClr val="FFFFFF"/>
              </a:buClr>
              <a:buFont typeface="Times New Roman"/>
              <a:buNone/>
              <a:defRPr b="1" cap="none" baseline="0" sz="4300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3367087" x="722312"/>
            <a:ext cy="1509711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7619" marL="45720">
              <a:buClr>
                <a:schemeClr val="dk2"/>
              </a:buClr>
              <a:buFont typeface="Times New Roman"/>
              <a:buNone/>
              <a:defRPr b="0" sz="2100">
                <a:solidFill>
                  <a:schemeClr val="dk2"/>
                </a:solidFill>
              </a:defRPr>
            </a:lvl1pPr>
            <a:lvl2pPr rtl="0">
              <a:buClr>
                <a:srgbClr val="888888"/>
              </a:buClr>
              <a:buFont typeface="Times New Roman"/>
              <a:buNone/>
              <a:defRPr sz="1800">
                <a:solidFill>
                  <a:srgbClr val="888888"/>
                </a:solidFill>
              </a:defRPr>
            </a:lvl2pPr>
            <a:lvl3pPr rtl="0">
              <a:buClr>
                <a:srgbClr val="888888"/>
              </a:buClr>
              <a:buFont typeface="Times New Roman"/>
              <a:buNone/>
              <a:defRPr sz="1600">
                <a:solidFill>
                  <a:srgbClr val="888888"/>
                </a:solidFill>
              </a:defRPr>
            </a:lvl3pPr>
            <a:lvl4pPr rtl="0">
              <a:buClr>
                <a:srgbClr val="888888"/>
              </a:buClr>
              <a:buFont typeface="Times New Roman"/>
              <a:buNone/>
              <a:defRPr sz="1400">
                <a:solidFill>
                  <a:srgbClr val="888888"/>
                </a:solidFill>
              </a:defRPr>
            </a:lvl4pPr>
            <a:lvl5pPr rtl="0">
              <a:buClr>
                <a:srgbClr val="888888"/>
              </a:buClr>
              <a:buFont typeface="Times New Roman"/>
              <a:buNone/>
              <a:defRPr sz="1400">
                <a:solidFill>
                  <a:srgbClr val="888888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714375" x="460375"/>
            <a:ext cy="10715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2249424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000"/>
            </a:lvl1pPr>
            <a:lvl2pPr rtl="0">
              <a:defRPr sz="19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y="2249424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000"/>
            </a:lvl1pPr>
            <a:lvl2pPr rtl="0">
              <a:defRPr sz="19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143000" x="381000"/>
            <a:ext cy="1069847" cx="838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 b="0" cap="none" baseline="0" sz="4000" i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2244969" x="381000"/>
            <a:ext cy="457200" cx="4041648"/>
          </a:xfrm>
          <a:prstGeom prst="rect">
            <a:avLst/>
          </a:prstGeom>
          <a:solidFill>
            <a:schemeClr val="accent2">
              <a:alpha val="24705"/>
            </a:schemeClr>
          </a:solidFill>
          <a:ln w="12700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rtl="0" indent="-7619" marL="45720">
              <a:buClr>
                <a:srgbClr val="414141"/>
              </a:buClr>
              <a:buFont typeface="Times New Roman"/>
              <a:buNone/>
              <a:defRPr b="1" sz="1900">
                <a:solidFill>
                  <a:srgbClr val="414141"/>
                </a:solidFill>
              </a:defRPr>
            </a:lvl1pPr>
            <a:lvl2pPr rtl="0">
              <a:buFont typeface="Times New Roman"/>
              <a:buNone/>
              <a:defRPr b="1" sz="2000"/>
            </a:lvl2pPr>
            <a:lvl3pPr rtl="0">
              <a:buFont typeface="Times New Roman"/>
              <a:buNone/>
              <a:defRPr b="1" sz="1800"/>
            </a:lvl3pPr>
            <a:lvl4pPr rtl="0">
              <a:buFont typeface="Times New Roman"/>
              <a:buNone/>
              <a:defRPr b="1" sz="1600"/>
            </a:lvl4pPr>
            <a:lvl5pPr rtl="0">
              <a:buFont typeface="Times New Roman"/>
              <a:buNone/>
              <a:defRPr b="1"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2244969" x="4721225"/>
            <a:ext cy="457200" cx="4041774"/>
          </a:xfrm>
          <a:prstGeom prst="rect">
            <a:avLst/>
          </a:prstGeom>
          <a:solidFill>
            <a:schemeClr val="accent2">
              <a:alpha val="24705"/>
            </a:schemeClr>
          </a:solidFill>
          <a:ln w="12700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rtl="0" indent="-7619" marL="45720">
              <a:buClr>
                <a:srgbClr val="414141"/>
              </a:buClr>
              <a:buFont typeface="Times New Roman"/>
              <a:buNone/>
              <a:defRPr b="1" sz="1900">
                <a:solidFill>
                  <a:srgbClr val="414141"/>
                </a:solidFill>
              </a:defRPr>
            </a:lvl1pPr>
            <a:lvl2pPr rtl="0">
              <a:buFont typeface="Times New Roman"/>
              <a:buNone/>
              <a:defRPr b="1" sz="2000"/>
            </a:lvl2pPr>
            <a:lvl3pPr rtl="0">
              <a:buFont typeface="Times New Roman"/>
              <a:buNone/>
              <a:defRPr b="1" sz="1800"/>
            </a:lvl3pPr>
            <a:lvl4pPr rtl="0">
              <a:buFont typeface="Times New Roman"/>
              <a:buNone/>
              <a:defRPr b="1" sz="1600"/>
            </a:lvl4pPr>
            <a:lvl5pPr rtl="0">
              <a:buFont typeface="Times New Roman"/>
              <a:buNone/>
              <a:defRPr b="1"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y="2708518" x="381000"/>
            <a:ext cy="3886200" cx="404164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y="2708518" x="4718303"/>
            <a:ext cy="3886200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1143000" x="457200"/>
            <a:ext cy="1069847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 sz="40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y="612775" x="6583363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1101970" x="5353496"/>
            <a:ext cy="877823" cx="33832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Font typeface="Times New Roman"/>
              <a:buNone/>
              <a:defRPr b="1" sz="18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2010726" x="5353496"/>
            <a:ext cy="4617720" cx="33832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9144" marL="9144">
              <a:buFont typeface="Times New Roman"/>
              <a:buNone/>
              <a:defRPr sz="1400"/>
            </a:lvl1pPr>
            <a:lvl2pPr rtl="0">
              <a:buFont typeface="Times New Roman"/>
              <a:buNone/>
              <a:defRPr sz="1200"/>
            </a:lvl2pPr>
            <a:lvl3pPr rtl="0">
              <a:buFont typeface="Times New Roman"/>
              <a:buNone/>
              <a:defRPr sz="1000"/>
            </a:lvl3pPr>
            <a:lvl4pPr rtl="0">
              <a:buFont typeface="Times New Roman"/>
              <a:buNone/>
              <a:defRPr sz="900"/>
            </a:lvl4pPr>
            <a:lvl5pPr rtl="0">
              <a:buFont typeface="Times New Roman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y="776287" x="152400"/>
            <a:ext cy="5852159" cx="510235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-5400000">
            <a:off y="3156576" x="3393016"/>
            <a:ext cy="586803" cx="46816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buFont typeface="Times New Roman"/>
              <a:buNone/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y="1143000" x="403670"/>
            <a:ext cy="4572000" cx="4572000"/>
          </a:xfrm>
          <a:prstGeom prst="rect">
            <a:avLst/>
          </a:prstGeom>
          <a:solidFill>
            <a:srgbClr val="EAEAEA"/>
          </a:solidFill>
          <a:ln w="50800" cap="flat">
            <a:solidFill>
              <a:srgbClr val="FFFF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 strike="noStrike" u="none" b="0" cap="none" baseline="0" sz="32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3274308" x="6088442"/>
            <a:ext cy="2516489" cx="259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lnSpc>
                <a:spcPct val="100000"/>
              </a:lnSpc>
              <a:spcBef>
                <a:spcPts val="0"/>
              </a:spcBef>
              <a:buFont typeface="Times New Roman"/>
              <a:buNone/>
              <a:defRPr sz="1300"/>
            </a:lvl1pPr>
            <a:lvl2pPr rtl="0">
              <a:buFont typeface="Times New Roman"/>
              <a:buNone/>
              <a:defRPr sz="1200"/>
            </a:lvl2pPr>
            <a:lvl3pPr rtl="0">
              <a:buFont typeface="Times New Roman"/>
              <a:buNone/>
              <a:defRPr sz="1000"/>
            </a:lvl3pPr>
            <a:lvl4pPr rtl="0">
              <a:buFont typeface="Times New Roman"/>
              <a:buNone/>
              <a:defRPr sz="900"/>
            </a:lvl4pPr>
            <a:lvl5pPr rtl="0">
              <a:buFont typeface="Times New Roman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4"/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media/image07.jpg" Type="http://schemas.openxmlformats.org/officeDocument/2006/relationships/image" Id="rId1"/><Relationship Target="../slideLayouts/slideLayout12.xml" Type="http://schemas.openxmlformats.org/officeDocument/2006/relationships/slideLayout" Id="rId13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366712" x="0"/>
            <a:ext cy="84137" cx="91440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" name="Shape 6"/>
          <p:cNvSpPr/>
          <p:nvPr/>
        </p:nvSpPr>
        <p:spPr>
          <a:xfrm>
            <a:off y="0" x="0"/>
            <a:ext cy="31114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" name="Shape 7"/>
          <p:cNvSpPr/>
          <p:nvPr/>
        </p:nvSpPr>
        <p:spPr>
          <a:xfrm>
            <a:off y="307975" x="0"/>
            <a:ext cy="92074" cx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" name="Shape 8"/>
          <p:cNvSpPr/>
          <p:nvPr/>
        </p:nvSpPr>
        <p:spPr>
          <a:xfrm rot="10800000" flipH="1">
            <a:off y="360363" x="5410200"/>
            <a:ext cy="90486" cx="373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rot="10800000" flipH="1">
            <a:off y="439737" x="5410200"/>
            <a:ext cy="180975" cx="3733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496887" x="5407025"/>
            <a:ext cy="28575" cx="30638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588962" x="7373938"/>
            <a:ext cy="36512" cx="1600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>
            <a:off y="-1588" x="9085263"/>
            <a:ext cy="620713" cx="5715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/>
          <p:nvPr/>
        </p:nvSpPr>
        <p:spPr>
          <a:xfrm>
            <a:off y="-1588" x="9043988"/>
            <a:ext cy="620713" cx="28575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" name="Shape 14"/>
          <p:cNvSpPr/>
          <p:nvPr/>
        </p:nvSpPr>
        <p:spPr>
          <a:xfrm>
            <a:off y="-1588" x="9024938"/>
            <a:ext cy="620713" cx="952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>
            <a:off y="-1588" x="8975725"/>
            <a:ext cy="620713" cx="2698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>
            <a:off y="0" x="8915400"/>
            <a:ext cy="585788" cx="5556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/>
          <p:nvPr/>
        </p:nvSpPr>
        <p:spPr>
          <a:xfrm>
            <a:off y="0" x="8874125"/>
            <a:ext cy="585788" cx="79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y="714375" x="460375"/>
            <a:ext cy="10715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0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857375" x="457200"/>
            <a:ext cy="47164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8572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Char char="•"/>
              <a:defRPr strike="noStrike" u="none" b="0" cap="none" baseline="0" sz="2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-85725" marL="657225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Char char="▫"/>
              <a:defRPr strike="noStrike" u="none" b="0" cap="none" baseline="0" sz="26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-71437" marL="922338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⚫"/>
              <a:defRPr strike="noStrike" u="none" b="0" cap="none" baseline="0" sz="2400" i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-61912" marL="1179513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Char char="⚫"/>
              <a:defRPr strike="noStrike" u="none" b="0" cap="none" baseline="0" sz="2200" i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-55562" marL="1389063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Font typeface="Times New Roman"/>
              <a:buChar char="▫"/>
              <a:defRPr strike="noStrike" u="none" b="0" cap="none" baseline="0" sz="2000" i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-72644" marL="1609344">
              <a:spcBef>
                <a:spcPts val="300"/>
              </a:spcBef>
              <a:buClr>
                <a:schemeClr val="accent3"/>
              </a:buClr>
              <a:buFont typeface="Times New Roman"/>
              <a:buChar char="▫"/>
              <a:defRPr strike="noStrike" u="none" b="0" cap="none" baseline="0" sz="1800" i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-88900" marL="1828800">
              <a:spcBef>
                <a:spcPts val="300"/>
              </a:spcBef>
              <a:buClr>
                <a:schemeClr val="accent3"/>
              </a:buClr>
              <a:buFont typeface="Times New Roman"/>
              <a:buChar char="▫"/>
              <a:defRPr strike="noStrike" u="none" b="0" cap="none" baseline="0" sz="1600" i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-93217" marL="2029968">
              <a:spcBef>
                <a:spcPts val="300"/>
              </a:spcBef>
              <a:buClr>
                <a:schemeClr val="accent3"/>
              </a:buClr>
              <a:buFont typeface="Times New Roman"/>
              <a:buChar char="◦"/>
              <a:defRPr strike="noStrike" u="none" b="0" cap="none" baseline="0" sz="1500" i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-93979" marL="2240280">
              <a:spcBef>
                <a:spcPts val="300"/>
              </a:spcBef>
              <a:buClr>
                <a:schemeClr val="accent3"/>
              </a:buClr>
              <a:buFont typeface="Times New Roman"/>
              <a:buChar char="◦"/>
              <a:defRPr strike="noStrike" u="none" b="0" cap="none" baseline="0" sz="1400" i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y="612775" x="6586538"/>
            <a:ext cy="457200" cx="9572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y="612775" x="5257800"/>
            <a:ext cy="457200" cx="1325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800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1800" i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y="5622925" x="7908925"/>
            <a:ext cy="1235075" cx="1235075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24" name="Shape 24"/>
          <p:cNvSpPr txBox="1"/>
          <p:nvPr/>
        </p:nvSpPr>
        <p:spPr>
          <a:xfrm>
            <a:off y="0" x="0"/>
            <a:ext cy="369888" cx="35004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CONTROLUL PROIECTELOR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http://www.goodreads.com/author/show/289513.Benjamin_Franklin" Type="http://schemas.openxmlformats.org/officeDocument/2006/relationships/hyperlink" TargetMode="External" Id="rId3"/><Relationship Target="../media/image10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4"/><Relationship Target="../media/image19.png" Type="http://schemas.openxmlformats.org/officeDocument/2006/relationships/image" Id="rId3"/><Relationship Target="../media/image24.png" Type="http://schemas.openxmlformats.org/officeDocument/2006/relationships/image" Id="rId6"/><Relationship Target="../media/image23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4"/><Relationship Target="../comments/comment2.xml" Type="http://schemas.openxmlformats.org/officeDocument/2006/relationships/comments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7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3.jpg" Type="http://schemas.openxmlformats.org/officeDocument/2006/relationships/image" Id="rId4"/><Relationship Target="../media/image32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jpg" Type="http://schemas.openxmlformats.org/officeDocument/2006/relationships/image" Id="rId4"/><Relationship Target="../media/image28.jp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9.jpg" Type="http://schemas.openxmlformats.org/officeDocument/2006/relationships/image" Id="rId4"/><Relationship Target="../media/image28.jpg" Type="http://schemas.openxmlformats.org/officeDocument/2006/relationships/image" Id="rId3"/><Relationship Target="../media/image34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5.jp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6.jpg" Type="http://schemas.openxmlformats.org/officeDocument/2006/relationships/image" Id="rId3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8.jpg" Type="http://schemas.openxmlformats.org/officeDocument/2006/relationships/image" Id="rId4"/><Relationship Target="../media/image40.jpg" Type="http://schemas.openxmlformats.org/officeDocument/2006/relationships/image" Id="rId3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1.jpg" Type="http://schemas.openxmlformats.org/officeDocument/2006/relationships/image" Id="rId4"/><Relationship Target="../media/image28.jpg" Type="http://schemas.openxmlformats.org/officeDocument/2006/relationships/image" Id="rId3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2.jpg" Type="http://schemas.openxmlformats.org/officeDocument/2006/relationships/image" Id="rId3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7.jpg" Type="http://schemas.openxmlformats.org/officeDocument/2006/relationships/image" Id="rId3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0.png" Type="http://schemas.openxmlformats.org/officeDocument/2006/relationships/image" Id="rId3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3.jpg" Type="http://schemas.openxmlformats.org/officeDocument/2006/relationships/image" Id="rId3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4.jpg" Type="http://schemas.openxmlformats.org/officeDocument/2006/relationships/image" Id="rId3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4.jpg" Type="http://schemas.openxmlformats.org/officeDocument/2006/relationships/image" Id="rId3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9.jpg" Type="http://schemas.openxmlformats.org/officeDocument/2006/relationships/image" Id="rId3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5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6.jpg" Type="http://schemas.openxmlformats.org/officeDocument/2006/relationships/image" Id="rId3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3.jpg" Type="http://schemas.openxmlformats.org/officeDocument/2006/relationships/image" Id="rId3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8.jpg" Type="http://schemas.openxmlformats.org/officeDocument/2006/relationships/image" Id="rId3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1.gif" Type="http://schemas.openxmlformats.org/officeDocument/2006/relationships/image" Id="rId3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5.jpg" Type="http://schemas.openxmlformats.org/officeDocument/2006/relationships/image" Id="rId3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2.jpg" Type="http://schemas.openxmlformats.org/officeDocument/2006/relationships/image" Id="rId3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pectrum.ieee.org/computing/software/who-killed-the-virtual-case-file" Type="http://schemas.openxmlformats.org/officeDocument/2006/relationships/hyperlink" TargetMode="External" Id="rId4"/><Relationship Target="http://spectrum.ieee.org/computing/software/why-software-fails" Type="http://schemas.openxmlformats.org/officeDocument/2006/relationships/hyperlink" TargetMode="External" Id="rId3"/><Relationship Target="http://www.cs.tau.ac.il/~nachumd/horror.html" Type="http://schemas.openxmlformats.org/officeDocument/2006/relationships/hyperlink" TargetMode="External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y="1546175" x="214650"/>
            <a:ext cy="1644900" cx="8714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4800" lang="en"/>
              <a:t>Managementul Proiectelor Software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y="3899930" x="457200"/>
            <a:ext cy="2612100" cx="495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Universitatea Politehnica Bucureşti</a:t>
            </a:r>
          </a:p>
          <a:p>
            <a:pPr algn="ctr" rtl="0" lvl="0">
              <a:buNone/>
            </a:pPr>
            <a:r>
              <a:rPr lang="en"/>
              <a:t>Facultatea de Automatică şi Calculatoare</a:t>
            </a:r>
          </a:p>
          <a:p>
            <a:pPr algn="ctr" rtl="0" lvl="0">
              <a:buNone/>
            </a:pPr>
            <a:r>
              <a:rPr lang="en"/>
              <a:t>Catedra Calculatoare</a:t>
            </a:r>
          </a:p>
          <a:p>
            <a:pPr algn="ctr" rtl="0" lvl="0">
              <a:buNone/>
            </a:pPr>
            <a:r>
              <a:rPr lang="en"/>
              <a:t>Conf. Dr. Ing. Costin - Anton Boiangiu</a:t>
            </a:r>
          </a:p>
          <a:p>
            <a:pPr algn="ctr" rtl="0" lvl="0">
              <a:buNone/>
            </a:pPr>
            <a:r>
              <a:rPr lang="en"/>
              <a:t>costin.boiangiu@cs.pub.ro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Acțiuni pentru controlul proiectului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2546500" x="457200"/>
            <a:ext cy="4028100" cx="4152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4800" lang="en"/>
              <a:t>- anticiparea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4800" lang="en"/>
              <a:t>- replanificarea</a:t>
            </a:r>
          </a:p>
        </p:txBody>
      </p:sp>
      <p:sp>
        <p:nvSpPr>
          <p:cNvPr id="174" name="Shape 174"/>
          <p:cNvSpPr/>
          <p:nvPr/>
        </p:nvSpPr>
        <p:spPr>
          <a:xfrm>
            <a:off y="1530675" x="1862750"/>
            <a:ext cy="762000" cx="5686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5" name="Shape 175"/>
          <p:cNvSpPr/>
          <p:nvPr/>
        </p:nvSpPr>
        <p:spPr>
          <a:xfrm>
            <a:off y="2292662" x="4437550"/>
            <a:ext cy="4565324" cx="47064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Anticiparea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2438575" x="457200"/>
            <a:ext cy="15456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- </a:t>
            </a:r>
            <a:r>
              <a:rPr sz="2600" lang="en">
                <a:solidFill>
                  <a:schemeClr val="accent2"/>
                </a:solidFill>
              </a:rPr>
              <a:t>buclă de control cu feedback ↔ control feed-forward 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- </a:t>
            </a:r>
            <a:r>
              <a:rPr sz="2600" lang="en">
                <a:solidFill>
                  <a:schemeClr val="accent2"/>
                </a:solidFill>
              </a:rPr>
              <a:t>contracararea din timp a perturbaţiilor din proiect</a:t>
            </a:r>
          </a:p>
          <a:p>
            <a:r>
              <a:t/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1699450" x="1699450"/>
            <a:ext cy="526500" cx="6136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“Fear is pain arising from the anticipation of evil.” (Aristotel)</a:t>
            </a:r>
          </a:p>
        </p:txBody>
      </p:sp>
      <p:sp>
        <p:nvSpPr>
          <p:cNvPr id="183" name="Shape 183"/>
          <p:cNvSpPr/>
          <p:nvPr/>
        </p:nvSpPr>
        <p:spPr>
          <a:xfrm>
            <a:off y="3838775" x="800000"/>
            <a:ext cy="2695575" cx="2514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4" name="Shape 184"/>
          <p:cNvSpPr/>
          <p:nvPr/>
        </p:nvSpPr>
        <p:spPr>
          <a:xfrm>
            <a:off y="3838775" x="3800225"/>
            <a:ext cy="2695575" cx="4035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Replanificarea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2438575" x="457200"/>
            <a:ext cy="15456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- </a:t>
            </a:r>
            <a:r>
              <a:rPr sz="2600" lang="en">
                <a:solidFill>
                  <a:schemeClr val="accent2"/>
                </a:solidFill>
              </a:rPr>
              <a:t>cererea clientului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2307"/>
              <a:buFont typeface="Arial"/>
              <a:buNone/>
            </a:pPr>
            <a:r>
              <a:rPr sz="2600" lang="en">
                <a:solidFill>
                  <a:schemeClr val="accent2"/>
                </a:solidFill>
              </a:rPr>
              <a:t>- greşeli în planurile iniţiale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chemeClr val="accent2"/>
                </a:solidFill>
              </a:rPr>
              <a:t>- dificultăţi neprevăzute în planul inițial</a:t>
            </a:r>
          </a:p>
          <a:p>
            <a:r>
              <a:t/>
            </a:r>
          </a:p>
        </p:txBody>
      </p:sp>
      <p:sp>
        <p:nvSpPr>
          <p:cNvPr id="191" name="Shape 191"/>
          <p:cNvSpPr txBox="1"/>
          <p:nvPr/>
        </p:nvSpPr>
        <p:spPr>
          <a:xfrm>
            <a:off y="1699450" x="877475"/>
            <a:ext cy="526500" cx="771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sz="1800" lang="en">
                <a:solidFill>
                  <a:srgbClr val="181818"/>
                </a:solidFill>
                <a:latin typeface="Georgia"/>
                <a:ea typeface="Georgia"/>
                <a:cs typeface="Georgia"/>
                <a:sym typeface="Georgia"/>
              </a:rPr>
              <a:t>By failing to prepare, you are preparing to fail.</a:t>
            </a: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” (</a:t>
            </a:r>
            <a:r>
              <a:rPr sz="1800" lang="en">
                <a:solidFill>
                  <a:srgbClr val="666600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Benjamin Franklin</a:t>
            </a: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92" name="Shape 192"/>
          <p:cNvSpPr/>
          <p:nvPr/>
        </p:nvSpPr>
        <p:spPr>
          <a:xfrm>
            <a:off y="3984175" x="667175"/>
            <a:ext cy="2554249" cx="32579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93" name="Shape 193"/>
          <p:cNvSpPr/>
          <p:nvPr/>
        </p:nvSpPr>
        <p:spPr>
          <a:xfrm>
            <a:off y="3984175" x="4246025"/>
            <a:ext cy="2554250" cx="37599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Monitorizare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2438575" x="457200"/>
            <a:ext cy="4277099" cx="3828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A monitoriza înseamna a cerceta ceea ce se întamplă în timp ce se întamplă cu scopul de a îmbunătăți exactitatea.</a:t>
            </a:r>
          </a:p>
          <a:p>
            <a:r>
              <a:t/>
            </a:r>
          </a:p>
        </p:txBody>
      </p:sp>
      <p:sp>
        <p:nvSpPr>
          <p:cNvPr id="200" name="Shape 200"/>
          <p:cNvSpPr/>
          <p:nvPr/>
        </p:nvSpPr>
        <p:spPr>
          <a:xfrm>
            <a:off y="1686925" x="4781900"/>
            <a:ext cy="5171075" cx="4362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Ce monitorizăm?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387400" x="457200"/>
            <a:ext cy="47969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</a:t>
            </a:r>
            <a:r>
              <a:rPr b="1" sz="2600" lang="en">
                <a:solidFill>
                  <a:schemeClr val="accent2"/>
                </a:solidFill>
              </a:rPr>
              <a:t>resursele investite in proiect</a:t>
            </a:r>
            <a:r>
              <a:rPr sz="2600" lang="en">
                <a:solidFill>
                  <a:schemeClr val="accent2"/>
                </a:solidFill>
              </a:rPr>
              <a:t>: umane, materiale, financiare, informaționale, de timp;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chemeClr val="accent2"/>
                </a:solidFill>
              </a:rPr>
              <a:t>- </a:t>
            </a:r>
            <a:r>
              <a:rPr b="1" sz="2600" lang="en">
                <a:solidFill>
                  <a:schemeClr val="accent2"/>
                </a:solidFill>
              </a:rPr>
              <a:t>activitățile</a:t>
            </a:r>
            <a:r>
              <a:rPr sz="2600" lang="en">
                <a:solidFill>
                  <a:schemeClr val="accent2"/>
                </a:solidFill>
              </a:rPr>
              <a:t>: respectarea planificării și a standardelor cantitative și calitative pentru fiecare dintre ele;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chemeClr val="accent2"/>
                </a:solidFill>
              </a:rPr>
              <a:t>- </a:t>
            </a:r>
            <a:r>
              <a:rPr b="1" sz="2600" lang="en">
                <a:solidFill>
                  <a:schemeClr val="accent2"/>
                </a:solidFill>
              </a:rPr>
              <a:t>procesul de luare a deciziilor</a:t>
            </a:r>
            <a:r>
              <a:rPr sz="2600" lang="en">
                <a:solidFill>
                  <a:schemeClr val="accent2"/>
                </a:solidFill>
              </a:rPr>
              <a:t>: Ce decizii sunt luate? Cine este și cine nu este implicat în luarea deciziilor? Care sunt efectele deciziilor?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Etapele monitorizării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370775" x="457200"/>
            <a:ext cy="47969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1. colectarea permanentă a informațiilor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2. realizarea de rapoarte periodice 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3. evaluarea măsurii în care obiectivele au fost realizate în cadrul unor ședințe de stare (status report sessions)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4. tragerea concluziilor, adoptarea de măsuri și folosirea experienței pentru viitor</a:t>
            </a:r>
          </a:p>
          <a:p>
            <a:r>
              <a:t/>
            </a:r>
          </a:p>
        </p:txBody>
      </p:sp>
      <p:sp>
        <p:nvSpPr>
          <p:cNvPr id="213" name="Shape 213"/>
          <p:cNvSpPr/>
          <p:nvPr/>
        </p:nvSpPr>
        <p:spPr>
          <a:xfrm>
            <a:off y="4521225" x="5624750"/>
            <a:ext cy="2336775" cx="35192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Colectarea datelor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785925" x="457200"/>
            <a:ext cy="4796999" cx="8486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</a:t>
            </a:r>
            <a:r>
              <a:rPr b="1" lang="en"/>
              <a:t>statistici</a:t>
            </a:r>
            <a:r>
              <a:rPr lang="en"/>
              <a:t>: Cât de mult? Cât de des? Ce procent?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</a:t>
            </a:r>
            <a:r>
              <a:rPr b="1" lang="en"/>
              <a:t>informații calitative</a:t>
            </a:r>
            <a:r>
              <a:rPr lang="en"/>
              <a:t>: Ce efecte a avut ceea ce am făcut?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</a:t>
            </a:r>
            <a:r>
              <a:rPr b="1" lang="en"/>
              <a:t>jurnale</a:t>
            </a:r>
            <a:r>
              <a:rPr lang="en"/>
              <a:t>: Cine, ce și când a facut?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</a:t>
            </a:r>
            <a:r>
              <a:rPr b="1" lang="en"/>
              <a:t>observații</a:t>
            </a:r>
            <a:r>
              <a:rPr lang="en"/>
              <a:t>: Ce văd? Ce aud?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</a:t>
            </a:r>
            <a:r>
              <a:rPr b="1" lang="en"/>
              <a:t>interviuri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</a:t>
            </a:r>
            <a:r>
              <a:rPr b="1" lang="en"/>
              <a:t>chestionare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</a:t>
            </a:r>
            <a:r>
              <a:rPr b="1" lang="en"/>
              <a:t>feedback</a:t>
            </a:r>
          </a:p>
          <a:p>
            <a:r>
              <a:t/>
            </a:r>
          </a:p>
        </p:txBody>
      </p:sp>
      <p:sp>
        <p:nvSpPr>
          <p:cNvPr id="220" name="Shape 220"/>
          <p:cNvSpPr/>
          <p:nvPr/>
        </p:nvSpPr>
        <p:spPr>
          <a:xfrm>
            <a:off y="3174300" x="6230275"/>
            <a:ext cy="3683699" cx="27139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Integrarea monitorizarii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785925" x="457200"/>
            <a:ext cy="4514699" cx="4509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monitorizare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control (analiză + măsuri)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re-monitorizare</a:t>
            </a:r>
          </a:p>
        </p:txBody>
      </p:sp>
      <p:sp>
        <p:nvSpPr>
          <p:cNvPr id="227" name="Shape 227"/>
          <p:cNvSpPr/>
          <p:nvPr/>
        </p:nvSpPr>
        <p:spPr>
          <a:xfrm>
            <a:off y="2514850" x="4398100"/>
            <a:ext cy="4343150" cx="47458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Monitorizarea costurilor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785925" x="457150"/>
            <a:ext cy="4788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“Nu mai puteţi controla costurile unui element după ce banii au fost deja cheltuiţi sau au fost alocaţi într-un mod irevocabil în vederea utilizării respective“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Utilitate: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- Atitudinea personalului față de cheltuieli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- Feedback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- Avertizare din timp în caz de costuri foarte mari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Când începe monitorizarea?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453825" x="457200"/>
            <a:ext cy="4788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70C0"/>
                </a:solidFill>
              </a:rPr>
              <a:t>- </a:t>
            </a:r>
            <a:r>
              <a:rPr lang="en"/>
              <a:t>The sooner the better (o planificare riguroasă este esențială)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70C0"/>
                </a:solidFill>
              </a:rPr>
              <a:t>- </a:t>
            </a:r>
            <a:r>
              <a:rPr lang="en"/>
              <a:t>Faza de concepție – cel mai potrivit moment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70C0"/>
                </a:solidFill>
              </a:rPr>
              <a:t>- </a:t>
            </a:r>
            <a:r>
              <a:rPr lang="en"/>
              <a:t>Proiectul avansează → influența costurilor scade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>
                <a:solidFill>
                  <a:srgbClr val="0070C0"/>
                </a:solidFill>
              </a:rPr>
              <a:t>- </a:t>
            </a:r>
            <a:r>
              <a:rPr lang="en"/>
              <a:t>În fazele finale, în mod practic, lipsă de influență a costurilor</a:t>
            </a:r>
          </a:p>
          <a:p>
            <a:r>
              <a:t/>
            </a:r>
          </a:p>
        </p:txBody>
      </p:sp>
      <p:sp>
        <p:nvSpPr>
          <p:cNvPr id="240" name="Shape 240"/>
          <p:cNvSpPr/>
          <p:nvPr/>
        </p:nvSpPr>
        <p:spPr>
          <a:xfrm>
            <a:off y="4605650" x="2792650"/>
            <a:ext cy="2252349" cx="27524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y="2401886" x="457200"/>
            <a:ext cy="1470000" cx="8458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7. Controlul Proiectelor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y="3899930" x="457200"/>
            <a:ext cy="2612100" cx="495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 indent="0" marL="0">
              <a:buNone/>
            </a:pPr>
            <a:r>
              <a:rPr lang="en"/>
              <a:t>Sima Dragoş - Bogdan 342 C5</a:t>
            </a:r>
          </a:p>
          <a:p>
            <a:pPr algn="ctr" rtl="0" lvl="0" indent="0" marL="0">
              <a:buNone/>
            </a:pPr>
            <a:r>
              <a:rPr lang="en"/>
              <a:t>Petrescu Rareş 341 C5</a:t>
            </a:r>
          </a:p>
          <a:p>
            <a:pPr algn="ctr" rtl="0" lvl="0" indent="0" marL="0">
              <a:buNone/>
            </a:pPr>
            <a:r>
              <a:rPr lang="en"/>
              <a:t>Marcu Alina - Elena 341 C4</a:t>
            </a:r>
          </a:p>
          <a:p>
            <a:pPr algn="ctr" rtl="0" lvl="0" indent="0" marL="0">
              <a:buNone/>
            </a:pPr>
            <a:r>
              <a:rPr lang="en"/>
              <a:t>Gliga Andrei 342 C5</a:t>
            </a:r>
          </a:p>
          <a:p>
            <a:pPr algn="ctr" rtl="0" lvl="0" indent="0" marL="0">
              <a:buNone/>
            </a:pPr>
            <a:r>
              <a:rPr lang="en"/>
              <a:t>Preda Alin Cristinel 341 C5</a:t>
            </a:r>
          </a:p>
          <a:p>
            <a:r>
              <a:t/>
            </a:r>
          </a:p>
        </p:txBody>
      </p:sp>
      <p:sp>
        <p:nvSpPr>
          <p:cNvPr id="120" name="Shape 120"/>
          <p:cNvSpPr/>
          <p:nvPr/>
        </p:nvSpPr>
        <p:spPr>
          <a:xfrm>
            <a:off y="3751175" x="5410200"/>
            <a:ext cy="3134875" cx="3733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Evoluția costurilor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1785925" x="457150"/>
            <a:ext cy="4788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lang="en">
                <a:solidFill>
                  <a:srgbClr val="0070C0"/>
                </a:solidFill>
              </a:rPr>
              <a:t>- </a:t>
            </a:r>
            <a:r>
              <a:rPr lang="en"/>
              <a:t>bugetul este în continuu monitorizat pe parcursul proiectului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evidența zilnică a bugetului → prevederea și controlul fluxului banilor și luarea din timp de măsuri pentru evitarea depășirii bugetului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existența unui sistem clar de raportare financiară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nivelul de responsabilitate și limitele de autoritate privind cheltuielile trebuie a fi bine clarificate între membrii echipei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Criza financiară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856025" x="457200"/>
            <a:ext cy="4788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lang="en">
                <a:solidFill>
                  <a:srgbClr val="0070C0"/>
                </a:solidFill>
              </a:rPr>
              <a:t>- </a:t>
            </a:r>
            <a:r>
              <a:rPr lang="en"/>
              <a:t>suplimentarea surselor de finanțare pentru proiect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nerealizarea în întregime a obiectivelor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nerespectarea calității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nerespectarea planificării în timp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lang="en"/>
              <a:t>- oprirea proiectului</a:t>
            </a:r>
          </a:p>
        </p:txBody>
      </p:sp>
      <p:sp>
        <p:nvSpPr>
          <p:cNvPr id="253" name="Shape 253"/>
          <p:cNvSpPr/>
          <p:nvPr/>
        </p:nvSpPr>
        <p:spPr>
          <a:xfrm>
            <a:off y="4063575" x="3642400"/>
            <a:ext cy="2794424" cx="39406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5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</a:rPr>
              <a:t>Premiza principală pe care se bazează metoda valorii dobândite este că valoarea unei părţi de muncă este determinată de cantitatea de fonduri alocată pentru a o realiza.</a:t>
            </a:r>
          </a:p>
          <a:p>
            <a:pPr rtl="0" lvl="0" indent="-317500" marL="457200">
              <a:buClr>
                <a:srgbClr val="000000"/>
              </a:buClr>
              <a:buSzPct val="5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</a:rPr>
              <a:t>Metoda valorii dobândite este o variantă clasica pentru</a:t>
            </a:r>
          </a:p>
          <a:p>
            <a:pPr rtl="0" lvl="2" indent="-317500" marL="1371600">
              <a:buClr>
                <a:srgbClr val="000000"/>
              </a:buClr>
              <a:buSzPct val="50000"/>
              <a:buFont typeface="Times New Roman"/>
              <a:buChar char="⚫"/>
            </a:pPr>
            <a:r>
              <a:rPr lang="en">
                <a:solidFill>
                  <a:srgbClr val="000000"/>
                </a:solidFill>
              </a:rPr>
              <a:t>a măsura progresul unui proiect</a:t>
            </a:r>
          </a:p>
          <a:p>
            <a:pPr rtl="0" lvl="2" indent="-317500" marL="1371600">
              <a:buClr>
                <a:srgbClr val="000000"/>
              </a:buClr>
              <a:buSzPct val="50000"/>
              <a:buFont typeface="Times New Roman"/>
              <a:buChar char="⚫"/>
            </a:pPr>
            <a:r>
              <a:rPr lang="en">
                <a:solidFill>
                  <a:srgbClr val="000000"/>
                </a:solidFill>
              </a:rPr>
              <a:t>a realiza o prezicere asupra datei de finisare și a costului final</a:t>
            </a:r>
          </a:p>
          <a:p>
            <a:pPr rtl="0" lvl="2" indent="-317500" marL="1371600">
              <a:buClr>
                <a:srgbClr val="000000"/>
              </a:buClr>
              <a:buSzPct val="50000"/>
              <a:buFont typeface="Times New Roman"/>
              <a:buChar char="⚫"/>
            </a:pPr>
            <a:r>
              <a:rPr lang="en">
                <a:solidFill>
                  <a:srgbClr val="000000"/>
                </a:solidFill>
              </a:rPr>
              <a:t>a oferi informaţii cu privire la variaţii in program și buget pe parcursul realizării proiectului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Clr>
                <a:schemeClr val="dk1"/>
              </a:buClr>
              <a:buSzPct val="275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</a:t>
            </a:r>
          </a:p>
          <a:p>
            <a:r>
              <a:t/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78591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Combină informaţii cu privire la</a:t>
            </a:r>
          </a:p>
          <a:p>
            <a:pPr rtl="0" lvl="0" indent="457200" marL="0">
              <a:lnSpc>
                <a:spcPct val="115000"/>
              </a:lnSpc>
              <a:buClr>
                <a:schemeClr val="dk1"/>
              </a:buClr>
              <a:buSzPct val="42307"/>
              <a:buFont typeface="Arial"/>
              <a:buNone/>
            </a:pPr>
            <a:r>
              <a:rPr sz="2600" lang="en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sz="26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Timp</a:t>
            </a:r>
          </a:p>
          <a:p>
            <a:pPr rtl="0" lvl="0" indent="457200" marL="0">
              <a:lnSpc>
                <a:spcPct val="115000"/>
              </a:lnSpc>
              <a:buClr>
                <a:schemeClr val="dk1"/>
              </a:buClr>
              <a:buSzPct val="42307"/>
              <a:buFont typeface="Arial"/>
              <a:buNone/>
            </a:pPr>
            <a:r>
              <a:rPr sz="2600" lang="en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sz="26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Buget</a:t>
            </a:r>
          </a:p>
          <a:p>
            <a:pPr rtl="0" lvl="0" indent="457200" marL="0">
              <a:lnSpc>
                <a:spcPct val="115000"/>
              </a:lnSpc>
              <a:buClr>
                <a:schemeClr val="dk1"/>
              </a:buClr>
              <a:buSzPct val="42307"/>
              <a:buFont typeface="Arial"/>
              <a:buNone/>
            </a:pPr>
            <a:r>
              <a:rPr sz="2600" lang="en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sz="26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Satisfacerea cerinţelor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Imagine a performanţei totale a 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proiectului</a:t>
            </a:r>
          </a:p>
          <a:p>
            <a:r>
              <a:t/>
            </a:r>
          </a:p>
        </p:txBody>
      </p:sp>
      <p:sp>
        <p:nvSpPr>
          <p:cNvPr id="266" name="Shape 266"/>
          <p:cNvSpPr/>
          <p:nvPr/>
        </p:nvSpPr>
        <p:spPr>
          <a:xfrm>
            <a:off y="2734074" x="5556975"/>
            <a:ext cy="2697449" cx="35100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719125" x="457200"/>
            <a:ext cy="1066799" cx="8480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buClr>
                <a:schemeClr val="dk1"/>
              </a:buClr>
              <a:buSzPct val="275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Necesitate</a:t>
            </a:r>
          </a:p>
          <a:p>
            <a:r>
              <a:t/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lnSpc>
                <a:spcPct val="150000"/>
              </a:lnSpc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oferă măsuri de progres diferite pentru diverse task-uri</a:t>
            </a:r>
          </a:p>
          <a:p>
            <a:pPr rtl="0" lvl="0" indent="-317500" marL="457200">
              <a:lnSpc>
                <a:spcPct val="150000"/>
              </a:lnSpc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necesară pentru a “combina” progresul de la diferite task-uri pentru a reflecta starea întregului proiect</a:t>
            </a:r>
          </a:p>
          <a:p>
            <a:pPr rtl="0" lvl="0" indent="-317500" marL="457200">
              <a:lnSpc>
                <a:spcPct val="150000"/>
              </a:lnSpc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este necesară o unitate de măsura uniforma</a:t>
            </a:r>
          </a:p>
          <a:p>
            <a:pPr rtl="0" lvl="0" indent="-317500" marL="457200">
              <a:lnSpc>
                <a:spcPct val="150000"/>
              </a:lnSpc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oferă avertismente timpurii, lăsând timp pentru recuperări si obţinere de fonduri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Termeni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857374" x="457200"/>
            <a:ext cy="24263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PV – Planned Value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2400" lang="en" i="1">
                <a:latin typeface="Arial"/>
                <a:ea typeface="Arial"/>
                <a:cs typeface="Arial"/>
                <a:sym typeface="Arial"/>
              </a:rPr>
              <a:t>Costul plănuit pentru cantitatea totală de muncă       stabilită până la o anumită dată</a:t>
            </a:r>
          </a:p>
          <a:p>
            <a:r>
              <a:t/>
            </a:r>
          </a:p>
        </p:txBody>
      </p:sp>
      <p:sp>
        <p:nvSpPr>
          <p:cNvPr id="279" name="Shape 279"/>
          <p:cNvSpPr/>
          <p:nvPr/>
        </p:nvSpPr>
        <p:spPr>
          <a:xfrm>
            <a:off y="2264662" x="4011150"/>
            <a:ext cy="276225" cx="1362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0" name="Shape 280"/>
          <p:cNvSpPr txBox="1"/>
          <p:nvPr/>
        </p:nvSpPr>
        <p:spPr>
          <a:xfrm>
            <a:off y="2174175" x="5623550"/>
            <a:ext cy="457200" cx="2729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 i="1">
                <a:solidFill>
                  <a:srgbClr val="C2A874"/>
                </a:solidFill>
              </a:rPr>
              <a:t>planificare iniţială</a:t>
            </a:r>
          </a:p>
          <a:p>
            <a:r>
              <a:t/>
            </a:r>
          </a:p>
        </p:txBody>
      </p:sp>
      <p:sp>
        <p:nvSpPr>
          <p:cNvPr id="281" name="Shape 281"/>
          <p:cNvSpPr/>
          <p:nvPr/>
        </p:nvSpPr>
        <p:spPr>
          <a:xfrm>
            <a:off y="3494575" x="1431200"/>
            <a:ext cy="3263650" cx="57172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Termeni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857374" x="457200"/>
            <a:ext cy="24263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AC – Actual Cost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2400" lang="en" i="1">
                <a:latin typeface="Arial"/>
                <a:ea typeface="Arial"/>
                <a:cs typeface="Arial"/>
                <a:sym typeface="Arial"/>
              </a:rPr>
              <a:t>Costul susţinut pentru obtinerea rezultatelor până la data curentă</a:t>
            </a:r>
          </a:p>
          <a:p>
            <a:r>
              <a:t/>
            </a:r>
          </a:p>
        </p:txBody>
      </p:sp>
      <p:sp>
        <p:nvSpPr>
          <p:cNvPr id="288" name="Shape 288"/>
          <p:cNvSpPr/>
          <p:nvPr/>
        </p:nvSpPr>
        <p:spPr>
          <a:xfrm>
            <a:off y="2264662" x="4011150"/>
            <a:ext cy="276225" cx="1362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9" name="Shape 289"/>
          <p:cNvSpPr txBox="1"/>
          <p:nvPr/>
        </p:nvSpPr>
        <p:spPr>
          <a:xfrm>
            <a:off y="2128462" x="5298925"/>
            <a:ext cy="457200" cx="3762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buNone/>
            </a:pPr>
            <a:r>
              <a:rPr sz="2400" lang="en" i="1">
                <a:solidFill>
                  <a:srgbClr val="C2A874"/>
                </a:solidFill>
              </a:rPr>
              <a:t>costuri reale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90" name="Shape 290"/>
          <p:cNvSpPr/>
          <p:nvPr/>
        </p:nvSpPr>
        <p:spPr>
          <a:xfrm>
            <a:off y="3485375" x="1414250"/>
            <a:ext cy="3254675" cx="59394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Termeni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857374" x="457200"/>
            <a:ext cy="24263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EV – Earned Value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2400" lang="en" i="1">
                <a:latin typeface="Arial"/>
                <a:ea typeface="Arial"/>
                <a:cs typeface="Arial"/>
                <a:sym typeface="Arial"/>
              </a:rPr>
              <a:t>Costul plănuit (nu cel real) pentru obţinerea rezultatelor până la data curentă</a:t>
            </a:r>
          </a:p>
          <a:p>
            <a:r>
              <a:t/>
            </a:r>
          </a:p>
        </p:txBody>
      </p:sp>
      <p:sp>
        <p:nvSpPr>
          <p:cNvPr id="297" name="Shape 297"/>
          <p:cNvSpPr/>
          <p:nvPr/>
        </p:nvSpPr>
        <p:spPr>
          <a:xfrm>
            <a:off y="2264662" x="4011150"/>
            <a:ext cy="276225" cx="1362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8" name="Shape 298"/>
          <p:cNvSpPr txBox="1"/>
          <p:nvPr/>
        </p:nvSpPr>
        <p:spPr>
          <a:xfrm>
            <a:off y="2128462" x="5298925"/>
            <a:ext cy="457200" cx="3762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 i="1">
                <a:solidFill>
                  <a:srgbClr val="C2A874"/>
                </a:solidFill>
              </a:rPr>
              <a:t>ce s-a realizat până acum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99" name="Shape 299"/>
          <p:cNvSpPr/>
          <p:nvPr/>
        </p:nvSpPr>
        <p:spPr>
          <a:xfrm>
            <a:off y="3553962" x="1520350"/>
            <a:ext cy="3135799" cx="58681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chemeClr val="dk1"/>
              </a:buClr>
              <a:buSzPct val="275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Termeni</a:t>
            </a:r>
          </a:p>
          <a:p>
            <a:r>
              <a:t/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306" name="Shape 306"/>
          <p:cNvSpPr/>
          <p:nvPr/>
        </p:nvSpPr>
        <p:spPr>
          <a:xfrm>
            <a:off y="2118375" x="1203950"/>
            <a:ext cy="4381100" cx="6497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chemeClr val="dk1"/>
              </a:buClr>
              <a:buSzPct val="275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Termeni</a:t>
            </a:r>
          </a:p>
          <a:p>
            <a:r>
              <a:t/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50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BAC – Budget at Completion</a:t>
            </a:r>
          </a:p>
          <a:p>
            <a:pPr rtl="0" lvl="0" indent="0" marL="0">
              <a:lnSpc>
                <a:spcPct val="150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EAC – Estimate at Completion</a:t>
            </a:r>
          </a:p>
          <a:p>
            <a:pPr rtl="0" lvl="0" indent="0" marL="0">
              <a:lnSpc>
                <a:spcPct val="150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 indent="0" marL="0">
              <a:lnSpc>
                <a:spcPct val="150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ETC – Estimate to Complete</a:t>
            </a:r>
          </a:p>
          <a:p>
            <a:pPr rtl="0" lvl="0" indent="0" marL="0">
              <a:lnSpc>
                <a:spcPct val="150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VAC – Variance at Completion</a:t>
            </a:r>
          </a:p>
          <a:p>
            <a:r>
              <a:t/>
            </a:r>
          </a:p>
        </p:txBody>
      </p:sp>
      <p:sp>
        <p:nvSpPr>
          <p:cNvPr id="313" name="Shape 313"/>
          <p:cNvSpPr/>
          <p:nvPr/>
        </p:nvSpPr>
        <p:spPr>
          <a:xfrm>
            <a:off y="4953000" x="4995675"/>
            <a:ext cy="276225" cx="1362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4" name="Shape 314"/>
          <p:cNvSpPr/>
          <p:nvPr/>
        </p:nvSpPr>
        <p:spPr>
          <a:xfrm>
            <a:off y="4373900" x="4995675"/>
            <a:ext cy="276225" cx="13620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15" name="Shape 315"/>
          <p:cNvSpPr/>
          <p:nvPr/>
        </p:nvSpPr>
        <p:spPr>
          <a:xfrm>
            <a:off y="3191250" x="4946900"/>
            <a:ext cy="276225" cx="13620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16" name="Shape 316"/>
          <p:cNvSpPr/>
          <p:nvPr/>
        </p:nvSpPr>
        <p:spPr>
          <a:xfrm>
            <a:off y="2593850" x="4907275"/>
            <a:ext cy="276225" cx="13620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17" name="Shape 317"/>
          <p:cNvSpPr txBox="1"/>
          <p:nvPr/>
        </p:nvSpPr>
        <p:spPr>
          <a:xfrm>
            <a:off y="2464300" x="6597375"/>
            <a:ext cy="335700" cx="2075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1"/>
              </a:buClr>
              <a:buSzPct val="50000"/>
              <a:buFont typeface="Arial"/>
              <a:buNone/>
            </a:pPr>
            <a:r>
              <a:rPr sz="2200" lang="en" i="1">
                <a:solidFill>
                  <a:srgbClr val="C2A874"/>
                </a:solidFill>
              </a:rPr>
              <a:t>buget total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y="3035775" x="6597375"/>
            <a:ext cy="276300" cx="242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1"/>
              </a:buClr>
              <a:buSzPct val="50000"/>
              <a:buFont typeface="Arial"/>
              <a:buNone/>
            </a:pPr>
            <a:r>
              <a:rPr sz="2200" lang="en" i="1">
                <a:solidFill>
                  <a:srgbClr val="C2A874"/>
                </a:solidFill>
              </a:rPr>
              <a:t>predicţia curentă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y="4251925" x="6197725"/>
            <a:ext cy="276300" cx="299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1"/>
              </a:buClr>
              <a:buSzPct val="50000"/>
              <a:buFont typeface="Arial"/>
              <a:buNone/>
            </a:pPr>
            <a:r>
              <a:rPr sz="2200" lang="en" i="1">
                <a:solidFill>
                  <a:srgbClr val="C2A874"/>
                </a:solidFill>
              </a:rPr>
              <a:t>ce mai trebuie realizat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4855475" x="6638550"/>
            <a:ext cy="276300" cx="179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1"/>
              </a:buClr>
              <a:buSzPct val="50000"/>
              <a:buFont typeface="Arial"/>
              <a:buNone/>
            </a:pPr>
            <a:r>
              <a:rPr sz="2200" lang="en" i="1">
                <a:solidFill>
                  <a:srgbClr val="C2A874"/>
                </a:solidFill>
              </a:rPr>
              <a:t>variaţia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023266" x="3861475"/>
            <a:ext cy="770399" cx="2293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3000" lang="en"/>
              <a:t>Cuprins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709266" x="3861475"/>
            <a:ext cy="3857699" cx="505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"/>
              <a:t>1. Introducere</a:t>
            </a:r>
          </a:p>
          <a:p>
            <a:pPr rtl="0" lvl="0" indent="0" marL="0">
              <a:buNone/>
            </a:pPr>
            <a:r>
              <a:rPr lang="en"/>
              <a:t>2. Metoda valorii dobândite</a:t>
            </a:r>
          </a:p>
          <a:p>
            <a:pPr rtl="0" lvl="0" indent="0" marL="0">
              <a:buNone/>
            </a:pPr>
            <a:r>
              <a:rPr lang="en"/>
              <a:t>3. Controlul costurilor, catastrofe, decalaje, analiza riscurilor</a:t>
            </a:r>
          </a:p>
          <a:p>
            <a:pPr rtl="0" lvl="0" indent="0" marL="0">
              <a:buNone/>
            </a:pPr>
            <a:r>
              <a:rPr lang="en"/>
              <a:t>4. Riscuri</a:t>
            </a:r>
          </a:p>
          <a:p>
            <a:pPr indent="0" marL="0">
              <a:buNone/>
            </a:pPr>
            <a:r>
              <a:rPr lang="en"/>
              <a:t>5. Managementul riscurilor</a:t>
            </a:r>
          </a:p>
        </p:txBody>
      </p:sp>
      <p:sp>
        <p:nvSpPr>
          <p:cNvPr id="127" name="Shape 127"/>
          <p:cNvSpPr/>
          <p:nvPr/>
        </p:nvSpPr>
        <p:spPr>
          <a:xfrm>
            <a:off y="881933" x="247550"/>
            <a:ext cy="5512261" cx="345979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28" name="Shape 128"/>
          <p:cNvSpPr txBox="1"/>
          <p:nvPr/>
        </p:nvSpPr>
        <p:spPr>
          <a:xfrm>
            <a:off y="5662400" x="2044225"/>
            <a:ext cy="1095899" cx="592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"... I have always found that plans are useless, but planning is indispensable." (Dwight D. Eisenhower)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Calcule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2307"/>
              <a:buFont typeface="Arial"/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cunoscute: PV, EV, AC, BAC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calculate: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2307"/>
              <a:buFont typeface="Arial"/>
              <a:buNone/>
            </a:pPr>
            <a:r>
              <a:rPr sz="26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SV – Schedule Variance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20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</a:t>
            </a:r>
            <a:r>
              <a:rPr sz="240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SV  = EV - PV</a:t>
            </a:r>
          </a:p>
          <a:p>
            <a:r>
              <a:t/>
            </a:r>
          </a:p>
          <a:p>
            <a:pPr rtl="0" lvl="0" indent="-381000" marL="457200">
              <a:buClr>
                <a:srgbClr val="0070C0"/>
              </a:buClr>
              <a:buSzPct val="100000"/>
              <a:buFont typeface="Georgia"/>
              <a:buChar char="●"/>
            </a:pPr>
            <a:r>
              <a:rPr sz="2400" lang="en" i="1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 comparaţie între cantitatea de muncă ce trebuia realizată într-o anumită perioadă de timp şi ce s-a realizat</a:t>
            </a:r>
          </a:p>
          <a:p>
            <a:pPr lvl="0" indent="-381000" marL="457200">
              <a:buClr>
                <a:schemeClr val="accent2"/>
              </a:buClr>
              <a:buSzPct val="100000"/>
              <a:buFont typeface="Georgia"/>
              <a:buChar char="●"/>
            </a:pPr>
            <a:r>
              <a:rPr sz="2400" lang="en" i="1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 valoare negativă înseamna că proiectul este în întarziere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Calcule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cunoscute: PV, EV, AC, BAC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calculate: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CV – Cost Variance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20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</a:t>
            </a:r>
            <a:r>
              <a:rPr sz="240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CV  = EV - AC</a:t>
            </a:r>
          </a:p>
          <a:p>
            <a:r>
              <a:t/>
            </a:r>
          </a:p>
          <a:p>
            <a:pPr rtl="0" lvl="0" indent="-381000" marL="457200">
              <a:buClr>
                <a:srgbClr val="0070C0"/>
              </a:buClr>
              <a:buSzPct val="100000"/>
              <a:buFont typeface="Georgia"/>
              <a:buChar char="●"/>
            </a:pPr>
            <a:r>
              <a:rPr sz="2400" lang="en" i="1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 comparaţie între costul planificat si costul actual</a:t>
            </a:r>
          </a:p>
          <a:p>
            <a:pPr rtl="0" lvl="0" indent="-381000" marL="457200">
              <a:buClr>
                <a:schemeClr val="accent2"/>
              </a:buClr>
              <a:buSzPct val="100000"/>
              <a:buFont typeface="Georgia"/>
              <a:buChar char="●"/>
            </a:pPr>
            <a:r>
              <a:rPr sz="2400" lang="en" i="1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 valoare negativă înseamna că proiectul a depăsit bugetul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Calcule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cunoscute: PV, EV, AC, BAC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calculate: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CPI – Cost Performance Indicator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20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CPI  = EV/AC</a:t>
            </a:r>
          </a:p>
          <a:p>
            <a:r>
              <a:t/>
            </a:r>
          </a:p>
          <a:p>
            <a:pPr rtl="0" lvl="0" indent="-381000" marL="457200">
              <a:buClr>
                <a:schemeClr val="accent2"/>
              </a:buClr>
              <a:buSzPct val="100000"/>
              <a:buFont typeface="Georgia"/>
              <a:buChar char="●"/>
            </a:pPr>
            <a:r>
              <a:rPr sz="2400" lang="en" i="1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 valoare mai mică decât 1 înseamna că proiectul a depăşit bugetul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Calcule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cunoscute: PV, EV, AC, BAC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calculate: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SPI – Schedule Performance Indicator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20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SPI  = EV/PV</a:t>
            </a:r>
          </a:p>
          <a:p>
            <a:r>
              <a:t/>
            </a:r>
          </a:p>
          <a:p>
            <a:pPr rtl="0" lvl="0" indent="-381000" marL="457200">
              <a:buClr>
                <a:schemeClr val="accent2"/>
              </a:buClr>
              <a:buSzPct val="100000"/>
              <a:buFont typeface="Georgia"/>
              <a:buChar char="●"/>
            </a:pPr>
            <a:r>
              <a:rPr sz="2400" lang="en" i="1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 valoare mai mică decât 1 înseamnă că proiectul este în întârziere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Calcule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cunoscute: PV, EV, AC, BAC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calculate: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4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CSI – Cost Schedule Index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20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CSI  = CPI * SPI</a:t>
            </a:r>
          </a:p>
          <a:p>
            <a:r>
              <a:t/>
            </a:r>
          </a:p>
          <a:p>
            <a:pPr rtl="0" lvl="0" indent="-381000" marL="457200">
              <a:buClr>
                <a:schemeClr val="accent2"/>
              </a:buClr>
              <a:buSzPct val="100000"/>
              <a:buFont typeface="Georgia"/>
              <a:buChar char="●"/>
            </a:pPr>
            <a:r>
              <a:rPr sz="2400" lang="en" i="1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Cu cât valoarea CSI este mai depărtată de 1.0 cu atât mai puţin probabil este ca proiectul să îşi mai revină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Calcule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cunoscute: PV, EV, AC, BAC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6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600" lang="en">
                <a:latin typeface="Arial"/>
                <a:ea typeface="Arial"/>
                <a:cs typeface="Arial"/>
                <a:sym typeface="Arial"/>
              </a:rPr>
              <a:t> Valori calculate: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4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 – Estimate at Completion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20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EAC  = BAC/CPI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400"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SAC – Schedule at Completion</a:t>
            </a:r>
          </a:p>
          <a:p>
            <a:pPr rtl="0" lvl="0" indent="0" marL="0">
              <a:lnSpc>
                <a:spcPct val="115000"/>
              </a:lnSpc>
              <a:buNone/>
            </a:pPr>
            <a:r>
              <a:rPr sz="220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SAC  =  (timpul necesar finalizare) /SPI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 valorii dobândite - Proces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3" name="Shape 363"/>
          <p:cNvSpPr/>
          <p:nvPr/>
        </p:nvSpPr>
        <p:spPr>
          <a:xfrm>
            <a:off y="1517950" x="0"/>
            <a:ext cy="5340050" cx="90388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3600" lang="en">
                <a:latin typeface="Arial"/>
                <a:ea typeface="Arial"/>
                <a:cs typeface="Arial"/>
                <a:sym typeface="Arial"/>
              </a:rPr>
              <a:t>Întârzierea sistării unui proiect (zombie)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Tratarea superficială a dificultăților temporare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Costuri de finalizare mari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Angajament inițial ferm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Factori psihologici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Speranța că lucrurile se îmbunătățesc (recompense)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Denaturarea datelor conform concepțiilor personale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Presiune socială (“trebuie să nu te dai bătut”)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•</a:t>
            </a:r>
            <a:r>
              <a:rPr sz="2400" lang="en">
                <a:latin typeface="Arial"/>
                <a:ea typeface="Arial"/>
                <a:cs typeface="Arial"/>
                <a:sym typeface="Arial"/>
              </a:rPr>
              <a:t>Presiuni politice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y="429137" x="38485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Controlul costului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1556792" x="457200"/>
            <a:ext cy="5016899" cx="8507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64160" marL="36576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Evitarea surplusului de angajați</a:t>
            </a:r>
          </a:p>
          <a:p>
            <a:r>
              <a:t/>
            </a:r>
          </a:p>
          <a:p>
            <a:pPr algn="l" rtl="0" lvl="0" marR="0" indent="-264160" marL="36576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Abordare din perspectiva unei persoane care nu contribuie la proiectul în cauză =&gt; părere mai obiectivă</a:t>
            </a:r>
          </a:p>
          <a:p>
            <a:r>
              <a:t/>
            </a:r>
          </a:p>
          <a:p>
            <a:pPr algn="l" rtl="0" lvl="0" marR="0" indent="-264160" marL="36576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Deciziile din fazele finale să fie luate de către alte persoane</a:t>
            </a:r>
          </a:p>
          <a:p>
            <a:r>
              <a:t/>
            </a:r>
          </a:p>
          <a:p>
            <a:pPr algn="l" rtl="0" lvl="0" marR="0" indent="-264160" marL="36576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Reorganizare  a  </a:t>
            </a:r>
            <a:r>
              <a:rPr lang="en"/>
              <a:t>business-ului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/>
              <a:t>companiei</a:t>
            </a:r>
          </a:p>
          <a:p>
            <a:r>
              <a:t/>
            </a:r>
          </a:p>
          <a:p>
            <a:pPr algn="l" rtl="0" lvl="0" marR="0" indent="-264160" marL="36576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Rapoarte bazate pe adevăr</a:t>
            </a:r>
          </a:p>
          <a:p>
            <a:r>
              <a:t/>
            </a:r>
          </a:p>
          <a:p>
            <a:pPr algn="l" rtl="0" lvl="0" marR="0" indent="-264160" marL="36576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Reevaluarea periodică a proiectului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y="1588" x="8174038"/>
            <a:ext cy="366599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y="719137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" i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 ia naştere o catastrofă?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1844824" x="467543"/>
            <a:ext cy="4716599" cx="8676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mes New Roman"/>
              <a:buNone/>
            </a:pPr>
            <a:r>
              <a:rPr strike="noStrike" u="none" b="1" cap="none" baseline="0" sz="2800" lang="en" i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 Buturuga mică răstoarnă carul mare !</a:t>
            </a:r>
          </a:p>
          <a:p>
            <a:r>
              <a:t/>
            </a:r>
          </a:p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4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Graficul de lucru este afectat, de fapt, de problemele </a:t>
            </a:r>
            <a:r>
              <a:rPr strike="noStrike" u="none" b="0" cap="none" baseline="0" sz="16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mici</a:t>
            </a:r>
            <a:r>
              <a:rPr strike="noStrike" u="none" b="0" cap="none" baseline="0" sz="24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zilnice, care sunt greu de sesizat;</a:t>
            </a:r>
          </a:p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4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o persoană cheie a fost absentă, pene de curent, fenomene meteo de mici proporții</a:t>
            </a:r>
          </a:p>
          <a:p>
            <a:r>
              <a:t/>
            </a:r>
          </a:p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4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Dezastrele</a:t>
            </a:r>
            <a:r>
              <a:rPr strike="noStrike" u="none" b="0" cap="none" baseline="0" sz="20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1" cap="none" baseline="0" sz="24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majore</a:t>
            </a:r>
            <a:r>
              <a:rPr strike="noStrike" u="none" b="0" cap="none" baseline="0" sz="20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trike="noStrike" u="none" b="0" cap="none" baseline="0" sz="24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sunt ușor de reparat;</a:t>
            </a:r>
          </a:p>
          <a:p>
            <a:pPr algn="l" rtl="0" lvl="0" marR="0" indent="-264160" marL="3657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4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</a:p>
          <a:p>
            <a:pPr algn="l" rtl="0" lvl="0" marR="0" indent="254000" marL="88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decesul/demisia unui CEO  =&gt;  înlocuirea rapidă cu cel din rangul imediat următor </a:t>
            </a:r>
          </a:p>
          <a:p>
            <a:pPr algn="l" rtl="0" lvl="2" marR="0" indent="254000" marL="88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angajat  care  e prins furând (duce firma la faliment) =&gt;  concediere și angajarea altcuiva</a:t>
            </a: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y="1588" x="8174038"/>
            <a:ext cy="366599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Contextul unui proiect</a:t>
            </a:r>
          </a:p>
        </p:txBody>
      </p:sp>
      <p:sp>
        <p:nvSpPr>
          <p:cNvPr id="134" name="Shape 134"/>
          <p:cNvSpPr/>
          <p:nvPr/>
        </p:nvSpPr>
        <p:spPr>
          <a:xfrm>
            <a:off y="2302600" x="0"/>
            <a:ext cy="455540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y="719137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 se repară o catastrofă?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1844824" x="467543"/>
            <a:ext cy="4716599" cx="8676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8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Firma “HOYA Lens Thailand Limited”</a:t>
            </a:r>
          </a:p>
          <a:p>
            <a:pPr algn="l" rtl="0" lvl="0" marR="0" indent="-264160" marL="3657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8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Inundațiile din Thailanda (octombrie 2011)</a:t>
            </a:r>
          </a:p>
          <a:p>
            <a:pPr algn="l" rtl="0" lvl="0" marR="0" indent="-264160" marL="3657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8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dupa 6 luni -&gt; producția reincepe in Ayutthaya </a:t>
            </a:r>
          </a:p>
          <a:p>
            <a:pPr algn="l" rtl="0" lvl="0" marR="0" indent="-264160" marL="3657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 rtl="0" lvl="0" marR="0" indent="-264160" marL="3657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Măsuri:</a:t>
            </a:r>
          </a:p>
          <a:p>
            <a:pPr algn="l" rtl="0" lvl="0" marR="0" indent="-264160" marL="3657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8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 artificial;</a:t>
            </a:r>
          </a:p>
          <a:p>
            <a:pPr algn="l" rtl="0" lvl="0" marR="0" indent="-264160" marL="3657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8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reproiectarea sistemelor de pompare;</a:t>
            </a:r>
          </a:p>
          <a:p>
            <a:pPr algn="l" rtl="0" lvl="0" marR="0" indent="-264160" marL="3657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-"/>
            </a:pPr>
            <a:r>
              <a:rPr strike="noStrike" u="none" b="0" cap="none" baseline="0" sz="2800" lang="en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reorganizare a sistemului de producţie.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y="1588" x="8174038"/>
            <a:ext cy="366599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y="548679" x="2555775"/>
            <a:ext cy="1066799" cx="4258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Apariția decalajelor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y="1588" x="8174038"/>
            <a:ext cy="366599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400" name="Shape 400"/>
          <p:cNvSpPr/>
          <p:nvPr/>
        </p:nvSpPr>
        <p:spPr>
          <a:xfrm>
            <a:off y="332649" x="7020275"/>
            <a:ext cy="1175525" cx="1094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graphicFrame>
        <p:nvGraphicFramePr>
          <p:cNvPr id="401" name="Shape 401"/>
          <p:cNvGraphicFramePr/>
          <p:nvPr/>
        </p:nvGraphicFramePr>
        <p:xfrm>
          <a:off y="1628800" x="467543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{CB2F666E-C3B4-4413-A457-6E6E11EA0CFA}</a:tableStyleId>
              </a:tblPr>
              <a:tblGrid>
                <a:gridCol w="3852425"/>
                <a:gridCol w="3852425"/>
              </a:tblGrid>
              <a:tr h="5934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3100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Cauze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5C34">
                        <a:alpha val="219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31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Soluții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2D050"/>
                    </a:solidFill>
                  </a:tcPr>
                </a:tc>
              </a:tr>
              <a:tr h="6806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Obiectivele nu sunt clare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pentru toate persoanele din echipă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5C34">
                        <a:alpha val="219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Stabilirea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unui meeting pentru a stabili încă o dată ceea ce trebuie făcut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2D050"/>
                    </a:solidFill>
                  </a:tcPr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Membrii nu se implică suficient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5C34">
                        <a:alpha val="219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Avertizarea de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către team-leader 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2D050"/>
                    </a:solidFill>
                  </a:tcPr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Echipa nu considera realiste obiectivele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5C34">
                        <a:alpha val="219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Motivarea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financiară (?)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2D050"/>
                    </a:solidFill>
                  </a:tcPr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Echipa nu consideră că munca ei e apreciată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5C34">
                        <a:alpha val="219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Oferirea de bonusuri, distincții (însă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după terminarea proiectului !)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2D050"/>
                    </a:solidFill>
                  </a:tcPr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Echipa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(sau o parte din ea)</a:t>
                      </a: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descurcă îndeajuns de bine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5C34">
                        <a:alpha val="219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Instruirea membrilor, oferirea de suport documentativ, tehnic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2D050"/>
                    </a:solidFill>
                  </a:tcPr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Oamenii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ocupă și de alte proiecte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5C34">
                        <a:alpha val="219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Monitorizarea lucrului angajaților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2D050"/>
                    </a:solidFill>
                  </a:tcPr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Proiectul este unul prea îndrăzneț în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raport cu timpul disponibil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5C34">
                        <a:alpha val="219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Discuții</a:t>
                      </a:r>
                      <a:r>
                        <a:rPr baseline="0" sz="18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comanditorul / clientul pentru negociere</a:t>
                      </a:r>
                    </a:p>
                  </a:txBody>
                  <a:tcPr marR="91450" marB="45725" marT="45725" anchor="ctr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02" name="Shape 402"/>
          <p:cNvSpPr/>
          <p:nvPr/>
        </p:nvSpPr>
        <p:spPr>
          <a:xfrm>
            <a:off y="332648" x="0"/>
            <a:ext cy="1175525" cx="20923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719137" x="457200"/>
            <a:ext cy="693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 riscurilor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1412775" x="457200"/>
            <a:ext cy="51611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81000" marL="45720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Riscul  =  posibilitatea de apariţie a unui eveniment  care produce pagube proiectului.</a:t>
            </a:r>
          </a:p>
          <a:p>
            <a:r>
              <a:t/>
            </a:r>
          </a:p>
          <a:p>
            <a:pPr algn="l" rtl="0" lvl="0" marR="0" indent="-381000" marL="45720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Proiectul poate fi afectat prin :</a:t>
            </a:r>
          </a:p>
          <a:p>
            <a:pPr algn="l" rtl="0" lvl="1" marR="0" indent="-264160" marL="6578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400" lang="en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Realizarea defectuoasă a obiectivelor tehnice;</a:t>
            </a:r>
          </a:p>
          <a:p>
            <a:pPr algn="l" rtl="0" lvl="1" marR="0" indent="-264160" marL="6578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400" lang="en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Creșterea  costului de realizare;</a:t>
            </a:r>
          </a:p>
          <a:p>
            <a:pPr algn="l" rtl="0" lvl="1" marR="0" indent="-264160" marL="65786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400" lang="en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Depășirea termenului de realizare.</a:t>
            </a:r>
          </a:p>
          <a:p>
            <a:r>
              <a:t/>
            </a:r>
          </a:p>
          <a:p>
            <a:pPr algn="l" rtl="0" lvl="0" marR="0" indent="342900" marL="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Riscul 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considerat ca având </a:t>
            </a:r>
            <a:r>
              <a:rPr strike="noStrike" u="none" b="0" cap="none" baseline="0" sz="2400" lang="en" i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 negativ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rtl="0" lvl="0" marR="0" indent="331787" marL="11113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Împrejurările favorabile 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reprezintă </a:t>
            </a:r>
            <a:r>
              <a:rPr strike="noStrike" u="none" b="0" cap="none" baseline="0" sz="2400" lang="en" i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aspectele pozitive 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 unui proces. </a:t>
            </a:r>
          </a:p>
          <a:p>
            <a:r>
              <a:t/>
            </a:r>
          </a:p>
          <a:p>
            <a:pPr algn="l" rtl="0" lvl="0" marR="0" indent="331787" marL="11113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Proiectele  =  </a:t>
            </a:r>
            <a:r>
              <a:rPr strike="noStrike" u="none" b="0" cap="none" baseline="0" sz="2400" lang="en" i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riscuri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strike="noStrike" u="none" b="0" cap="none" baseline="0" sz="2400" lang="en" i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împrejurări favorabile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y="1588" x="8174038"/>
            <a:ext cy="366599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y="719137" x="457200"/>
            <a:ext cy="69363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 riscurilor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y="1412775" x="457200"/>
            <a:ext cy="51610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431800" mar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Principalele procese specifice managementului riscurilor  unui proiect sunt: </a:t>
            </a:r>
          </a:p>
          <a:p>
            <a:pPr algn="l" rtl="0" lvl="0" marR="0" indent="52387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Identificarea riscurilor</a:t>
            </a:r>
          </a:p>
          <a:p>
            <a:pPr algn="l" rtl="0" lvl="0" marR="0" indent="52387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Evaluarea riscurilor</a:t>
            </a:r>
          </a:p>
          <a:p>
            <a:pPr algn="l" rtl="0" lvl="0" marR="0" indent="52387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Elaborarea măsurilor de atenuare</a:t>
            </a:r>
          </a:p>
          <a:p>
            <a:pPr algn="l" rtl="0" lvl="0" marR="0" indent="52387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Aplicarea măsurilor de atenuare</a:t>
            </a:r>
          </a:p>
          <a:p>
            <a:r>
              <a:t/>
            </a:r>
          </a:p>
          <a:p>
            <a:pPr algn="l" rtl="0" lvl="0" marR="0" indent="431800" marL="0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 şi prevederea riscurilor trebuie să reprezinte o preocupare primordială pentru managerii de proiecte.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y="719137" x="457200"/>
            <a:ext cy="693637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 riscurilor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1412775" x="457200"/>
            <a:ext cy="51610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55555"/>
              <a:buFont typeface="Times New Roman"/>
              <a:buChar char="•"/>
            </a:pPr>
            <a:r>
              <a:rPr strike="noStrike" u="none" b="0" cap="none" baseline="0" sz="1800" lang="en" i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
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faza de elaborare  a proiectului, analiza de risc se realizează preventiv asupra mijloacelor şi ipotezelor de orientare a proiectului.</a:t>
            </a:r>
          </a:p>
          <a:p>
            <a:r>
              <a:t/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curs de execuţie, prin mijloace tehnice de pilotaj se detectează şi se măsoară abaterile de la plan, realizând o analiză a cauzelor evenimentului într-o viziune corectivă ce va putea fi utilizată pentru proiectele viitoare.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y="719137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6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 riscurilor inainte de lansarea proiectului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1844824" x="251519"/>
            <a:ext cy="4716462" cx="864096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352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18181"/>
              <a:buFont typeface="Times New Roman"/>
              <a:buChar char="•"/>
            </a:pPr>
            <a:r>
              <a:rPr strike="noStrike" u="none" b="0" cap="none" baseline="0" sz="105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
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Proiectantul doreşte să posede informaţii precise şi de durată asupra naturii nevoilor de satisfăcut, iar în acest stadiu riscurile sunt de obicei de natură informaţională. </a:t>
            </a:r>
          </a:p>
          <a:p>
            <a:r>
              <a:t/>
            </a:r>
          </a:p>
          <a:p>
            <a:pPr algn="l" rtl="0" lvl="0" marR="0" indent="-26352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Această etapă de identificare a riscurilor presupune:</a:t>
            </a:r>
          </a:p>
          <a:p>
            <a:r>
              <a:t/>
            </a:r>
          </a:p>
          <a:p>
            <a:pPr algn="l" rtl="0" lvl="0" marR="0" indent="15557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realizarea unei liste a riscurilor posibile și a unui profil de risc;</a:t>
            </a:r>
          </a:p>
          <a:p>
            <a:pPr algn="l" rtl="0" lvl="0" marR="0" indent="15557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stabilirea riscurilor pe baza experienței acumulate;</a:t>
            </a:r>
          </a:p>
          <a:p>
            <a:pPr algn="l" rtl="0" lvl="0" marR="0" indent="15557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compararea riscurilor cu cele din alte proiecte similare;</a:t>
            </a:r>
          </a:p>
          <a:p>
            <a:pPr algn="l" rtl="0" lvl="0" marR="0" indent="155575" marL="365125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stabilirea riscurilor ce pot să apară pe parcursul derulării activităților și care pot afecta bugetul planificat al proiectului.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y="719137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6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 riscurilor inainte de lansarea proiectului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y="1857375" x="457200"/>
            <a:ext cy="4716462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3525" marL="365125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5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Tipurile de riscuri posibile sunt:</a:t>
            </a:r>
          </a:p>
          <a:p>
            <a:r>
              <a:t/>
            </a:r>
          </a:p>
          <a:p>
            <a:pPr algn="l" rtl="0" lvl="1" marR="0" indent="-250825" marL="657225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5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riscul de concurenţă (bariere de intrare – guvernul, fidelitatea consumatorilor față de mărcile existente – ,  concurenţa, etc.)</a:t>
            </a:r>
          </a:p>
          <a:p>
            <a:r>
              <a:t/>
            </a:r>
          </a:p>
          <a:p>
            <a:pPr algn="l" rtl="0" lvl="1" marR="0" indent="-250825" marL="657225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5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riscul de piaţă (structura pieței, obiceiuri)</a:t>
            </a:r>
          </a:p>
          <a:p>
            <a:r>
              <a:t/>
            </a:r>
          </a:p>
          <a:p>
            <a:pPr algn="l" rtl="0" lvl="1" marR="0" indent="-250825" marL="657225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5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riscuri comerciale (fabricaţia produsului la termen, raportul cost / calitate, lipsa de lichidități financiare a clienților și neplata la împlinirea datei scadente)</a:t>
            </a:r>
          </a:p>
          <a:p>
            <a:r>
              <a:t/>
            </a:r>
          </a:p>
          <a:p>
            <a:pPr algn="l" rtl="0" lvl="1" marR="0" indent="-250825" marL="657225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5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riscuri tehnologice (norme, standarde, competenţe)</a:t>
            </a: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y="719137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6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 riscurilor inainte de lansarea proiectului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y="1857375" x="457200"/>
            <a:ext cy="4716462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64160" marL="36576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Sursele cele mai frecvente de risc pot fi:</a:t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inexistenţa sau incompleta cercetare anterioară în domeniul proiectului</a:t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nevoi greşit formulate / modificarea specificațiilor</a:t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funcţiuni a căror complexitate este greşit evaluată (subestimarea nivelului de dificultate) la momentul analizei nevoilor, care necesită apoi resurse costisitoare</a:t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funcţiuni non-negociabile, impunând obiective foarte restrictive pe plan tehnic, de preţ sau termene</a:t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lipsa de coordonare între centrele decizionale;</a:t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lipsa experienţiei / comunicării a echipei de lucru la proiect;</a:t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puterea de decizie slabă a directorului de proiect.</a:t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rolurile şi responsabilităţile prost definite sau greşit înţelese; </a:t>
            </a:r>
          </a:p>
          <a:p>
            <a:pPr algn="l" rtl="0" lvl="1" marR="0" indent="-251968" marL="658368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necunoaşterea normelor şi legilor impuse anumitor produse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y="1588" x="8174038"/>
            <a:ext cy="366711" cx="76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y="490533" x="189300"/>
            <a:ext cy="1066799" cx="5207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3600" lang="en"/>
              <a:t>Managementul Riscului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y="1857366" x="2691400"/>
            <a:ext cy="4183200" cx="59954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buNone/>
            </a:pPr>
            <a:r>
              <a:rPr b="1" lang="en">
                <a:solidFill>
                  <a:srgbClr val="999999"/>
                </a:solidFill>
              </a:rPr>
              <a:t>
</a:t>
            </a:r>
          </a:p>
          <a:p>
            <a:r>
              <a:t/>
            </a:r>
          </a:p>
        </p:txBody>
      </p:sp>
      <p:sp>
        <p:nvSpPr>
          <p:cNvPr id="452" name="Shape 452"/>
          <p:cNvSpPr/>
          <p:nvPr/>
        </p:nvSpPr>
        <p:spPr>
          <a:xfrm>
            <a:off y="5829300" x="7600950"/>
            <a:ext cy="1028700" cx="1543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53" name="Shape 453"/>
          <p:cNvSpPr/>
          <p:nvPr/>
        </p:nvSpPr>
        <p:spPr>
          <a:xfrm>
            <a:off y="1257300" x="2646750"/>
            <a:ext cy="4783266" cx="62775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54" name="Shape 454"/>
          <p:cNvSpPr txBox="1"/>
          <p:nvPr>
            <p:ph idx="2" type="title"/>
          </p:nvPr>
        </p:nvSpPr>
        <p:spPr>
          <a:xfrm>
            <a:off y="1779825" x="294100"/>
            <a:ext cy="4338299" cx="2712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>
                <a:solidFill>
                  <a:srgbClr val="999999"/>
                </a:solidFill>
              </a:rPr>
              <a:t>Etapa importanta din asigurarea succesului unui proiect.  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y="533366" x="446500"/>
            <a:ext cy="902399" cx="1494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Riscul</a:t>
            </a:r>
          </a:p>
        </p:txBody>
      </p:sp>
      <p:sp>
        <p:nvSpPr>
          <p:cNvPr id="460" name="Shape 460"/>
          <p:cNvSpPr/>
          <p:nvPr/>
        </p:nvSpPr>
        <p:spPr>
          <a:xfrm>
            <a:off y="5829300" x="7600950"/>
            <a:ext cy="1028700" cx="1543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61" name="Shape 461"/>
          <p:cNvSpPr txBox="1"/>
          <p:nvPr>
            <p:ph idx="2" type="title"/>
          </p:nvPr>
        </p:nvSpPr>
        <p:spPr>
          <a:xfrm>
            <a:off y="2036733" x="572400"/>
            <a:ext cy="4470900" cx="6868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Eveniment incert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Poate avea un impact pozitiv sau negativ asupra obiectivelor proiectului (obiective de preț, de performanță și de termene)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Nu poate fi eliminat, dar poate fi identificat, analizat și tratat pentru a nu avea un impact devastator asupra proiectului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Una dintre cele mai importante atribuții ale </a:t>
            </a:r>
          </a:p>
          <a:p>
            <a:pPr rtl="0" lvl="0">
              <a:buNone/>
            </a:pPr>
            <a:r>
              <a:rPr sz="2400" lang="en"/>
              <a:t>unui Manager de Proiect este </a:t>
            </a:r>
          </a:p>
          <a:p>
            <a:pPr rtl="0" lvl="0" indent="0" marL="2286000">
              <a:buNone/>
            </a:pPr>
            <a:r>
              <a:rPr sz="2800" lang="en">
                <a:solidFill>
                  <a:srgbClr val="38761D"/>
                </a:solidFill>
              </a:rPr>
              <a:t>Managementul Riscurilor</a:t>
            </a:r>
          </a:p>
          <a:p>
            <a:r>
              <a:t/>
            </a:r>
          </a:p>
        </p:txBody>
      </p:sp>
      <p:sp>
        <p:nvSpPr>
          <p:cNvPr id="462" name="Shape 462"/>
          <p:cNvSpPr/>
          <p:nvPr/>
        </p:nvSpPr>
        <p:spPr>
          <a:xfrm>
            <a:off y="3288475" x="6750850"/>
            <a:ext cy="2698575" cx="22967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63" name="Shape 463"/>
          <p:cNvSpPr/>
          <p:nvPr/>
        </p:nvSpPr>
        <p:spPr>
          <a:xfrm>
            <a:off y="600066" x="7066962"/>
            <a:ext cy="2316866" cx="207704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Controlul proiectului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observarea oricăror abateri de la planificare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investighează cauzele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apreciază consecințele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introduce corectitudinile necesare (re-planificare)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Risc            Problema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Incertitudinea unui risc îl face să se diferențieze de o problemă.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/>
              <a:t>Riscul dacă are un efect negativ cel puțin asupra unui obiectiv – exemplu: timp, cost, calitate. În mod contrar, variabila pozitivă este de dorit și se numește </a:t>
            </a:r>
            <a:r>
              <a:rPr b="1" sz="2400" lang="en"/>
              <a:t>oportunitate</a:t>
            </a:r>
            <a:r>
              <a:rPr sz="2400" lang="en"/>
              <a:t>.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/>
              <a:t>Evident este faptul că riscurile sunt evenimente potențiale din viitor, care nu s-au întamplat încă, în timp ce problemele apar după ce s-au întamplat.</a:t>
            </a:r>
          </a:p>
        </p:txBody>
      </p:sp>
      <p:sp>
        <p:nvSpPr>
          <p:cNvPr id="470" name="Shape 470"/>
          <p:cNvSpPr/>
          <p:nvPr/>
        </p:nvSpPr>
        <p:spPr>
          <a:xfrm>
            <a:off y="944425" x="1663525"/>
            <a:ext cy="616200" cx="9144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y="2176730" x="535675"/>
            <a:ext cy="27243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Riscurile sunt caracterizate de </a:t>
            </a:r>
            <a:r>
              <a:rPr b="1" lang="en"/>
              <a:t>probabilitate</a:t>
            </a:r>
            <a:r>
              <a:rPr lang="en"/>
              <a:t>, întotdeauna mai mică de 100 % și </a:t>
            </a:r>
            <a:r>
              <a:rPr b="1" lang="en"/>
              <a:t>impact</a:t>
            </a:r>
            <a:r>
              <a:rPr lang="en"/>
              <a:t> măsurat în schimbări ale obiectivelor.</a:t>
            </a:r>
          </a:p>
          <a:p>
            <a:pPr rtl="0" lvl="0">
              <a:buNone/>
            </a:pPr>
            <a:r>
              <a:rPr lang="en"/>
              <a:t>Riscurile pot fi măsurate în costuri (riscuri monetare), în timp (riscuri de întârziere) sau calitate (afectează de obicei contractele prin costurile monetare necesare îmbunătățirii).</a:t>
            </a:r>
          </a:p>
          <a:p>
            <a:pPr rtl="0" lvl="0">
              <a:buNone/>
            </a:pPr>
            <a:r>
              <a:rPr lang="en"/>
              <a:t>Riscul in managementul de proiect este considerat a avea cel puțin o cauză și un efect.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</a:t>
            </a:r>
          </a:p>
        </p:txBody>
      </p:sp>
      <p:sp>
        <p:nvSpPr>
          <p:cNvPr id="476" name="Shape 476"/>
          <p:cNvSpPr/>
          <p:nvPr/>
        </p:nvSpPr>
        <p:spPr>
          <a:xfrm>
            <a:off y="5261950" x="1112175"/>
            <a:ext cy="1356824" cx="55464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y="547675" x="471475"/>
            <a:ext cy="587999" cx="3153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>
                <a:solidFill>
                  <a:srgbClr val="000000"/>
                </a:solidFill>
              </a:rPr>
              <a:t>Trigger-e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1512893" x="457200"/>
            <a:ext cy="53451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999999"/>
                </a:solidFill>
              </a:rPr>
              <a:t>
</a:t>
            </a:r>
            <a:r>
              <a:rPr sz="2400" lang="en">
                <a:solidFill>
                  <a:srgbClr val="999999"/>
                </a:solidFill>
              </a:rPr>
              <a:t>Simptome ce indică prezența unui risc:</a:t>
            </a:r>
          </a:p>
          <a:p>
            <a:r>
              <a:t/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400" lang="en">
                <a:solidFill>
                  <a:srgbClr val="000000"/>
                </a:solidFill>
              </a:rPr>
              <a:t>documentație tehnică incompletă și mai puțin competentă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400" lang="en">
                <a:solidFill>
                  <a:srgbClr val="000000"/>
                </a:solidFill>
              </a:rPr>
              <a:t>ezitări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400" lang="en">
                <a:solidFill>
                  <a:srgbClr val="000000"/>
                </a:solidFill>
              </a:rPr>
              <a:t>subestimarea complexității metodelor și a procedeelor de concepție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400" lang="en">
                <a:solidFill>
                  <a:srgbClr val="000000"/>
                </a:solidFill>
              </a:rPr>
              <a:t>acordarea unui timp prea scurt pentru stăpânirea tehnicilor de lucru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400" lang="en">
                <a:solidFill>
                  <a:srgbClr val="000000"/>
                </a:solidFill>
              </a:rPr>
              <a:t>dificultăți în definirea și planificarea etapelor prevăzute în program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400" lang="en">
                <a:solidFill>
                  <a:srgbClr val="000000"/>
                </a:solidFill>
              </a:rPr>
              <a:t>optimismul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400" lang="en">
                <a:solidFill>
                  <a:srgbClr val="000000"/>
                </a:solidFill>
              </a:rPr>
              <a:t>aprecierea greșită asupra disponibilității și performanțelor resurselor utilizate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400" lang="en">
                <a:solidFill>
                  <a:srgbClr val="000000"/>
                </a:solidFill>
              </a:rPr>
              <a:t>subcontractarea anumitor faze către firme specializate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400" lang="en">
                <a:solidFill>
                  <a:srgbClr val="000000"/>
                </a:solidFill>
              </a:rPr>
              <a:t>management defectuos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y="719125" x="457200"/>
            <a:ext cy="1066799" cx="5364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Efectele unei risc netratat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y="2529200" x="457200"/>
            <a:ext cy="4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190500">
              <a:lnSpc>
                <a:spcPct val="137272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
</a:t>
            </a:r>
            <a:r>
              <a:rPr sz="2400" lang="en"/>
              <a:t>•  	produsele finale au o calitate îndoielnică sau inferioară celei proiectate iniţial;</a:t>
            </a:r>
          </a:p>
          <a:p>
            <a:pPr rtl="0" lvl="0" indent="-177800" marL="368300">
              <a:lnSpc>
                <a:spcPct val="137272"/>
              </a:lnSpc>
              <a:spcBef>
                <a:spcPts val="0"/>
              </a:spcBef>
              <a:buNone/>
            </a:pPr>
            <a:r>
              <a:rPr sz="2400" lang="en"/>
              <a:t>•  	costurile pentru atingerea obiectivelor, pentru obţinerea produselor finale sunt mai mari decât cele prevăzute iniţial;</a:t>
            </a:r>
          </a:p>
          <a:p>
            <a:pPr rtl="0" lvl="0" indent="0" marL="190500">
              <a:lnSpc>
                <a:spcPct val="137272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•  	resursele nu au fost exploatate în mod eficient, sunt epuizate sau deteriorate;</a:t>
            </a:r>
          </a:p>
          <a:p>
            <a:pPr rtl="0" lvl="0" indent="-177800" marL="368300">
              <a:lnSpc>
                <a:spcPct val="137272"/>
              </a:lnSpc>
              <a:spcBef>
                <a:spcPts val="0"/>
              </a:spcBef>
              <a:buNone/>
            </a:pPr>
            <a:r>
              <a:rPr sz="2400" lang="en"/>
              <a:t>•  	termenul pentru „livrarea" produsului final şi pentru închiderea proiectului a fost depăşit;</a:t>
            </a:r>
          </a:p>
          <a:p>
            <a:pPr rtl="0" lvl="0" indent="0" marL="190500">
              <a:lnSpc>
                <a:spcPct val="137272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•  	proiectul este un eşec total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89" name="Shape 489"/>
          <p:cNvSpPr/>
          <p:nvPr/>
        </p:nvSpPr>
        <p:spPr>
          <a:xfrm>
            <a:off y="0" x="5403875"/>
            <a:ext cy="2305050" cx="3740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y="624975" x="539525"/>
            <a:ext cy="1066799" cx="7880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Riscul este cu atât mai mare cu cât:</a:t>
            </a:r>
          </a:p>
        </p:txBody>
      </p:sp>
      <p:sp>
        <p:nvSpPr>
          <p:cNvPr id="495" name="Shape 495"/>
          <p:cNvSpPr txBox="1"/>
          <p:nvPr>
            <p:ph idx="2" type="title"/>
          </p:nvPr>
        </p:nvSpPr>
        <p:spPr>
          <a:xfrm>
            <a:off y="2048950" x="539525"/>
            <a:ext cy="4045800" cx="7972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190500">
              <a:lnSpc>
                <a:spcPct val="135454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	proiectul durează mai mult;</a:t>
            </a:r>
          </a:p>
          <a:p>
            <a:pPr rtl="0" lvl="0" indent="0" marL="190500">
              <a:lnSpc>
                <a:spcPct val="135454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	intervalul de timp dintre faza de planificare şi faza de execuţie este mai extins;</a:t>
            </a:r>
          </a:p>
          <a:p>
            <a:pPr rtl="0" lvl="0" indent="-177800" marL="368300">
              <a:lnSpc>
                <a:spcPct val="135454"/>
              </a:lnSpc>
              <a:buNone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	experienţa managerului de proiect, a echipei de proiect şi a organizaţiei este mai restrânsă;</a:t>
            </a:r>
          </a:p>
          <a:p>
            <a:pPr rtl="0" lvl="0" indent="-317500" marL="457200">
              <a:lnSpc>
                <a:spcPct val="115000"/>
              </a:lnSpc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 şi tehnologia la care se face apel pentru derularea proiectului este mai nouă şi mai puţin cunoscută.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y="719133" x="457200"/>
            <a:ext cy="566699" cx="2512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>
                <a:solidFill>
                  <a:srgbClr val="000000"/>
                </a:solidFill>
              </a:rPr>
              <a:t>De ce MR?</a:t>
            </a:r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y="1857366" x="457200"/>
            <a:ext cy="4088400" cx="4709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90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evitarea/estomparea producerii efectului “domino”</a:t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spcBef>
                <a:spcPts val="90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minimizarea impactului negativ asupra organizaţiei </a:t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spcBef>
                <a:spcPts val="90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construirea unei baze solide în luarea deciziilor</a:t>
            </a:r>
          </a:p>
          <a:p>
            <a:r>
              <a:t/>
            </a:r>
          </a:p>
        </p:txBody>
      </p:sp>
      <p:sp>
        <p:nvSpPr>
          <p:cNvPr id="502" name="Shape 502"/>
          <p:cNvSpPr/>
          <p:nvPr/>
        </p:nvSpPr>
        <p:spPr>
          <a:xfrm>
            <a:off y="5486400" x="7600950"/>
            <a:ext cy="1028700" cx="1543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03" name="Shape 503"/>
          <p:cNvSpPr/>
          <p:nvPr/>
        </p:nvSpPr>
        <p:spPr>
          <a:xfrm>
            <a:off y="1005112" x="5309475"/>
            <a:ext cy="5792925" cx="3732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y="719133" x="457200"/>
            <a:ext cy="1066799" cx="3078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Procesul MR</a:t>
            </a:r>
          </a:p>
        </p:txBody>
      </p:sp>
      <p:sp>
        <p:nvSpPr>
          <p:cNvPr id="509" name="Shape 509"/>
          <p:cNvSpPr/>
          <p:nvPr/>
        </p:nvSpPr>
        <p:spPr>
          <a:xfrm>
            <a:off y="5486400" x="7600950"/>
            <a:ext cy="1028700" cx="1543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10" name="Shape 510"/>
          <p:cNvSpPr/>
          <p:nvPr/>
        </p:nvSpPr>
        <p:spPr>
          <a:xfrm>
            <a:off y="1300175" x="3535500"/>
            <a:ext cy="5557824" cx="56084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1671633" x="457200"/>
            <a:ext cy="4883099" cx="3078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Identificare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Analiză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Planificare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Monitorizare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Control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Comunicare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000" lang="en"/>
              <a:t>Managementul riscului 				Control Medical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2871793" x="457200"/>
            <a:ext cy="1909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000" lang="en"/>
              <a:t>Managementul riscului este un proces care se aseamănă foarte mult cu un control medical:</a:t>
            </a:r>
          </a:p>
          <a:p>
            <a:r>
              <a:t/>
            </a:r>
          </a:p>
          <a:p>
            <a:pPr rtl="0" lvl="0" indent="-4191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3000" lang="en"/>
              <a:t>pacientul expune simptomele</a:t>
            </a:r>
          </a:p>
          <a:p>
            <a:pPr rtl="0" lvl="0" indent="-4191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3000" lang="en"/>
              <a:t>medicul pune un diagnostic</a:t>
            </a:r>
          </a:p>
          <a:p>
            <a:pPr rtl="0" lvl="0" indent="-4191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3000" lang="en"/>
              <a:t>recomandă un tratament</a:t>
            </a:r>
          </a:p>
          <a:p>
            <a:pPr rtl="0" lvl="0" indent="-4191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3000" lang="en"/>
              <a:t>după efectuarea tratamentului, pacientul vine din nou la control</a:t>
            </a:r>
          </a:p>
        </p:txBody>
      </p:sp>
      <p:sp>
        <p:nvSpPr>
          <p:cNvPr id="518" name="Shape 518"/>
          <p:cNvSpPr/>
          <p:nvPr/>
        </p:nvSpPr>
        <p:spPr>
          <a:xfrm>
            <a:off y="1023925" x="4257675"/>
            <a:ext cy="457200" cx="114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Identificare</a:t>
            </a:r>
          </a:p>
        </p:txBody>
      </p:sp>
      <p:sp>
        <p:nvSpPr>
          <p:cNvPr id="524" name="Shape 524"/>
          <p:cNvSpPr/>
          <p:nvPr/>
        </p:nvSpPr>
        <p:spPr>
          <a:xfrm>
            <a:off y="4036200" x="0"/>
            <a:ext cy="2821799" cx="26503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y="1785925" x="2107400"/>
            <a:ext cy="3324000" cx="6579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buNone/>
            </a:pPr>
            <a:r>
              <a:rPr sz="2400" lang="en"/>
              <a:t>Cautarea și localizarea riscurilor înainte ca ele să devină probleme grave cu impact ireversibil asupra proiectului.</a:t>
            </a:r>
          </a:p>
          <a:p>
            <a:pPr algn="just" rtl="0" lvl="0" indent="0" marL="0">
              <a:lnSpc>
                <a:spcPct val="135454"/>
              </a:lnSpc>
              <a:spcBef>
                <a:spcPts val="37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În această etapă se analizează ce se poate întâmpla, de ce şi cum se poate întâmpla.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Se recomanda: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y="1528777" x="457200"/>
            <a:ext cy="470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177800" marL="355600">
              <a:lnSpc>
                <a:spcPct val="113636"/>
              </a:lnSpc>
              <a:spcBef>
                <a:spcPts val="0"/>
              </a:spcBef>
              <a:buNone/>
            </a:pPr>
            <a:r>
              <a:rPr sz="2400" lang="en"/>
              <a:t>•   	Studierea problemelor care au apărut pe parcursul derulării unor proiecte similare şi modul în care ele au fost rezolvate;</a:t>
            </a:r>
          </a:p>
          <a:p>
            <a:pPr rtl="0" lvl="0" indent="0" marL="190500">
              <a:lnSpc>
                <a:spcPct val="113636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•   	Solicitarea opiniei cât mai multor experţi în domeniul vizat de proiect;</a:t>
            </a:r>
          </a:p>
          <a:p>
            <a:pPr rtl="0" lvl="0" indent="-177800" marL="355600">
              <a:lnSpc>
                <a:spcPct val="113636"/>
              </a:lnSpc>
              <a:spcBef>
                <a:spcPts val="0"/>
              </a:spcBef>
              <a:buNone/>
            </a:pPr>
            <a:r>
              <a:rPr sz="2400" lang="en"/>
              <a:t>•   	Formularea riscurilor în termeni cât mai precişi: în loc de a spune că un risc potenţial este acela ca „livrarea materiilor prime poate întârzia", recurgeţi la următoarea formulare: „livrarea unei x cantităţi din materia primă y poate întârzia cu z săptămâni".</a:t>
            </a:r>
          </a:p>
          <a:p>
            <a:pPr rtl="0" lvl="0" indent="-381000" marL="457200">
              <a:lnSpc>
                <a:spcPct val="113636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2400" lang="en"/>
              <a:t>Eliminarea, pe cât posibil, a factorilor de risc.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Contextul real al unui proiect - 1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Efect</a:t>
            </a:r>
            <a:r>
              <a:rPr lang="en"/>
              <a:t>: unii membri ai echipei muncesc prea mult peste programul inițial agreat sau care nu mai ajung să-și termine treburile.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Cauza</a:t>
            </a:r>
            <a:r>
              <a:rPr lang="en"/>
              <a:t>: Problema de planificare - nu au fost bine alese responsabilitățile, numărul de ore de muncă sau ocupantul postului sau problema de control - nemonitorizarea respectării fișelor de post pentru fiecare membru și evaluarea performanței lor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Analiza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y="1414477" x="457200"/>
            <a:ext cy="46313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Prelucrarea datelor referitoare la riscuri şi includerea lor în informaţiile pentru procesul de adoptare a deciziilor.</a:t>
            </a:r>
          </a:p>
          <a:p>
            <a:r>
              <a:t/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Analiza riscurilor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Prioritizarea riscurilor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Selectarea riscurilor critce.</a:t>
            </a:r>
          </a:p>
        </p:txBody>
      </p:sp>
      <p:sp>
        <p:nvSpPr>
          <p:cNvPr id="538" name="Shape 538"/>
          <p:cNvSpPr/>
          <p:nvPr/>
        </p:nvSpPr>
        <p:spPr>
          <a:xfrm>
            <a:off y="3524250" x="5334000"/>
            <a:ext cy="3333750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1. Analiza Riscurilor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y="1857375" x="457200"/>
            <a:ext cy="45743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2400" lang="en"/>
              <a:t>Riscurile identificate sunt analizate în funcţie de consecinţele lor asupra factorilor de cost, program, performanţă şi calitatea produsului. </a:t>
            </a:r>
          </a:p>
          <a:p>
            <a:r>
              <a:t/>
            </a:r>
          </a:p>
          <a:p>
            <a:pPr rtl="0" lvl="0" indent="-3810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2400" lang="en"/>
              <a:t>Pentru fiecare risc identificat se determină severitatea de impact, iar apoi se estimează probabilitatea de apariţie a riscului respectiv. </a:t>
            </a:r>
          </a:p>
          <a:p>
            <a:r>
              <a:t/>
            </a:r>
          </a:p>
          <a:p>
            <a:pPr rtl="0" lvl="0" indent="-3810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2400" lang="en"/>
              <a:t>Se determină consecinţele, severitatea, probabilitatea şi perioada de apariţie a fiecărui risc identificat.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2. Prioritizarea Riscurilor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1857375" x="457200"/>
            <a:ext cy="4102799" cx="8229600"/>
          </a:xfrm>
          <a:prstGeom prst="rect">
            <a:avLst/>
          </a:prstGeom>
          <a:ln w="9525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Se determină nivelele de prioritate pentru fiecare din riscurile identificate.</a:t>
            </a:r>
          </a:p>
          <a:p>
            <a:r>
              <a:t/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Se determină </a:t>
            </a:r>
            <a:r>
              <a:rPr lang="en">
                <a:solidFill>
                  <a:srgbClr val="FF0000"/>
                </a:solidFill>
              </a:rPr>
              <a:t>Matricea de Risc</a:t>
            </a:r>
            <a:r>
              <a:rPr lang="en"/>
              <a:t>.</a:t>
            </a:r>
          </a:p>
          <a:p>
            <a:r>
              <a:t/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Pe baza nivelelor de prioritate, se iau decizii cu privire la acţiunile necesare de tratare a riscurilor.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3. Alegerea riscurilor critice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1857372" x="457200"/>
            <a:ext cy="345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7" name="Shape 557"/>
          <p:cNvSpPr/>
          <p:nvPr/>
        </p:nvSpPr>
        <p:spPr>
          <a:xfrm>
            <a:off y="0" x="0"/>
            <a:ext cy="6858000" cx="9144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y="5048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Planificare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y="2828897" x="242875"/>
            <a:ext cy="345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Are rolul de a transforma informaţia despre riscuri în</a:t>
            </a:r>
          </a:p>
          <a:p>
            <a:pPr rtl="0" lvl="0" indent="0" marL="279400">
              <a:buNone/>
            </a:pPr>
            <a:r>
              <a:rPr sz="2400" lang="en"/>
              <a:t>decizii şi acţiuni, atât pentru prezent, cât şi pentru viitor, prin intocmirea unui plan de management al riscului utilizat la : 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• Avertizarea asupra riscurilor, prin schimbarea proiectării şi a proceselor sau prin neadoptarea de acţiuni şi acceptarea implicită a consecinţelor în cazul apariţiei riscurilor.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• Atenuarea impactului riscurilor.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• Dezvoltarea unor strategii de rezervă pentru cazurile în care riscurile apar.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64" name="Shape 564"/>
          <p:cNvSpPr/>
          <p:nvPr/>
        </p:nvSpPr>
        <p:spPr>
          <a:xfrm>
            <a:off y="138123" x="6850850"/>
            <a:ext cy="1587674" cx="22931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Monitorizare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y="1857375" x="457200"/>
            <a:ext cy="4717199" cx="518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 Evoluţia potenţialului de risc şi a situaţiilor de risc este în permanenţă monitorizată, ţinând cont de factorii din interiorul şi din exteriorul organizaţiei. 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Pe baza acestei monitorizări permanente, planul de management al riscului este corectat, îmbunătăţit, adus la zi.</a:t>
            </a:r>
          </a:p>
          <a:p>
            <a:r>
              <a:t/>
            </a:r>
          </a:p>
        </p:txBody>
      </p:sp>
      <p:sp>
        <p:nvSpPr>
          <p:cNvPr id="571" name="Shape 571"/>
          <p:cNvSpPr/>
          <p:nvPr/>
        </p:nvSpPr>
        <p:spPr>
          <a:xfrm>
            <a:off y="1347775" x="5646900"/>
            <a:ext cy="3455200" cx="34971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Control</a:t>
            </a: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
</a:t>
            </a:r>
            <a:r>
              <a:rPr sz="2400" lang="en"/>
              <a:t> Are rolul de a corecta abaterile de la acţiunile de risc</a:t>
            </a:r>
          </a:p>
          <a:p>
            <a:pPr rtl="0" lvl="0">
              <a:buNone/>
            </a:pPr>
            <a:r>
              <a:rPr sz="2400" lang="en"/>
              <a:t> planificate.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 Pentru fiecare risc, dacă datele disponibile colectat indică realizarea criteriilor de intrare în această etapă, atunci managerul de proiect :</a:t>
            </a:r>
          </a:p>
          <a:p>
            <a:r>
              <a:t/>
            </a:r>
          </a:p>
          <a:p>
            <a:pPr rtl="0" lvl="0" indent="-3810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2400" lang="en"/>
              <a:t>trebuie să analizeze necesitatea implementării acţiunilor de control.</a:t>
            </a:r>
          </a:p>
          <a:p>
            <a:r>
              <a:t/>
            </a:r>
          </a:p>
          <a:p>
            <a:pPr rtl="0" lvl="0" indent="-3810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2400" lang="en"/>
              <a:t>să aloce resursele necesare aplicării acestor acţiuni.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Comunicare</a:t>
            </a:r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y="1400175" x="207175"/>
            <a:ext cy="4717199" cx="4383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457200" marL="0">
              <a:buNone/>
            </a:pPr>
            <a:r>
              <a:rPr lang="en"/>
              <a:t>
</a:t>
            </a:r>
            <a:r>
              <a:rPr lang="en"/>
              <a:t>Comunicarea este unul dintre elementele centrale ale procesului de management a riscului.</a:t>
            </a:r>
          </a:p>
          <a:p>
            <a:r>
              <a:t/>
            </a:r>
          </a:p>
          <a:p>
            <a:pPr rtl="0" lvl="0" indent="457200" marL="0">
              <a:buNone/>
            </a:pPr>
            <a:r>
              <a:rPr lang="en"/>
              <a:t>Comunicarea se desfăşoară în toate fazele procesului  de management a riscului.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84" name="Shape 584"/>
          <p:cNvSpPr/>
          <p:nvPr/>
        </p:nvSpPr>
        <p:spPr>
          <a:xfrm>
            <a:off y="1495450" x="4650600"/>
            <a:ext cy="4067098" cx="44933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y="719125" x="457200"/>
            <a:ext cy="1066799" cx="8536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Eliminarea completă a riscului - o utopie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just" rtl="0" lvl="0" indent="457200" marL="0">
              <a:lnSpc>
                <a:spcPct val="135454"/>
              </a:lnSpc>
              <a:spcBef>
                <a:spcPts val="0"/>
              </a:spcBef>
              <a:buNone/>
            </a:pPr>
            <a:r>
              <a:rPr sz="2400" lang="en"/>
              <a:t>Managementul riscului nu elimină în totalitate riscul, dar este un proces de care ne putem dispensa.</a:t>
            </a:r>
          </a:p>
          <a:p>
            <a:r>
              <a:t/>
            </a:r>
          </a:p>
          <a:p>
            <a:pPr algn="just" rtl="0" lvl="0" indent="177800" marL="0">
              <a:lnSpc>
                <a:spcPct val="135454"/>
              </a:lnSpc>
              <a:spcBef>
                <a:spcPts val="0"/>
              </a:spcBef>
              <a:buNone/>
            </a:pPr>
            <a:r>
              <a:rPr sz="2400" lang="en"/>
              <a:t> Analiza riscului trebuie să preceadă declanşarea proiectului şi, în cazul în care verdictul acestei analize este că riscul este inacceptabil, proiectul poate fi abandonat în întregime.</a:t>
            </a:r>
          </a:p>
        </p:txBody>
      </p:sp>
      <p:sp>
        <p:nvSpPr>
          <p:cNvPr id="591" name="Shape 591"/>
          <p:cNvSpPr/>
          <p:nvPr/>
        </p:nvSpPr>
        <p:spPr>
          <a:xfrm>
            <a:off y="5650700" x="7600950"/>
            <a:ext cy="1207299" cx="1543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Shape 596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97" name="Shape 597"/>
          <p:cNvSpPr txBox="1"/>
          <p:nvPr>
            <p:ph type="title"/>
          </p:nvPr>
        </p:nvSpPr>
        <p:spPr>
          <a:xfrm>
            <a:off y="103347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 indent="0" marL="190500">
              <a:lnSpc>
                <a:spcPct val="135454"/>
              </a:lnSpc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Cele mai utilizate strategii de reducere a riscurilor </a:t>
            </a:r>
          </a:p>
          <a:p>
            <a:r>
              <a:t/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lnSpc>
                <a:spcPct val="135454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3000" lang="en"/>
              <a:t>acceptarea riscurilor;</a:t>
            </a:r>
          </a:p>
          <a:p>
            <a:pPr rtl="0" lvl="0" indent="-419100" marL="457200">
              <a:lnSpc>
                <a:spcPct val="135454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3000" lang="en"/>
              <a:t>evitarea riscurilor;</a:t>
            </a:r>
          </a:p>
          <a:p>
            <a:pPr rtl="0" lvl="0" indent="-419100" marL="457200">
              <a:lnSpc>
                <a:spcPct val="135454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3000" lang="en"/>
              <a:t>monitorizarea riscurilor şi pregătirea planului pentru situaţiile imprevizibile;</a:t>
            </a:r>
          </a:p>
          <a:p>
            <a:pPr rtl="0" lvl="0" indent="-419100" marL="457200">
              <a:lnSpc>
                <a:spcPct val="135454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3000" lang="en"/>
              <a:t>transferul riscurilor;</a:t>
            </a:r>
          </a:p>
          <a:p>
            <a:pPr lvl="0" indent="-419100" marL="457200"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sz="3000" lang="en"/>
              <a:t>reducerea sistematică a riscurilor.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Contextul real al unui proiect - 2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Problema</a:t>
            </a:r>
            <a:r>
              <a:rPr lang="en"/>
              <a:t>: unii membri ai echipeii mai au și alte obligații.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Soluția</a:t>
            </a:r>
            <a:r>
              <a:rPr lang="en"/>
              <a:t>: Pentru aceștia este importantă planificarea în timp a utilizării lor în cadrul proiectului, punerea de acord privind programul lor de lucru, respectarea cât mai posibil a planificării în timp a activităților și monitorizarea permanenta a proiectului pentru a </a:t>
            </a:r>
            <a:r>
              <a:rPr u="sng" lang="en"/>
              <a:t>prevedea</a:t>
            </a:r>
            <a:r>
              <a:rPr lang="en"/>
              <a:t> cât mai din timp schimbările, lasându-le suficient timp pentru reconsiderarea programului pentru celelalte task-uri.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Shape 603"/>
          <p:cNvSpPr/>
          <p:nvPr/>
        </p:nvSpPr>
        <p:spPr>
          <a:xfrm>
            <a:off y="3593300" x="6698800"/>
            <a:ext cy="3264701" cx="244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04" name="Shape 604"/>
          <p:cNvSpPr txBox="1"/>
          <p:nvPr>
            <p:ph type="title"/>
          </p:nvPr>
        </p:nvSpPr>
        <p:spPr>
          <a:xfrm>
            <a:off y="6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“Strategii” care asigură insuccesul</a:t>
            </a: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y="1857375" x="457200"/>
            <a:ext cy="4717199" cx="6536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177800" marL="368300">
              <a:lnSpc>
                <a:spcPct val="135454"/>
              </a:lnSpc>
              <a:spcBef>
                <a:spcPts val="100"/>
              </a:spcBef>
              <a:buNone/>
            </a:pPr>
            <a:r>
              <a:rPr sz="1900" lang="en"/>
              <a:t>•  	</a:t>
            </a:r>
            <a:r>
              <a:rPr sz="1900" lang="en">
                <a:solidFill>
                  <a:srgbClr val="9900FF"/>
                </a:solidFill>
              </a:rPr>
              <a:t>strategia  struţului:</a:t>
            </a:r>
            <a:r>
              <a:rPr sz="1900" lang="en"/>
              <a:t>  persoana  responsabilă  de  managementul  riscului  ignoră riscurile sau pretinde că acestea nu există;</a:t>
            </a:r>
          </a:p>
          <a:p>
            <a:r>
              <a:t/>
            </a:r>
          </a:p>
          <a:p>
            <a:pPr rtl="0" lvl="0" indent="-177800" marL="368300">
              <a:lnSpc>
                <a:spcPct val="135454"/>
              </a:lnSpc>
              <a:spcBef>
                <a:spcPts val="0"/>
              </a:spcBef>
              <a:buNone/>
            </a:pPr>
            <a:r>
              <a:rPr sz="1900" lang="en"/>
              <a:t>•  	</a:t>
            </a:r>
            <a:r>
              <a:rPr sz="1900" lang="en">
                <a:solidFill>
                  <a:srgbClr val="9900FF"/>
                </a:solidFill>
              </a:rPr>
              <a:t>strategia rugăciunii:</a:t>
            </a:r>
            <a:r>
              <a:rPr sz="1900" lang="en"/>
              <a:t> persoana responsabilă de managementul riscului se roagă la Dumnezeu (sau la o entitate superioară, abstractă) ca problemele să se rezolve sau să dispară;</a:t>
            </a:r>
          </a:p>
          <a:p>
            <a:r>
              <a:t/>
            </a:r>
          </a:p>
          <a:p>
            <a:pPr rtl="0" lvl="0" indent="-177800" marL="368300">
              <a:lnSpc>
                <a:spcPct val="135454"/>
              </a:lnSpc>
              <a:spcBef>
                <a:spcPts val="0"/>
              </a:spcBef>
              <a:buNone/>
            </a:pPr>
            <a:r>
              <a:rPr sz="1900" lang="en"/>
              <a:t>•  </a:t>
            </a:r>
            <a:r>
              <a:rPr sz="1900" lang="en">
                <a:solidFill>
                  <a:srgbClr val="9900FF"/>
                </a:solidFill>
              </a:rPr>
              <a:t>	strategia negării:</a:t>
            </a:r>
            <a:r>
              <a:rPr sz="1900" lang="en"/>
              <a:t> persoana responsabilă de managementul riscului admite faptul că unele situaţii pot cauza probleme, dar nu acceptă că acest lucru se poate întâm­pla tocmai în proiectul în care lucrează.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y="2469700" x="186475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9600" lang="en">
                <a:solidFill>
                  <a:srgbClr val="EFEFEF"/>
                </a:solidFill>
              </a:rPr>
              <a:t>FAIL ZONE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Taurus System(1986-1993)</a:t>
            </a:r>
          </a:p>
        </p:txBody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Scop: automatizarea sistemului de tranzacționare al London Stock Exchange (LSE)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După 7 ani și costuri de 600 milioane USD a fost întrerupt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Cauze:</a:t>
            </a:r>
          </a:p>
          <a:p>
            <a:pPr rtl="0" lvl="1" indent="-317500" marL="914400">
              <a:buClr>
                <a:schemeClr val="accent2"/>
              </a:buClr>
              <a:buSzPct val="50000"/>
              <a:buFont typeface="Times New Roman"/>
              <a:buAutoNum type="alphaLcPeriod"/>
            </a:pPr>
            <a:r>
              <a:rPr lang="en"/>
              <a:t>managementul defectuos, nimeni nu era interesat de adevăratul stadiu al proiectului</a:t>
            </a:r>
          </a:p>
          <a:p>
            <a:pPr rtl="0" lvl="1" indent="-317500" marL="914400">
              <a:buClr>
                <a:schemeClr val="accent2"/>
              </a:buClr>
              <a:buSzPct val="50000"/>
              <a:buFont typeface="Times New Roman"/>
              <a:buAutoNum type="alphaLcPeriod"/>
            </a:pPr>
            <a:r>
              <a:rPr lang="en"/>
              <a:t>designul complex și încâlcit</a:t>
            </a:r>
          </a:p>
          <a:p>
            <a:pPr rtl="0" lvl="1" indent="-317500" marL="914400">
              <a:buClr>
                <a:schemeClr val="accent2"/>
              </a:buClr>
              <a:buSzPct val="50000"/>
              <a:buFont typeface="Times New Roman"/>
              <a:buAutoNum type="alphaLcPeriod"/>
            </a:pPr>
            <a:r>
              <a:rPr lang="en"/>
              <a:t>lipsa unui scop bine definit</a:t>
            </a:r>
          </a:p>
          <a:p>
            <a:pPr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Rezultat: a fost înlocuit de CREST</a:t>
            </a:r>
          </a:p>
        </p:txBody>
      </p:sp>
      <p:sp>
        <p:nvSpPr>
          <p:cNvPr id="617" name="Shape 617"/>
          <p:cNvSpPr/>
          <p:nvPr/>
        </p:nvSpPr>
        <p:spPr>
          <a:xfrm>
            <a:off y="395275" x="6400800"/>
            <a:ext cy="1714500" cx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Virtual Case File (2000 - 2005)</a:t>
            </a: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Scop: </a:t>
            </a:r>
          </a:p>
          <a:p>
            <a:pPr rtl="0" lvl="1" indent="-317500" marL="914400">
              <a:buClr>
                <a:schemeClr val="accent2"/>
              </a:buClr>
              <a:buSzPct val="50000"/>
              <a:buFont typeface="Times New Roman"/>
              <a:buAutoNum type="alphaLcPeriod"/>
            </a:pPr>
            <a:r>
              <a:rPr lang="en"/>
              <a:t>stocarea și analizarea dosarelor FBI</a:t>
            </a:r>
          </a:p>
          <a:p>
            <a:pPr rtl="0" lvl="1" indent="-317500" marL="914400">
              <a:buClr>
                <a:schemeClr val="accent2"/>
              </a:buClr>
              <a:buSzPct val="50000"/>
              <a:buFont typeface="Times New Roman"/>
              <a:buAutoNum type="alphaLcPeriod"/>
            </a:pPr>
            <a:r>
              <a:rPr lang="en"/>
              <a:t>se dorea înlocuirea vechiului software </a:t>
            </a:r>
            <a:r>
              <a:rPr lang="en" i="1"/>
              <a:t>Automated Case Support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dezvoltatorul, Science Applications International Corp., a livrat un produs funcțional în Decembrie 2003 pe care FBI l-a considerat inadecvat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În anul 2005, după multiple ajustări de buget, termene limită nerespectate și costuri de 170 milioane USD</a:t>
            </a:r>
          </a:p>
        </p:txBody>
      </p:sp>
      <p:sp>
        <p:nvSpPr>
          <p:cNvPr id="624" name="Shape 624"/>
          <p:cNvSpPr/>
          <p:nvPr/>
        </p:nvSpPr>
        <p:spPr>
          <a:xfrm>
            <a:off y="719124" x="7105475"/>
            <a:ext cy="1716874" cx="1653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Cauze</a:t>
            </a: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AutoNum type="arabicPeriod"/>
            </a:pPr>
            <a:r>
              <a:rPr lang="en"/>
              <a:t>Specificații de design foarte sumare și într-o continuă modificare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AutoNum type="arabicPeriod"/>
            </a:pPr>
            <a:r>
              <a:rPr lang="en"/>
              <a:t>Lipsa unor planuri realiste pentru achizițiile hardware, dezvoltarea și implementarea produsului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AutoNum type="arabicPeriod"/>
            </a:pPr>
            <a:r>
              <a:rPr lang="en"/>
              <a:t>Itinerariul mult prea optimist</a:t>
            </a:r>
          </a:p>
          <a:p>
            <a:pPr lvl="0" indent="-317500" marL="457200">
              <a:buClr>
                <a:srgbClr val="0070C0"/>
              </a:buClr>
              <a:buSzPct val="50000"/>
              <a:buFont typeface="Times New Roman"/>
              <a:buAutoNum type="arabicPeriod"/>
            </a:pPr>
            <a:r>
              <a:rPr lang="en"/>
              <a:t>Lipsa unui plan de adaptare a modului de lucru cu noul sistem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Alte exemple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UK National Public Health Software System (2002 - 2011, 18.7 miliarde USD): platformă pentru stocarea datelor medicale</a:t>
            </a:r>
          </a:p>
          <a:p>
            <a:pPr rtl="0" lvl="0" indent="-406400" marL="45720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Times New Roman"/>
              <a:buChar char="•"/>
            </a:pPr>
            <a:r>
              <a:rPr lang="en"/>
              <a:t>US Air Force Expeditionary Combat Support System (2008 - 2012, 1 miliard USD): proiet pentru îmbunătățirea managementului logisticii. A fost dezvoltată doar ¼ de Oracle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lang="en"/>
              <a:t>Renault Megane: 30 de accidente datorită imposibilității de dezactivare a sistemului Cruise Control la o anumită viteză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1" name="Shape 641"/>
          <p:cNvSpPr/>
          <p:nvPr/>
        </p:nvSpPr>
        <p:spPr>
          <a:xfrm>
            <a:off y="0" x="3209300"/>
            <a:ext cy="6858000" cx="5934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42" name="Shape 642"/>
          <p:cNvSpPr txBox="1"/>
          <p:nvPr>
            <p:ph type="title"/>
          </p:nvPr>
        </p:nvSpPr>
        <p:spPr>
          <a:xfrm>
            <a:off y="624975" x="539525"/>
            <a:ext cy="1066799" cx="2258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Întrebări?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y="1857367" x="457200"/>
            <a:ext cy="16491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Multumim pentru participare!</a:t>
            </a:r>
          </a:p>
        </p:txBody>
      </p:sp>
      <p:sp>
        <p:nvSpPr>
          <p:cNvPr id="648" name="Shape 648"/>
          <p:cNvSpPr/>
          <p:nvPr/>
        </p:nvSpPr>
        <p:spPr>
          <a:xfrm>
            <a:off y="1190625" x="2038350"/>
            <a:ext cy="4476750" cx="50673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Bibliografie</a:t>
            </a: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buNone/>
            </a:pPr>
            <a:r>
              <a:rPr lang="en"/>
              <a:t> 	 	 	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http://spectrum.ieee.org/computing/software/why-software-fails</a:t>
            </a:r>
          </a:p>
          <a:p>
            <a:pPr rtl="0" lvl="0" indent="0" marL="0">
              <a:buNone/>
            </a:pPr>
            <a:r>
              <a:rPr lang="en"/>
              <a:t>	 	 	 	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http://spectrum.ieee.org/computing/software/who-killed-the-virtual-case-file</a:t>
            </a:r>
          </a:p>
          <a:p>
            <a:pPr rtl="0" lvl="0" indent="0" marL="0">
              <a:buNone/>
            </a:pPr>
            <a:r>
              <a:rPr lang="en"/>
              <a:t>	 	 	 	</a:t>
            </a:r>
          </a:p>
          <a:p>
            <a:pPr rtl="0" lvl="0" indent="-317500" marL="457200">
              <a:buClr>
                <a:srgbClr val="0070C0"/>
              </a:buClr>
              <a:buSzPct val="50000"/>
              <a:buFont typeface="Times New Roman"/>
              <a:buChar char="•"/>
            </a:pPr>
            <a:r>
              <a:rPr u="sng" lang="en">
                <a:solidFill>
                  <a:schemeClr val="hlink"/>
                </a:solidFill>
                <a:hlinkClick r:id="rId5"/>
              </a:rPr>
              <a:t>http://www.cs.tau.ac.il/~nachumd/horror.html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Contextul real al unui proiect - 2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857364" x="457200"/>
            <a:ext cy="4717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Problema</a:t>
            </a:r>
            <a:r>
              <a:rPr lang="en"/>
              <a:t>: membrii care părăsesc echipa.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Solutia</a:t>
            </a:r>
            <a:r>
              <a:rPr lang="en"/>
              <a:t>: dezvolarea unor bune relații și a unui bun sistem de comunicare în cadrul echipei cresc șansele ca aceștia să-și anunțe în timp util plecarea, și deci, timpul pentru a le găsi un înlocuitor.</a:t>
            </a:r>
          </a:p>
        </p:txBody>
      </p:sp>
      <p:sp>
        <p:nvSpPr>
          <p:cNvPr id="159" name="Shape 159"/>
          <p:cNvSpPr/>
          <p:nvPr/>
        </p:nvSpPr>
        <p:spPr>
          <a:xfrm>
            <a:off y="1630275" x="6711500"/>
            <a:ext cy="2040600" cx="2116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719125" x="457200"/>
            <a:ext cy="106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Contextul real al unui proiect - 3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2421975" x="457200"/>
            <a:ext cy="4152299" cx="8137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
</a:t>
            </a:r>
            <a:r>
              <a:rPr b="1" lang="en"/>
              <a:t>Solutia</a:t>
            </a:r>
            <a:r>
              <a:rPr lang="en"/>
              <a:t>: alegerea unei echipe flexibile (membri capabili să suplinească parțial lipsa unui coleg) și dezvoltarea de planuri de contingență.</a:t>
            </a:r>
          </a:p>
        </p:txBody>
      </p:sp>
      <p:sp>
        <p:nvSpPr>
          <p:cNvPr id="166" name="Shape 166"/>
          <p:cNvSpPr/>
          <p:nvPr/>
        </p:nvSpPr>
        <p:spPr>
          <a:xfrm>
            <a:off y="1547250" x="7000875"/>
            <a:ext cy="2143125" cx="21431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7" name="Shape 167"/>
          <p:cNvSpPr txBox="1"/>
          <p:nvPr/>
        </p:nvSpPr>
        <p:spPr>
          <a:xfrm>
            <a:off y="2092275" x="581175"/>
            <a:ext cy="1776899" cx="632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r>
              <a:rPr sz="28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membrii care devin brusc indisponibili.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Urban">
  <a:themeElements>
    <a:clrScheme name="Custom 10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003366"/>
      </a:accent1>
      <a:accent2>
        <a:srgbClr val="262626"/>
      </a:accent2>
      <a:accent3>
        <a:srgbClr val="0070C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