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415" r:id="rId3"/>
    <p:sldId id="393" r:id="rId4"/>
    <p:sldId id="431" r:id="rId5"/>
    <p:sldId id="448" r:id="rId6"/>
    <p:sldId id="446" r:id="rId7"/>
    <p:sldId id="400" r:id="rId8"/>
    <p:sldId id="428" r:id="rId9"/>
    <p:sldId id="429" r:id="rId10"/>
    <p:sldId id="430" r:id="rId11"/>
    <p:sldId id="416" r:id="rId12"/>
    <p:sldId id="447" r:id="rId13"/>
    <p:sldId id="417" r:id="rId14"/>
    <p:sldId id="433" r:id="rId15"/>
    <p:sldId id="434" r:id="rId16"/>
    <p:sldId id="435" r:id="rId17"/>
    <p:sldId id="436" r:id="rId18"/>
    <p:sldId id="437" r:id="rId19"/>
    <p:sldId id="440" r:id="rId20"/>
    <p:sldId id="441" r:id="rId21"/>
    <p:sldId id="442" r:id="rId22"/>
    <p:sldId id="443" r:id="rId23"/>
    <p:sldId id="438" r:id="rId24"/>
    <p:sldId id="439" r:id="rId25"/>
    <p:sldId id="449" r:id="rId26"/>
    <p:sldId id="399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Woonghee" initials="LW" lastIdx="1" clrIdx="0">
    <p:extLst>
      <p:ext uri="{19B8F6BF-5375-455C-9EA6-DF929625EA0E}">
        <p15:presenceInfo xmlns:p15="http://schemas.microsoft.com/office/powerpoint/2012/main" userId="81dd74cec613b8e4" providerId="Windows Live"/>
      </p:ext>
    </p:extLst>
  </p:cmAuthor>
  <p:cmAuthor id="2" name="Lee Woonghee" initials="LW [2]" lastIdx="1" clrIdx="1">
    <p:extLst>
      <p:ext uri="{19B8F6BF-5375-455C-9EA6-DF929625EA0E}">
        <p15:presenceInfo xmlns:p15="http://schemas.microsoft.com/office/powerpoint/2012/main" userId="Lee Woongh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B3"/>
    <a:srgbClr val="FFE497"/>
    <a:srgbClr val="FFD661"/>
    <a:srgbClr val="4F81BD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82579" autoAdjust="0"/>
  </p:normalViewPr>
  <p:slideViewPr>
    <p:cSldViewPr>
      <p:cViewPr varScale="1">
        <p:scale>
          <a:sx n="72" d="100"/>
          <a:sy n="72" d="100"/>
        </p:scale>
        <p:origin x="201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1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C06D8-7E6C-42D2-89B6-0F342D6AE58A}" type="datetimeFigureOut">
              <a:rPr lang="ko-KR" altLang="en-US" smtClean="0"/>
              <a:pPr/>
              <a:t>2020-02-06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02966-8DBF-4C90-B812-5241643546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327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y-is-it-recommended-to-use-256-MB-block-size-on-Spark-projects-Does-it-matter-if-you-use-smaller-or-larger-block-size-if-your-spark-jobs-computationally-intensiv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quora.com/Is-a-256-MB-block-size-better-than-128-MB-in-Hadoop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-is-the-difference-between-spark-context-and-spark-sessio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-is-the-difference-between-spark-context-and-spark-sessio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y-is-it-recommended-to-use-256-MB-block-size-on-Spark-projects-Does-it-matter-if-you-use-smaller-or-larger-block-size-if-your-spark-jobs-computationally-intensiv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quora.com/Is-a-256-MB-block-size-better-than-128-MB-in-Hadoop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y-is-it-recommended-to-use-256-MB-block-size-on-Spark-projects-Does-it-matter-if-you-use-smaller-or-larger-block-size-if-your-spark-jobs-computationally-intensiv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quora.com/Is-a-256-MB-block-size-better-than-128-MB-in-Hadoop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y-is-it-recommended-to-use-256-MB-block-size-on-Spark-projects-Does-it-matter-if-you-use-smaller-or-larger-block-size-if-your-spark-jobs-computationally-intensiv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quora.com/Is-a-256-MB-block-size-better-than-128-MB-in-Hadoop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62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953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644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여기서 나올 수 있는 질문 </a:t>
            </a:r>
            <a:r>
              <a:rPr lang="en-US" altLang="ko-KR" dirty="0"/>
              <a:t>chunk</a:t>
            </a:r>
            <a:r>
              <a:rPr lang="ko-KR" altLang="en-US" dirty="0"/>
              <a:t>의 크기는 항상 </a:t>
            </a:r>
            <a:r>
              <a:rPr lang="en-US" altLang="ko-KR" dirty="0"/>
              <a:t>128mb</a:t>
            </a:r>
            <a:r>
              <a:rPr lang="ko-KR" altLang="en-US" dirty="0"/>
              <a:t>여야</a:t>
            </a:r>
            <a:r>
              <a:rPr lang="ko-KR" altLang="en-US" baseline="0" dirty="0"/>
              <a:t> 하나</a:t>
            </a:r>
            <a:r>
              <a:rPr lang="en-US" altLang="ko-KR" baseline="0" dirty="0"/>
              <a:t>?</a:t>
            </a:r>
          </a:p>
          <a:p>
            <a:r>
              <a:rPr lang="en-US" altLang="ko-KR" dirty="0"/>
              <a:t>HDFS</a:t>
            </a:r>
            <a:r>
              <a:rPr lang="ko-KR" altLang="en-US" dirty="0"/>
              <a:t>는 일반적으로 기가 바이트 또는 테라 바이트 단위의 더 큰 데이터 세트 </a:t>
            </a:r>
            <a:r>
              <a:rPr lang="en-US" altLang="ko-KR" dirty="0"/>
              <a:t>/ </a:t>
            </a:r>
            <a:r>
              <a:rPr lang="ko-KR" altLang="en-US" dirty="0"/>
              <a:t>파일에서 작동하도록 </a:t>
            </a:r>
            <a:r>
              <a:rPr lang="ko-KR" altLang="en-US" dirty="0" err="1"/>
              <a:t>설계되었으므로</a:t>
            </a:r>
            <a:r>
              <a:rPr lang="ko-KR" altLang="en-US" dirty="0"/>
              <a:t> 이제 </a:t>
            </a:r>
            <a:r>
              <a:rPr lang="ko-KR" altLang="en-US" dirty="0" err="1"/>
              <a:t>페타</a:t>
            </a:r>
            <a:r>
              <a:rPr lang="ko-KR" altLang="en-US" dirty="0"/>
              <a:t> 바이트 및 </a:t>
            </a:r>
            <a:r>
              <a:rPr lang="ko-KR" altLang="en-US" dirty="0" err="1"/>
              <a:t>엑사</a:t>
            </a:r>
            <a:r>
              <a:rPr lang="ko-KR" altLang="en-US" dirty="0"/>
              <a:t> 바이트로 데이터를 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파일은 </a:t>
            </a:r>
            <a:r>
              <a:rPr lang="en-US" altLang="ko-KR" dirty="0"/>
              <a:t>HDFS</a:t>
            </a:r>
            <a:r>
              <a:rPr lang="ko-KR" altLang="en-US" dirty="0"/>
              <a:t>에서 디스크의 작은 블록으로 분할됩니다</a:t>
            </a:r>
            <a:r>
              <a:rPr lang="en-US" altLang="ko-KR" dirty="0"/>
              <a:t>. </a:t>
            </a:r>
            <a:r>
              <a:rPr lang="ko-KR" altLang="en-US" dirty="0"/>
              <a:t>따라서 블록 크기가 더 작 </a:t>
            </a:r>
            <a:r>
              <a:rPr lang="ko-KR" altLang="en-US" dirty="0" err="1"/>
              <a:t>으면</a:t>
            </a:r>
            <a:r>
              <a:rPr lang="ko-KR" altLang="en-US" dirty="0"/>
              <a:t> 많은 수의 작은 데이터 블록이 생깁니다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네임 노드는 이제이 블록들의 모든 위치를 </a:t>
            </a:r>
            <a:r>
              <a:rPr lang="ko-KR" altLang="en-US" dirty="0" err="1"/>
              <a:t>기록해야합니다</a:t>
            </a:r>
            <a:r>
              <a:rPr lang="en-US" altLang="ko-KR" dirty="0"/>
              <a:t>. </a:t>
            </a:r>
            <a:r>
              <a:rPr lang="ko-KR" altLang="en-US" dirty="0"/>
              <a:t>각 블록의 위치를 ​​저장하면 네임 노드에서 일부 메모리가 소모되고 네임 노드에 빠르게 메모리가 부족합니다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다른 많은 문제는 작은 파일에서 데이터를 액세스하거나 읽으려고 할 때 검색 시간입니다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문제를 극복하기 위해 더 큰 블록 크기를 사용합니다</a:t>
            </a:r>
            <a:r>
              <a:rPr lang="en-US" altLang="ko-KR" dirty="0"/>
              <a:t>. </a:t>
            </a:r>
            <a:r>
              <a:rPr lang="ko-KR" altLang="en-US" dirty="0"/>
              <a:t>블록 크기가 클수록 더 큰 파일은 몇 개의 더 큰 블록으로 분할되어 네임 노드의 메모리 공간이 줄어들고 파일에 액세스 할 때 검색 시간이 줄어 듭니다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일반적으로 입력 데이터에 따라 다릅니다</a:t>
            </a:r>
            <a:r>
              <a:rPr lang="en-US" altLang="ko-KR" dirty="0"/>
              <a:t>. </a:t>
            </a:r>
            <a:r>
              <a:rPr lang="ko-KR" altLang="en-US" dirty="0"/>
              <a:t>매우 큰 입력 파일의 처리량을 최대화하려면 매우 큰 블록 </a:t>
            </a:r>
            <a:r>
              <a:rPr lang="en-US" altLang="ko-KR" dirty="0"/>
              <a:t>(128MB </a:t>
            </a:r>
            <a:r>
              <a:rPr lang="ko-KR" altLang="en-US" dirty="0"/>
              <a:t>또는 </a:t>
            </a:r>
            <a:r>
              <a:rPr lang="en-US" altLang="ko-KR" dirty="0"/>
              <a:t>256MB)</a:t>
            </a:r>
            <a:r>
              <a:rPr lang="ko-KR" altLang="en-US" dirty="0"/>
              <a:t>을 사용하는 것이 가장 좋습니다</a:t>
            </a:r>
            <a:r>
              <a:rPr lang="en-US" altLang="ko-KR" dirty="0"/>
              <a:t>. </a:t>
            </a:r>
            <a:r>
              <a:rPr lang="ko-KR" altLang="en-US" dirty="0"/>
              <a:t>작은 파일의 경우 더 작은 블록 크기를 사용하는 것이 좋습니다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https://www.quora.com/Why-is-it-recommended-to-use-256-MB-block-size-on-Spark-projects-Does-it-matter-if-you-use-smaller-or-larger-block-size-if-your-spark-jobs-computationally-intensive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https://www.quora.com/Is-a-256-MB-block-size-better-than-128-MB-in-Hadoop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095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274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528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07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875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27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206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95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81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14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53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89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52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548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731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빅데이터마이닝</a:t>
            </a:r>
            <a:r>
              <a:rPr lang="ko-KR" altLang="en-US" dirty="0"/>
              <a:t> 연구실 </a:t>
            </a:r>
            <a:r>
              <a:rPr lang="ko-KR" altLang="en-US" dirty="0" err="1"/>
              <a:t>이웅희입니다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오늘은 분산 환경 </a:t>
            </a:r>
            <a:r>
              <a:rPr lang="ko-KR" altLang="en-US" dirty="0" err="1"/>
              <a:t>딥러닝</a:t>
            </a:r>
            <a:r>
              <a:rPr lang="ko-KR" altLang="en-US" dirty="0"/>
              <a:t> 프레임워크인 </a:t>
            </a:r>
            <a:r>
              <a:rPr lang="ko-KR" altLang="en-US" dirty="0" err="1"/>
              <a:t>텐서플로우에</a:t>
            </a:r>
            <a:r>
              <a:rPr lang="ko-KR" altLang="en-US" dirty="0"/>
              <a:t> 관해서 말씀드리겠습니다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1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50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hlinkClick r:id="rId3"/>
              </a:rPr>
              <a:t>https://www.quora.com/What-is-the-difference-between-spark-context-and-spark-session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745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hlinkClick r:id="rId3"/>
              </a:rPr>
              <a:t>https://www.quora.com/What-is-the-difference-between-spark-context-and-spark-session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241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여기서 나올 수 있는 질문 </a:t>
            </a:r>
            <a:r>
              <a:rPr lang="en-US" altLang="ko-KR" dirty="0"/>
              <a:t>chunk</a:t>
            </a:r>
            <a:r>
              <a:rPr lang="ko-KR" altLang="en-US" dirty="0"/>
              <a:t>의 크기는 항상 </a:t>
            </a:r>
            <a:r>
              <a:rPr lang="en-US" altLang="ko-KR" dirty="0"/>
              <a:t>128mb</a:t>
            </a:r>
            <a:r>
              <a:rPr lang="ko-KR" altLang="en-US" dirty="0"/>
              <a:t>여야</a:t>
            </a:r>
            <a:r>
              <a:rPr lang="ko-KR" altLang="en-US" baseline="0" dirty="0"/>
              <a:t> 하나</a:t>
            </a:r>
            <a:r>
              <a:rPr lang="en-US" altLang="ko-KR" baseline="0" dirty="0"/>
              <a:t>?</a:t>
            </a:r>
          </a:p>
          <a:p>
            <a:r>
              <a:rPr lang="en-US" altLang="ko-KR" dirty="0"/>
              <a:t>HDFS</a:t>
            </a:r>
            <a:r>
              <a:rPr lang="ko-KR" altLang="en-US" dirty="0"/>
              <a:t>는 일반적으로 기가 바이트 또는 테라 바이트 단위의 더 큰 데이터 세트 </a:t>
            </a:r>
            <a:r>
              <a:rPr lang="en-US" altLang="ko-KR" dirty="0"/>
              <a:t>/ </a:t>
            </a:r>
            <a:r>
              <a:rPr lang="ko-KR" altLang="en-US" dirty="0"/>
              <a:t>파일에서 작동하도록 </a:t>
            </a:r>
            <a:r>
              <a:rPr lang="ko-KR" altLang="en-US" dirty="0" err="1"/>
              <a:t>설계되었으므로</a:t>
            </a:r>
            <a:r>
              <a:rPr lang="ko-KR" altLang="en-US" dirty="0"/>
              <a:t> 이제 </a:t>
            </a:r>
            <a:r>
              <a:rPr lang="ko-KR" altLang="en-US" dirty="0" err="1"/>
              <a:t>페타</a:t>
            </a:r>
            <a:r>
              <a:rPr lang="ko-KR" altLang="en-US" dirty="0"/>
              <a:t> 바이트 및 </a:t>
            </a:r>
            <a:r>
              <a:rPr lang="ko-KR" altLang="en-US" dirty="0" err="1"/>
              <a:t>엑사</a:t>
            </a:r>
            <a:r>
              <a:rPr lang="ko-KR" altLang="en-US" dirty="0"/>
              <a:t> 바이트로 데이터를 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파일은 </a:t>
            </a:r>
            <a:r>
              <a:rPr lang="en-US" altLang="ko-KR" dirty="0"/>
              <a:t>HDFS</a:t>
            </a:r>
            <a:r>
              <a:rPr lang="ko-KR" altLang="en-US" dirty="0"/>
              <a:t>에서 디스크의 작은 블록으로 분할됩니다</a:t>
            </a:r>
            <a:r>
              <a:rPr lang="en-US" altLang="ko-KR" dirty="0"/>
              <a:t>. </a:t>
            </a:r>
            <a:r>
              <a:rPr lang="ko-KR" altLang="en-US" dirty="0"/>
              <a:t>따라서 블록 크기가 더 작 </a:t>
            </a:r>
            <a:r>
              <a:rPr lang="ko-KR" altLang="en-US" dirty="0" err="1"/>
              <a:t>으면</a:t>
            </a:r>
            <a:r>
              <a:rPr lang="ko-KR" altLang="en-US" dirty="0"/>
              <a:t> 많은 수의 작은 데이터 블록이 생깁니다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네임 노드는 이제이 블록들의 모든 위치를 </a:t>
            </a:r>
            <a:r>
              <a:rPr lang="ko-KR" altLang="en-US" dirty="0" err="1"/>
              <a:t>기록해야합니다</a:t>
            </a:r>
            <a:r>
              <a:rPr lang="en-US" altLang="ko-KR" dirty="0"/>
              <a:t>. </a:t>
            </a:r>
            <a:r>
              <a:rPr lang="ko-KR" altLang="en-US" dirty="0"/>
              <a:t>각 블록의 위치를 ​​저장하면 네임 노드에서 일부 메모리가 소모되고 네임 노드에 빠르게 메모리가 부족합니다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다른 많은 문제는 작은 파일에서 데이터를 액세스하거나 읽으려고 할 때 검색 시간입니다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문제를 극복하기 위해 더 큰 블록 크기를 사용합니다</a:t>
            </a:r>
            <a:r>
              <a:rPr lang="en-US" altLang="ko-KR" dirty="0"/>
              <a:t>. </a:t>
            </a:r>
            <a:r>
              <a:rPr lang="ko-KR" altLang="en-US" dirty="0"/>
              <a:t>블록 크기가 클수록 더 큰 파일은 몇 개의 더 큰 블록으로 분할되어 네임 노드의 메모리 공간이 줄어들고 파일에 액세스 할 때 검색 시간이 줄어 듭니다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일반적으로 입력 데이터에 따라 다릅니다</a:t>
            </a:r>
            <a:r>
              <a:rPr lang="en-US" altLang="ko-KR" dirty="0"/>
              <a:t>. </a:t>
            </a:r>
            <a:r>
              <a:rPr lang="ko-KR" altLang="en-US" dirty="0"/>
              <a:t>매우 큰 입력 파일의 처리량을 최대화하려면 매우 큰 블록 </a:t>
            </a:r>
            <a:r>
              <a:rPr lang="en-US" altLang="ko-KR" dirty="0"/>
              <a:t>(128MB </a:t>
            </a:r>
            <a:r>
              <a:rPr lang="ko-KR" altLang="en-US" dirty="0"/>
              <a:t>또는 </a:t>
            </a:r>
            <a:r>
              <a:rPr lang="en-US" altLang="ko-KR" dirty="0"/>
              <a:t>256MB)</a:t>
            </a:r>
            <a:r>
              <a:rPr lang="ko-KR" altLang="en-US" dirty="0"/>
              <a:t>을 사용하는 것이 가장 좋습니다</a:t>
            </a:r>
            <a:r>
              <a:rPr lang="en-US" altLang="ko-KR" dirty="0"/>
              <a:t>. </a:t>
            </a:r>
            <a:r>
              <a:rPr lang="ko-KR" altLang="en-US" dirty="0"/>
              <a:t>작은 파일의 경우 더 작은 블록 크기를 사용하는 것이 좋습니다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https://www.quora.com/Why-is-it-recommended-to-use-256-MB-block-size-on-Spark-projects-Does-it-matter-if-you-use-smaller-or-larger-block-size-if-your-spark-jobs-computationally-intensive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https://www.quora.com/Is-a-256-MB-block-size-better-than-128-MB-in-Hadoop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355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여기서 나올 수 있는 질문 </a:t>
            </a:r>
            <a:r>
              <a:rPr lang="en-US" altLang="ko-KR" dirty="0"/>
              <a:t>chunk</a:t>
            </a:r>
            <a:r>
              <a:rPr lang="ko-KR" altLang="en-US" dirty="0"/>
              <a:t>의 크기는 항상 </a:t>
            </a:r>
            <a:r>
              <a:rPr lang="en-US" altLang="ko-KR" dirty="0"/>
              <a:t>128mb</a:t>
            </a:r>
            <a:r>
              <a:rPr lang="ko-KR" altLang="en-US" dirty="0"/>
              <a:t>여야</a:t>
            </a:r>
            <a:r>
              <a:rPr lang="ko-KR" altLang="en-US" baseline="0" dirty="0"/>
              <a:t> 하나</a:t>
            </a:r>
            <a:r>
              <a:rPr lang="en-US" altLang="ko-KR" baseline="0" dirty="0"/>
              <a:t>?</a:t>
            </a:r>
          </a:p>
          <a:p>
            <a:r>
              <a:rPr lang="en-US" altLang="ko-KR" dirty="0"/>
              <a:t>HDFS</a:t>
            </a:r>
            <a:r>
              <a:rPr lang="ko-KR" altLang="en-US" dirty="0"/>
              <a:t>는 일반적으로 기가 바이트 또는 테라 바이트 단위의 더 큰 데이터 세트 </a:t>
            </a:r>
            <a:r>
              <a:rPr lang="en-US" altLang="ko-KR" dirty="0"/>
              <a:t>/ </a:t>
            </a:r>
            <a:r>
              <a:rPr lang="ko-KR" altLang="en-US" dirty="0"/>
              <a:t>파일에서 작동하도록 </a:t>
            </a:r>
            <a:r>
              <a:rPr lang="ko-KR" altLang="en-US" dirty="0" err="1"/>
              <a:t>설계되었으므로</a:t>
            </a:r>
            <a:r>
              <a:rPr lang="ko-KR" altLang="en-US" dirty="0"/>
              <a:t> 이제 </a:t>
            </a:r>
            <a:r>
              <a:rPr lang="ko-KR" altLang="en-US" dirty="0" err="1"/>
              <a:t>페타</a:t>
            </a:r>
            <a:r>
              <a:rPr lang="ko-KR" altLang="en-US" dirty="0"/>
              <a:t> 바이트 및 </a:t>
            </a:r>
            <a:r>
              <a:rPr lang="ko-KR" altLang="en-US" dirty="0" err="1"/>
              <a:t>엑사</a:t>
            </a:r>
            <a:r>
              <a:rPr lang="ko-KR" altLang="en-US" dirty="0"/>
              <a:t> 바이트로 데이터를 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파일은 </a:t>
            </a:r>
            <a:r>
              <a:rPr lang="en-US" altLang="ko-KR" dirty="0"/>
              <a:t>HDFS</a:t>
            </a:r>
            <a:r>
              <a:rPr lang="ko-KR" altLang="en-US" dirty="0"/>
              <a:t>에서 디스크의 작은 블록으로 분할됩니다</a:t>
            </a:r>
            <a:r>
              <a:rPr lang="en-US" altLang="ko-KR" dirty="0"/>
              <a:t>. </a:t>
            </a:r>
            <a:r>
              <a:rPr lang="ko-KR" altLang="en-US" dirty="0"/>
              <a:t>따라서 블록 크기가 더 작 </a:t>
            </a:r>
            <a:r>
              <a:rPr lang="ko-KR" altLang="en-US" dirty="0" err="1"/>
              <a:t>으면</a:t>
            </a:r>
            <a:r>
              <a:rPr lang="ko-KR" altLang="en-US" dirty="0"/>
              <a:t> 많은 수의 작은 데이터 블록이 생깁니다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네임 노드는 이제이 블록들의 모든 위치를 </a:t>
            </a:r>
            <a:r>
              <a:rPr lang="ko-KR" altLang="en-US" dirty="0" err="1"/>
              <a:t>기록해야합니다</a:t>
            </a:r>
            <a:r>
              <a:rPr lang="en-US" altLang="ko-KR" dirty="0"/>
              <a:t>. </a:t>
            </a:r>
            <a:r>
              <a:rPr lang="ko-KR" altLang="en-US" dirty="0"/>
              <a:t>각 블록의 위치를 ​​저장하면 네임 노드에서 일부 메모리가 소모되고 네임 노드에 빠르게 메모리가 부족합니다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다른 많은 문제는 작은 파일에서 데이터를 액세스하거나 읽으려고 할 때 검색 시간입니다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문제를 극복하기 위해 더 큰 블록 크기를 사용합니다</a:t>
            </a:r>
            <a:r>
              <a:rPr lang="en-US" altLang="ko-KR" dirty="0"/>
              <a:t>. </a:t>
            </a:r>
            <a:r>
              <a:rPr lang="ko-KR" altLang="en-US" dirty="0"/>
              <a:t>블록 크기가 클수록 더 큰 파일은 몇 개의 더 큰 블록으로 분할되어 네임 노드의 메모리 공간이 줄어들고 파일에 액세스 할 때 검색 시간이 줄어 듭니다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일반적으로 입력 데이터에 따라 다릅니다</a:t>
            </a:r>
            <a:r>
              <a:rPr lang="en-US" altLang="ko-KR" dirty="0"/>
              <a:t>. </a:t>
            </a:r>
            <a:r>
              <a:rPr lang="ko-KR" altLang="en-US" dirty="0"/>
              <a:t>매우 큰 입력 파일의 처리량을 최대화하려면 매우 큰 블록 </a:t>
            </a:r>
            <a:r>
              <a:rPr lang="en-US" altLang="ko-KR" dirty="0"/>
              <a:t>(128MB </a:t>
            </a:r>
            <a:r>
              <a:rPr lang="ko-KR" altLang="en-US" dirty="0"/>
              <a:t>또는 </a:t>
            </a:r>
            <a:r>
              <a:rPr lang="en-US" altLang="ko-KR" dirty="0"/>
              <a:t>256MB)</a:t>
            </a:r>
            <a:r>
              <a:rPr lang="ko-KR" altLang="en-US" dirty="0"/>
              <a:t>을 사용하는 것이 가장 좋습니다</a:t>
            </a:r>
            <a:r>
              <a:rPr lang="en-US" altLang="ko-KR" dirty="0"/>
              <a:t>. </a:t>
            </a:r>
            <a:r>
              <a:rPr lang="ko-KR" altLang="en-US" dirty="0"/>
              <a:t>작은 파일의 경우 더 작은 블록 크기를 사용하는 것이 좋습니다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https://www.quora.com/Why-is-it-recommended-to-use-256-MB-block-size-on-Spark-projects-Does-it-matter-if-you-use-smaller-or-larger-block-size-if-your-spark-jobs-computationally-intensive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https://www.quora.com/Is-a-256-MB-block-size-better-than-128-MB-in-Hadoop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34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여기서 나올 수 있는 질문 </a:t>
            </a:r>
            <a:r>
              <a:rPr lang="en-US" altLang="ko-KR" dirty="0"/>
              <a:t>chunk</a:t>
            </a:r>
            <a:r>
              <a:rPr lang="ko-KR" altLang="en-US" dirty="0"/>
              <a:t>의 크기는 항상 </a:t>
            </a:r>
            <a:r>
              <a:rPr lang="en-US" altLang="ko-KR" dirty="0"/>
              <a:t>128mb</a:t>
            </a:r>
            <a:r>
              <a:rPr lang="ko-KR" altLang="en-US" dirty="0"/>
              <a:t>여야</a:t>
            </a:r>
            <a:r>
              <a:rPr lang="ko-KR" altLang="en-US" baseline="0" dirty="0"/>
              <a:t> 하나</a:t>
            </a:r>
            <a:r>
              <a:rPr lang="en-US" altLang="ko-KR" baseline="0" dirty="0"/>
              <a:t>?</a:t>
            </a:r>
          </a:p>
          <a:p>
            <a:r>
              <a:rPr lang="en-US" altLang="ko-KR" dirty="0"/>
              <a:t>HDFS</a:t>
            </a:r>
            <a:r>
              <a:rPr lang="ko-KR" altLang="en-US" dirty="0"/>
              <a:t>는 일반적으로 기가 바이트 또는 테라 바이트 단위의 더 큰 데이터 세트 </a:t>
            </a:r>
            <a:r>
              <a:rPr lang="en-US" altLang="ko-KR" dirty="0"/>
              <a:t>/ </a:t>
            </a:r>
            <a:r>
              <a:rPr lang="ko-KR" altLang="en-US" dirty="0"/>
              <a:t>파일에서 작동하도록 </a:t>
            </a:r>
            <a:r>
              <a:rPr lang="ko-KR" altLang="en-US" dirty="0" err="1"/>
              <a:t>설계되었으므로</a:t>
            </a:r>
            <a:r>
              <a:rPr lang="ko-KR" altLang="en-US" dirty="0"/>
              <a:t> 이제 </a:t>
            </a:r>
            <a:r>
              <a:rPr lang="ko-KR" altLang="en-US" dirty="0" err="1"/>
              <a:t>페타</a:t>
            </a:r>
            <a:r>
              <a:rPr lang="ko-KR" altLang="en-US" dirty="0"/>
              <a:t> 바이트 및 </a:t>
            </a:r>
            <a:r>
              <a:rPr lang="ko-KR" altLang="en-US" dirty="0" err="1"/>
              <a:t>엑사</a:t>
            </a:r>
            <a:r>
              <a:rPr lang="ko-KR" altLang="en-US" dirty="0"/>
              <a:t> 바이트로 데이터를 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파일은 </a:t>
            </a:r>
            <a:r>
              <a:rPr lang="en-US" altLang="ko-KR" dirty="0"/>
              <a:t>HDFS</a:t>
            </a:r>
            <a:r>
              <a:rPr lang="ko-KR" altLang="en-US" dirty="0"/>
              <a:t>에서 디스크의 작은 블록으로 분할됩니다</a:t>
            </a:r>
            <a:r>
              <a:rPr lang="en-US" altLang="ko-KR" dirty="0"/>
              <a:t>. </a:t>
            </a:r>
            <a:r>
              <a:rPr lang="ko-KR" altLang="en-US" dirty="0"/>
              <a:t>따라서 블록 크기가 더 작 </a:t>
            </a:r>
            <a:r>
              <a:rPr lang="ko-KR" altLang="en-US" dirty="0" err="1"/>
              <a:t>으면</a:t>
            </a:r>
            <a:r>
              <a:rPr lang="ko-KR" altLang="en-US" dirty="0"/>
              <a:t> 많은 수의 작은 데이터 블록이 생깁니다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네임 노드는 이제이 블록들의 모든 위치를 </a:t>
            </a:r>
            <a:r>
              <a:rPr lang="ko-KR" altLang="en-US" dirty="0" err="1"/>
              <a:t>기록해야합니다</a:t>
            </a:r>
            <a:r>
              <a:rPr lang="en-US" altLang="ko-KR" dirty="0"/>
              <a:t>. </a:t>
            </a:r>
            <a:r>
              <a:rPr lang="ko-KR" altLang="en-US" dirty="0"/>
              <a:t>각 블록의 위치를 ​​저장하면 네임 노드에서 일부 메모리가 소모되고 네임 노드에 빠르게 메모리가 부족합니다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다른 많은 문제는 작은 파일에서 데이터를 액세스하거나 읽으려고 할 때 검색 시간입니다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문제를 극복하기 위해 더 큰 블록 크기를 사용합니다</a:t>
            </a:r>
            <a:r>
              <a:rPr lang="en-US" altLang="ko-KR" dirty="0"/>
              <a:t>. </a:t>
            </a:r>
            <a:r>
              <a:rPr lang="ko-KR" altLang="en-US" dirty="0"/>
              <a:t>블록 크기가 클수록 더 큰 파일은 몇 개의 더 큰 블록으로 분할되어 네임 노드의 메모리 공간이 줄어들고 파일에 액세스 할 때 검색 시간이 줄어 듭니다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일반적으로 입력 데이터에 따라 다릅니다</a:t>
            </a:r>
            <a:r>
              <a:rPr lang="en-US" altLang="ko-KR" dirty="0"/>
              <a:t>. </a:t>
            </a:r>
            <a:r>
              <a:rPr lang="ko-KR" altLang="en-US" dirty="0"/>
              <a:t>매우 큰 입력 파일의 처리량을 최대화하려면 매우 큰 블록 </a:t>
            </a:r>
            <a:r>
              <a:rPr lang="en-US" altLang="ko-KR" dirty="0"/>
              <a:t>(128MB </a:t>
            </a:r>
            <a:r>
              <a:rPr lang="ko-KR" altLang="en-US" dirty="0"/>
              <a:t>또는 </a:t>
            </a:r>
            <a:r>
              <a:rPr lang="en-US" altLang="ko-KR" dirty="0"/>
              <a:t>256MB)</a:t>
            </a:r>
            <a:r>
              <a:rPr lang="ko-KR" altLang="en-US" dirty="0"/>
              <a:t>을 사용하는 것이 가장 좋습니다</a:t>
            </a:r>
            <a:r>
              <a:rPr lang="en-US" altLang="ko-KR" dirty="0"/>
              <a:t>. </a:t>
            </a:r>
            <a:r>
              <a:rPr lang="ko-KR" altLang="en-US" dirty="0"/>
              <a:t>작은 파일의 경우 더 작은 블록 크기를 사용하는 것이 좋습니다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https://www.quora.com/Why-is-it-recommended-to-use-256-MB-block-size-on-Spark-projects-Does-it-matter-if-you-use-smaller-or-larger-block-size-if-your-spark-jobs-computationally-intensive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https://www.quora.com/Is-a-256-MB-block-size-better-than-128-MB-in-Hadoop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794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82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95536" y="2996952"/>
            <a:ext cx="720080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67544" y="3573016"/>
            <a:ext cx="8208912" cy="720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83568" y="1700808"/>
            <a:ext cx="72008" cy="20162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5968" y="2636912"/>
            <a:ext cx="72008" cy="20162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/>
          </p:cNvSpPr>
          <p:nvPr/>
        </p:nvSpPr>
        <p:spPr bwMode="auto">
          <a:xfrm>
            <a:off x="301625" y="228600"/>
            <a:ext cx="8534400" cy="758825"/>
          </a:xfrm>
          <a:prstGeom prst="rect">
            <a:avLst/>
          </a:prstGeom>
        </p:spPr>
        <p:txBody>
          <a:bodyPr anchor="b"/>
          <a:lstStyle/>
          <a:p>
            <a:pPr algn="ctr" eaLnBrk="0" hangingPunct="0"/>
            <a:endParaRPr lang="ko-KR" altLang="ko-KR" sz="3300">
              <a:solidFill>
                <a:srgbClr val="7B9899"/>
              </a:solidFill>
              <a:latin typeface="Georgia" pitchFamily="18" charset="0"/>
            </a:endParaRPr>
          </a:p>
        </p:txBody>
      </p:sp>
      <p:sp>
        <p:nvSpPr>
          <p:cNvPr id="99331" name="Rectangle 3"/>
          <p:cNvSpPr>
            <a:spLocks noGrp="1"/>
          </p:cNvSpPr>
          <p:nvPr/>
        </p:nvSpPr>
        <p:spPr bwMode="auto">
          <a:xfrm>
            <a:off x="301625" y="1524000"/>
            <a:ext cx="8534400" cy="4598988"/>
          </a:xfrm>
          <a:prstGeom prst="rect">
            <a:avLst/>
          </a:prstGeom>
        </p:spPr>
        <p:txBody>
          <a:bodyPr/>
          <a:lstStyle/>
          <a:p>
            <a:pPr marL="273050" indent="-2730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ko-KR" altLang="ko-KR" sz="2700">
              <a:latin typeface="Georgia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994122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642392"/>
            <a:ext cx="432048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9512" y="1196752"/>
            <a:ext cx="7848872" cy="720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612304"/>
            <a:ext cx="360040" cy="3684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79512" y="476672"/>
            <a:ext cx="338336" cy="360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9552" y="1124744"/>
            <a:ext cx="185936" cy="1859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613EA-5726-4FC2-A220-A00CBF09ACF0}" type="datetimeFigureOut">
              <a:rPr lang="ko-KR" altLang="en-US" smtClean="0"/>
              <a:pPr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SzPct val="50000"/>
        <a:buFont typeface="Wingdings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rdd-programming-guide.html#linking-with-spar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04056" y="1988840"/>
            <a:ext cx="7772400" cy="1539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스파크 수업 자료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3568" y="3933056"/>
            <a:ext cx="6400800" cy="1440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Big Data Mining Lab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봄학기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RDD</a:t>
            </a:r>
            <a:endParaRPr kumimoji="1"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RDD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Resilient Distributed Datasets 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약자</a:t>
            </a:r>
            <a:endParaRPr kumimoji="1"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RAM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저장된 각 블록을 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이라고 하고 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RDD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들의 집합이다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14000"/>
              </a:lnSpc>
              <a:buFont typeface="Arial" panose="020B0604020202020204" pitchFamily="34" charset="0"/>
              <a:buChar char="•"/>
            </a:pPr>
            <a:endParaRPr kumimoji="1"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5596" y="3429000"/>
            <a:ext cx="6804756" cy="1728192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115616" y="3594597"/>
            <a:ext cx="720080" cy="1418579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835696" y="3594597"/>
            <a:ext cx="720080" cy="1418579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2765396" y="3594597"/>
            <a:ext cx="720080" cy="1418579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3695096" y="3594597"/>
            <a:ext cx="720080" cy="1418579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415176" y="3594596"/>
            <a:ext cx="720080" cy="1418579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5135359" y="3594596"/>
            <a:ext cx="720080" cy="1418579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064956" y="3594596"/>
            <a:ext cx="720080" cy="1418579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6785036" y="3594596"/>
            <a:ext cx="720080" cy="1418579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218353" y="4139207"/>
            <a:ext cx="545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938433" y="4139206"/>
            <a:ext cx="545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852769" y="4139205"/>
            <a:ext cx="545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792639" y="4139204"/>
            <a:ext cx="545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502548" y="4139203"/>
            <a:ext cx="545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224302" y="4155262"/>
            <a:ext cx="545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152329" y="4139202"/>
            <a:ext cx="545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872409" y="4139201"/>
            <a:ext cx="545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설명선 2 9"/>
          <p:cNvSpPr/>
          <p:nvPr/>
        </p:nvSpPr>
        <p:spPr>
          <a:xfrm>
            <a:off x="5309417" y="2564903"/>
            <a:ext cx="1375439" cy="59179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7320"/>
              <a:gd name="adj6" fmla="val -69542"/>
            </a:avLst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RDD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설명선 2 98"/>
          <p:cNvSpPr/>
          <p:nvPr/>
        </p:nvSpPr>
        <p:spPr>
          <a:xfrm>
            <a:off x="2417200" y="5426744"/>
            <a:ext cx="1375439" cy="59179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6942"/>
              <a:gd name="adj6" fmla="val -47382"/>
            </a:avLst>
          </a:prstGeom>
          <a:noFill/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Partition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 flipH="1">
            <a:off x="1115616" y="3645025"/>
            <a:ext cx="1440160" cy="129614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 flipH="1">
            <a:off x="2748647" y="3645025"/>
            <a:ext cx="736725" cy="129614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 flipH="1">
            <a:off x="3695919" y="3654678"/>
            <a:ext cx="2159520" cy="129614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 flipH="1">
            <a:off x="6054110" y="3654677"/>
            <a:ext cx="1440160" cy="129614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설명선 2 102"/>
          <p:cNvSpPr/>
          <p:nvPr/>
        </p:nvSpPr>
        <p:spPr>
          <a:xfrm>
            <a:off x="4864280" y="5425733"/>
            <a:ext cx="1375439" cy="59179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1832"/>
              <a:gd name="adj6" fmla="val -57390"/>
            </a:avLst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Element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03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92" y="188640"/>
            <a:ext cx="8003232" cy="994122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RDD</a:t>
            </a:r>
            <a:r>
              <a:rPr kumimoji="1"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File</a:t>
            </a:r>
            <a:r>
              <a:rPr kumimoji="1"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내용으로 </a:t>
            </a:r>
            <a: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RDD</a:t>
            </a:r>
            <a:r>
              <a:rPr kumimoji="1"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생성하고</a:t>
            </a:r>
            <a: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변형하고</a:t>
            </a:r>
            <a: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count()</a:t>
            </a:r>
            <a:r>
              <a:rPr kumimoji="1"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액션을 수행하는 모습</a:t>
            </a:r>
            <a:endParaRPr kumimoji="1"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원통 5"/>
          <p:cNvSpPr/>
          <p:nvPr/>
        </p:nvSpPr>
        <p:spPr>
          <a:xfrm>
            <a:off x="775618" y="4365104"/>
            <a:ext cx="1118840" cy="1152128"/>
          </a:xfrm>
          <a:prstGeom prst="can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6" idx="4"/>
            <a:endCxn id="10" idx="1"/>
          </p:cNvCxnSpPr>
          <p:nvPr/>
        </p:nvCxnSpPr>
        <p:spPr>
          <a:xfrm>
            <a:off x="1894458" y="4941168"/>
            <a:ext cx="1123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595120"/>
              </p:ext>
            </p:extLst>
          </p:nvPr>
        </p:nvGraphicFramePr>
        <p:xfrm>
          <a:off x="3017490" y="3295248"/>
          <a:ext cx="61840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06">
                  <a:extLst>
                    <a:ext uri="{9D8B030D-6E8A-4147-A177-3AD203B41FA5}">
                      <a16:colId xmlns:a16="http://schemas.microsoft.com/office/drawing/2014/main" val="3188086322"/>
                    </a:ext>
                  </a:extLst>
                </a:gridCol>
              </a:tblGrid>
              <a:tr h="269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226523"/>
                  </a:ext>
                </a:extLst>
              </a:tr>
              <a:tr h="269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187653"/>
                  </a:ext>
                </a:extLst>
              </a:tr>
              <a:tr h="269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344358"/>
                  </a:ext>
                </a:extLst>
              </a:tr>
              <a:tr h="269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338069"/>
                  </a:ext>
                </a:extLst>
              </a:tr>
              <a:tr h="269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709849"/>
                  </a:ext>
                </a:extLst>
              </a:tr>
              <a:tr h="269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87669"/>
                  </a:ext>
                </a:extLst>
              </a:tr>
              <a:tr h="269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89330"/>
                  </a:ext>
                </a:extLst>
              </a:tr>
              <a:tr h="269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334144"/>
                  </a:ext>
                </a:extLst>
              </a:tr>
              <a:tr h="269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28969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023828" y="2961049"/>
            <a:ext cx="612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RDD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화살표 연결선 14"/>
          <p:cNvCxnSpPr>
            <a:stCxn id="10" idx="3"/>
            <a:endCxn id="19" idx="1"/>
          </p:cNvCxnSpPr>
          <p:nvPr/>
        </p:nvCxnSpPr>
        <p:spPr>
          <a:xfrm>
            <a:off x="3635896" y="4941168"/>
            <a:ext cx="14264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29382"/>
              </p:ext>
            </p:extLst>
          </p:nvPr>
        </p:nvGraphicFramePr>
        <p:xfrm>
          <a:off x="5062302" y="4209648"/>
          <a:ext cx="61840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06">
                  <a:extLst>
                    <a:ext uri="{9D8B030D-6E8A-4147-A177-3AD203B41FA5}">
                      <a16:colId xmlns:a16="http://schemas.microsoft.com/office/drawing/2014/main" val="3188086322"/>
                    </a:ext>
                  </a:extLst>
                </a:gridCol>
              </a:tblGrid>
              <a:tr h="269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226523"/>
                  </a:ext>
                </a:extLst>
              </a:tr>
              <a:tr h="269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187653"/>
                  </a:ext>
                </a:extLst>
              </a:tr>
              <a:tr h="269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344358"/>
                  </a:ext>
                </a:extLst>
              </a:tr>
              <a:tr h="269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338069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684730" y="4365104"/>
            <a:ext cx="1177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보다 작은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추출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68640" y="3883153"/>
            <a:ext cx="612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RDD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48654"/>
              </p:ext>
            </p:extLst>
          </p:nvPr>
        </p:nvGraphicFramePr>
        <p:xfrm>
          <a:off x="2020379" y="2653268"/>
          <a:ext cx="3496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696">
                  <a:extLst>
                    <a:ext uri="{9D8B030D-6E8A-4147-A177-3AD203B41FA5}">
                      <a16:colId xmlns:a16="http://schemas.microsoft.com/office/drawing/2014/main" val="3188086322"/>
                    </a:ext>
                  </a:extLst>
                </a:gridCol>
              </a:tblGrid>
              <a:tr h="173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226523"/>
                  </a:ext>
                </a:extLst>
              </a:tr>
              <a:tr h="173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187653"/>
                  </a:ext>
                </a:extLst>
              </a:tr>
              <a:tr h="173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344358"/>
                  </a:ext>
                </a:extLst>
              </a:tr>
              <a:tr h="173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338069"/>
                  </a:ext>
                </a:extLst>
              </a:tr>
              <a:tr h="173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709849"/>
                  </a:ext>
                </a:extLst>
              </a:tr>
              <a:tr h="173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887669"/>
                  </a:ext>
                </a:extLst>
              </a:tr>
              <a:tr h="173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89330"/>
                  </a:ext>
                </a:extLst>
              </a:tr>
              <a:tr h="173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334144"/>
                  </a:ext>
                </a:extLst>
              </a:tr>
              <a:tr h="173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289693"/>
                  </a:ext>
                </a:extLst>
              </a:tr>
            </a:tbl>
          </a:graphicData>
        </a:graphic>
      </p:graphicFrame>
      <p:sp>
        <p:nvSpPr>
          <p:cNvPr id="25" name="설명선 2 24"/>
          <p:cNvSpPr/>
          <p:nvPr/>
        </p:nvSpPr>
        <p:spPr>
          <a:xfrm>
            <a:off x="2735951" y="2550147"/>
            <a:ext cx="687720" cy="2855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9316"/>
              <a:gd name="adj6" fmla="val -49228"/>
            </a:avLst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File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19" idx="3"/>
            <a:endCxn id="30" idx="2"/>
          </p:cNvCxnSpPr>
          <p:nvPr/>
        </p:nvCxnSpPr>
        <p:spPr>
          <a:xfrm>
            <a:off x="5680708" y="4941168"/>
            <a:ext cx="15372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80975" y="4365104"/>
            <a:ext cx="1177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개수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count()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217916" y="4329100"/>
            <a:ext cx="1224136" cy="122413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수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r>
              <a:rPr lang="ko-KR" altLang="en-US" sz="1200" dirty="0">
                <a:solidFill>
                  <a:schemeClr val="tx1"/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564147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RDD</a:t>
            </a:r>
            <a:r>
              <a:rPr kumimoji="1"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생성 방법</a:t>
            </a:r>
            <a:endParaRPr kumimoji="1"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kumimoji="1" lang="en-US" altLang="ko-KR" sz="2400" b="1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Pyspark</a:t>
            </a:r>
            <a:r>
              <a:rPr kumimoji="1" lang="ko-KR" altLang="en-US" sz="24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kumimoji="1" lang="en-US" altLang="ko-KR" sz="24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RDD</a:t>
            </a:r>
            <a:r>
              <a:rPr kumimoji="1" lang="ko-KR" altLang="en-US" sz="24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생성하는 방법은 두 가지이다</a:t>
            </a:r>
            <a:r>
              <a:rPr kumimoji="1" lang="en-US" altLang="ko-KR" sz="24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kumimoji="1"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Collection</a:t>
            </a:r>
            <a:r>
              <a:rPr kumimoji="1"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대해 </a:t>
            </a:r>
            <a:r>
              <a:rPr kumimoji="1" lang="en-US" altLang="ko-KR" sz="1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sparkContext.parallelize</a:t>
            </a:r>
            <a:r>
              <a:rPr kumimoji="1"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kumimoji="1"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함수를 수행하기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 = </a:t>
            </a:r>
            <a:r>
              <a:rPr kumimoji="1" lang="en-US" altLang="ko-KR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sc.parallelize</a:t>
            </a:r>
            <a:r>
              <a:rPr kumimoji="1"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([(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'Amber', 22), ('Alfred', 23), ('Skye',4), ('Albert', 12), </a:t>
            </a:r>
            <a:r>
              <a:rPr kumimoji="1"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'Amber', 9</a:t>
            </a:r>
            <a:r>
              <a:rPr kumimoji="1"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)])</a:t>
            </a:r>
          </a:p>
          <a:p>
            <a:pPr lvl="0">
              <a:lnSpc>
                <a:spcPct val="150000"/>
              </a:lnSpc>
            </a:pPr>
            <a:endParaRPr kumimoji="1"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</a:pPr>
            <a:r>
              <a:rPr kumimoji="1"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외부에 저장된 파일 </a:t>
            </a:r>
            <a:r>
              <a:rPr kumimoji="1" lang="ko-KR" altLang="en-US" sz="1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읽어오기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en-US" altLang="ko-KR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data_from_file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1" lang="en-US" altLang="ko-KR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sc.textFile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("VS14MORT.txt.gz",4)</a:t>
            </a:r>
          </a:p>
        </p:txBody>
      </p:sp>
    </p:spTree>
    <p:extLst>
      <p:ext uri="{BB962C8B-B14F-4D97-AF65-F5344CB8AC3E}">
        <p14:creationId xmlns:p14="http://schemas.microsoft.com/office/powerpoint/2010/main" val="1446871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Action</a:t>
            </a:r>
            <a:endParaRPr kumimoji="1"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Action</a:t>
            </a:r>
            <a:r>
              <a:rPr kumimoji="1"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RDD</a:t>
            </a:r>
            <a:r>
              <a:rPr kumimoji="1"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내용을 가공하지 않고 원하는 결과를 얻는 조작이다</a:t>
            </a:r>
            <a: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en-US" altLang="ko-KR" sz="1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Action</a:t>
            </a:r>
            <a:r>
              <a:rPr kumimoji="1" lang="ko-KR" altLang="en-US" sz="1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예시로는 </a:t>
            </a:r>
            <a:r>
              <a:rPr kumimoji="1" lang="en-US" altLang="ko-KR" sz="1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reduce(), collect(), count(), first(), take() </a:t>
            </a:r>
            <a:r>
              <a:rPr kumimoji="1" lang="ko-KR" altLang="en-US" sz="1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등이 있다</a:t>
            </a:r>
            <a:r>
              <a:rPr kumimoji="1" lang="en-US" altLang="ko-KR" sz="1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ko-KR" altLang="en-US" sz="1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스파크 공식문서에 모든 </a:t>
            </a:r>
            <a:r>
              <a:rPr kumimoji="1" lang="en-US" altLang="ko-KR" sz="1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Action</a:t>
            </a:r>
            <a:r>
              <a:rPr kumimoji="1" lang="ko-KR" altLang="en-US" sz="1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대한 설명이 있다</a:t>
            </a:r>
            <a:r>
              <a:rPr kumimoji="1" lang="en-US" altLang="ko-KR" sz="1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kumimoji="1" lang="en-US" altLang="ko-KR" sz="1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https://spark.apache.org/docs/latest/rdd-programming-guide.html#linking-with-spark</a:t>
            </a:r>
            <a:endParaRPr kumimoji="1"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353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.reduce() </a:t>
            </a:r>
            <a:r>
              <a:rPr kumimoji="1"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.reduce(</a:t>
            </a:r>
            <a:r>
              <a:rPr kumimoji="1" lang="en-US" altLang="ko-KR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func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함수는 매개변수로 들어가는 함수를 사용해 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RDD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개수를 줄인다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다음은 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RDD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총합을 구하기 위해 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.reduce()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사용하는 예제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코드이다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284984"/>
            <a:ext cx="6989579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9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.collect() </a:t>
            </a:r>
            <a:r>
              <a:rPr kumimoji="1"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.collect() 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함수는 </a:t>
            </a:r>
            <a:r>
              <a:rPr kumimoji="1" lang="ko-KR" altLang="en-US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데이터셋의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전체를 배열로 반환한다</a:t>
            </a:r>
            <a:r>
              <a:rPr kumimoji="1"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780928"/>
            <a:ext cx="7319105" cy="199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.count() </a:t>
            </a:r>
            <a:r>
              <a:rPr kumimoji="1"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.count()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함수는 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RDD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element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개수를 센다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708920"/>
            <a:ext cx="7188248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4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.first() </a:t>
            </a:r>
            <a:r>
              <a:rPr kumimoji="1"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.first() 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함수는 데이터셋에서 처음 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element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kumimoji="1" lang="ko-KR" altLang="en-US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리턴한다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31196"/>
            <a:ext cx="7674434" cy="200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77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.take() </a:t>
            </a:r>
            <a:r>
              <a:rPr kumimoji="1"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take() 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함수는 데이터셋에서 처음 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elements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가져오는 함수이다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780928"/>
            <a:ext cx="7377115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5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kumimoji="1" lang="en-US" altLang="ko-KR" sz="32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takeSample</a:t>
            </a:r>
            <a:r>
              <a:rPr kumimoji="1"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kumimoji="1"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takeSample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함수는 </a:t>
            </a:r>
            <a:r>
              <a:rPr kumimoji="1" lang="en-US" altLang="ko-KR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rdd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kumimoji="1" lang="ko-KR" altLang="en-US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랜덤한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샘플을 뽑아 드라이버로 넘겨준다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kumimoji="1" lang="en-US" altLang="ko-KR" sz="1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매개변수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1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takeSample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withReplacement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, </a:t>
            </a:r>
            <a:r>
              <a:rPr kumimoji="1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num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seed=None)</a:t>
            </a:r>
          </a:p>
          <a:p>
            <a:pPr>
              <a:lnSpc>
                <a:spcPct val="150000"/>
              </a:lnSpc>
            </a:pPr>
            <a:r>
              <a:rPr kumimoji="1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withReplacement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 번 뽑은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element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다시 뽑을지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True, False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선택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kumimoji="1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um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sample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크기</a:t>
            </a:r>
            <a:endParaRPr kumimoji="1" lang="en-US" altLang="ko-KR" sz="1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eed : </a:t>
            </a:r>
            <a:r>
              <a:rPr kumimoji="1"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랜덤하게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sampling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할 때 사용할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임의의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seed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값을 넣지 않아도 된다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99" y="4168062"/>
            <a:ext cx="6234265" cy="178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0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SPARK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의 </a:t>
            </a:r>
            <a:r>
              <a:rPr lang="ko-KR" altLang="en-US" sz="3600" dirty="0" err="1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실행과정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A742A9-5FFC-4F19-BEE5-2CB849225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DAY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112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kumimoji="1" lang="en-US" altLang="ko-KR" sz="32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takeOrdered</a:t>
            </a:r>
            <a:r>
              <a:rPr kumimoji="1"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kumimoji="1"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takeOrdered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함수는 </a:t>
            </a:r>
            <a:r>
              <a:rPr kumimoji="1" lang="en-US" altLang="ko-KR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rdd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작은 순서대로 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element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가져온다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작은 데이터를 다룰 때만 빠르기 때문에 아주 큰 데이터에서는 사용하지 않는다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큰 데이터에서는 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sort()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사용하는 것이 권장된다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045506"/>
            <a:ext cx="6816231" cy="290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01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kumimoji="1" lang="en-US" altLang="ko-KR" sz="32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saveAsTextFile</a:t>
            </a:r>
            <a:r>
              <a:rPr kumimoji="1"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kumimoji="1"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셋 파티션 하나당 하나의 파일로 저장한다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local </a:t>
            </a:r>
            <a:r>
              <a:rPr kumimoji="1" lang="en-US" altLang="ko-KR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filesystem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HDFS, 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외 다른 모든 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Hadoop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지원되는 파일시스템에 저장할 수 있다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Spark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각각의 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element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하나의 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line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저장한다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68960"/>
            <a:ext cx="7689426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41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kumimoji="1" lang="en-US" altLang="ko-KR" sz="32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saveAsSequenceFile</a:t>
            </a:r>
            <a:r>
              <a:rPr kumimoji="1"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kumimoji="1"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세트의 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element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Hadoop </a:t>
            </a:r>
            <a:r>
              <a:rPr kumimoji="1" lang="en-US" altLang="ko-KR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SequenceFile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저장한다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Hadoop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쓰기 가능 인터페이스를 구현하는 키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 쌍의 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RDD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사용할 수 있다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564904"/>
            <a:ext cx="5544616" cy="390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68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kumimoji="1" lang="en-US" altLang="ko-KR" sz="32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countByKey</a:t>
            </a:r>
            <a:r>
              <a:rPr kumimoji="1"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kumimoji="1"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key-value 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쌍으로 이루어진 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RDD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작동하며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key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기준으로 개수를 센다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80928"/>
            <a:ext cx="811795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11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kumimoji="1" lang="en-US" altLang="ko-KR" sz="32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foreach</a:t>
            </a:r>
            <a:r>
              <a:rPr kumimoji="1"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kumimoji="1"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kumimoji="1" lang="en-US" altLang="ko-KR" sz="1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foreach</a:t>
            </a:r>
            <a:r>
              <a:rPr kumimoji="1"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1" lang="en-US" altLang="ko-KR" sz="1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</a:t>
            </a:r>
            <a:r>
              <a:rPr kumimoji="1"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RDD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각 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element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마다 작업이 필요할 때 사용한다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55" y="3140968"/>
            <a:ext cx="5845987" cy="1152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256" y="2852936"/>
            <a:ext cx="88009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73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실습문제</a:t>
            </a:r>
            <a:endParaRPr kumimoji="1"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431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592" y="2276872"/>
            <a:ext cx="7772400" cy="1539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Thank you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01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C99B3-8891-594B-A4C1-C4D1C92C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F793AA-5949-DF48-8C15-8119E808E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SPARK </a:t>
            </a:r>
            <a:r>
              <a:rPr kumimoji="1"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kumimoji="1"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실행과정</a:t>
            </a:r>
            <a:endParaRPr kumimoji="1"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RDD</a:t>
            </a:r>
          </a:p>
          <a:p>
            <a:pPr>
              <a:lnSpc>
                <a:spcPct val="200000"/>
              </a:lnSpc>
            </a:pPr>
            <a: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Action </a:t>
            </a:r>
            <a:r>
              <a:rPr kumimoji="1"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개념과 예제</a:t>
            </a:r>
            <a:endParaRPr kumimoji="1"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 Package </a:t>
            </a:r>
            <a:r>
              <a:rPr kumimoji="1"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설명</a:t>
            </a:r>
            <a:endParaRPr kumimoji="1"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6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SparkContext</a:t>
            </a:r>
            <a:r>
              <a:rPr kumimoji="1"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kumimoji="1" lang="en-US" altLang="ko-KR" sz="32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SparkSession</a:t>
            </a:r>
            <a:endParaRPr kumimoji="1"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kumimoji="1" lang="en-US" altLang="ko-KR" sz="2400" b="1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SparkContext</a:t>
            </a:r>
            <a:endParaRPr kumimoji="1" lang="en-US" altLang="ko-KR" sz="24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en-US" altLang="ko-KR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Spark 2.0 </a:t>
            </a:r>
            <a:r>
              <a:rPr kumimoji="1" lang="ko-KR" altLang="en-US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버전에서 </a:t>
            </a:r>
            <a:r>
              <a:rPr kumimoji="1" lang="en-US" altLang="ko-KR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Spark</a:t>
            </a:r>
            <a:r>
              <a:rPr kumimoji="1" lang="ko-KR" altLang="en-US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기능에 접근하기 위한 통로 역할을 했다</a:t>
            </a:r>
            <a:r>
              <a:rPr kumimoji="1" lang="en-US" altLang="ko-KR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en-US" altLang="ko-KR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RDD</a:t>
            </a:r>
            <a:r>
              <a:rPr kumimoji="1" lang="ko-KR" altLang="en-US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kumimoji="1" lang="en-US" altLang="ko-KR" sz="1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SparkContext</a:t>
            </a:r>
            <a:r>
              <a:rPr kumimoji="1" lang="ko-KR" altLang="en-US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작성 및 조작되는 </a:t>
            </a:r>
            <a:r>
              <a:rPr kumimoji="1" lang="en-US" altLang="ko-KR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API.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kumimoji="1" lang="en-US" altLang="ko-KR" sz="1800" b="1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</a:pPr>
            <a:r>
              <a:rPr kumimoji="1" lang="en-US" altLang="ko-KR" sz="2400" b="1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SparkSession</a:t>
            </a:r>
            <a:endParaRPr kumimoji="1" lang="en-US" altLang="ko-KR" sz="24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Spark</a:t>
            </a:r>
            <a:r>
              <a:rPr kumimoji="1"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다루는 자료구조가 다양해지면서 다양한 </a:t>
            </a:r>
            <a:r>
              <a:rPr kumimoji="1"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Context</a:t>
            </a:r>
            <a:r>
              <a:rPr kumimoji="1"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생겨났다</a:t>
            </a:r>
            <a:r>
              <a:rPr kumimoji="1"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kumimoji="1"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en-US" altLang="ko-KR" sz="1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SQLContext</a:t>
            </a:r>
            <a:r>
              <a:rPr kumimoji="1"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en-US" altLang="ko-KR" sz="1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HiveContext</a:t>
            </a:r>
            <a:r>
              <a:rPr kumimoji="1"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kumimoji="1"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kumimoji="1"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…)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Spark 2.0</a:t>
            </a:r>
            <a:r>
              <a:rPr kumimoji="1"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에서는 여러 </a:t>
            </a:r>
            <a:r>
              <a:rPr kumimoji="1"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Context</a:t>
            </a:r>
            <a:r>
              <a:rPr kumimoji="1"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있는 </a:t>
            </a:r>
            <a:r>
              <a:rPr kumimoji="1"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kumimoji="1"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모두 표준 </a:t>
            </a:r>
            <a:r>
              <a:rPr kumimoji="1"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kumimoji="1"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 하려고 했다</a:t>
            </a:r>
            <a:r>
              <a:rPr kumimoji="1"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그래서 새로운 표준 </a:t>
            </a:r>
            <a:r>
              <a:rPr kumimoji="1"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kumimoji="1"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처리하기 위해 새로운 </a:t>
            </a:r>
            <a:r>
              <a:rPr kumimoji="1" lang="ko-KR" altLang="en-US" sz="1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진입점이</a:t>
            </a:r>
            <a:r>
              <a:rPr kumimoji="1"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필요해졌다</a:t>
            </a:r>
            <a:r>
              <a:rPr kumimoji="1"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kumimoji="1"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en-US" altLang="ko-KR" sz="1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SparkSession</a:t>
            </a:r>
            <a:r>
              <a:rPr kumimoji="1"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도입되었다</a:t>
            </a:r>
            <a:r>
              <a:rPr kumimoji="1"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 예시는 </a:t>
            </a:r>
            <a:r>
              <a:rPr kumimoji="1" lang="en-US" altLang="ko-KR" sz="1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scala</a:t>
            </a:r>
            <a:r>
              <a:rPr kumimoji="1" lang="ko-KR" altLang="en-US" sz="1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코드여서</a:t>
            </a:r>
            <a:r>
              <a:rPr kumimoji="1"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실습이 되지는 않지만 참고용</a:t>
            </a:r>
            <a:r>
              <a:rPr kumimoji="1"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37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SparkSession</a:t>
            </a:r>
            <a:r>
              <a:rPr kumimoji="1"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탄생 전</a:t>
            </a:r>
            <a:r>
              <a:rPr kumimoji="1" lang="en-US" altLang="ko-KR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kumimoji="1"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 비교</a:t>
            </a:r>
            <a:endParaRPr kumimoji="1"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Spark 2.0 </a:t>
            </a:r>
            <a:r>
              <a:rPr kumimoji="1" lang="ko-KR" altLang="en-US" sz="24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이전과 이후의 </a:t>
            </a:r>
            <a:r>
              <a:rPr kumimoji="1" lang="en-US" altLang="ko-KR" sz="24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Context </a:t>
            </a:r>
            <a:r>
              <a:rPr kumimoji="1" lang="ko-KR" altLang="en-US" sz="24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 코드</a:t>
            </a:r>
            <a:r>
              <a:rPr kumimoji="1" lang="en-US" altLang="ko-KR" sz="2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24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비교</a:t>
            </a:r>
            <a:endParaRPr kumimoji="1" lang="en-US" altLang="ko-KR" sz="2400" b="1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46" y="2636912"/>
            <a:ext cx="7416824" cy="320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9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SparkContext</a:t>
            </a:r>
            <a:r>
              <a:rPr kumimoji="1" lang="en-US" altLang="ko-KR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en-US" altLang="ko-KR" sz="32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SparkSession</a:t>
            </a:r>
            <a:r>
              <a:rPr kumimoji="1" lang="en-US" altLang="ko-KR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생성</a:t>
            </a:r>
            <a:endParaRPr kumimoji="1"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kumimoji="1" lang="en-US" altLang="ko-KR" sz="2400" b="1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SparkContext</a:t>
            </a:r>
            <a:endParaRPr kumimoji="1" lang="en-US" altLang="ko-KR" sz="24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en-US" altLang="ko-KR" sz="1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kumimoji="1" lang="en-US" altLang="ko-KR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mport </a:t>
            </a:r>
            <a:r>
              <a:rPr kumimoji="1" lang="en-US" altLang="ko-KR" sz="1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pyspark</a:t>
            </a:r>
            <a:r>
              <a:rPr kumimoji="1" lang="en-US" altLang="ko-KR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1" lang="en-US" altLang="ko-KR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en-US" altLang="ko-KR" sz="1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</a:t>
            </a:r>
            <a:r>
              <a:rPr kumimoji="1" lang="en-US" altLang="ko-KR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1" lang="en-US" altLang="ko-KR" sz="1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pyspark.SparkContext</a:t>
            </a:r>
            <a:r>
              <a:rPr kumimoji="1" lang="en-US" altLang="ko-KR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kumimoji="1" lang="en-US" altLang="ko-KR" sz="24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</a:pPr>
            <a:r>
              <a:rPr kumimoji="1" lang="en-US" altLang="ko-KR" sz="2400" b="1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SparkSession</a:t>
            </a:r>
            <a:endParaRPr kumimoji="1" lang="en-US" altLang="ko-KR" sz="2400" b="1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from </a:t>
            </a:r>
            <a:r>
              <a:rPr kumimoji="1" lang="en-US" altLang="ko-KR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pyspark.sql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import </a:t>
            </a:r>
            <a:r>
              <a:rPr kumimoji="1" lang="en-US" altLang="ko-KR" sz="1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SparkSession</a:t>
            </a:r>
            <a:endParaRPr kumimoji="1"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spark = </a:t>
            </a:r>
            <a:r>
              <a:rPr kumimoji="1" lang="en-US" altLang="ko-KR" sz="1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SparkSession.builder.appName</a:t>
            </a:r>
            <a:r>
              <a:rPr kumimoji="1"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(‘</a:t>
            </a:r>
            <a:r>
              <a:rPr kumimoji="1" lang="en-US" altLang="ko-KR" sz="1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appname</a:t>
            </a:r>
            <a:r>
              <a:rPr kumimoji="1"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’).</a:t>
            </a:r>
            <a:r>
              <a:rPr kumimoji="1" lang="en-US" altLang="ko-KR" sz="1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getOrCreate</a:t>
            </a:r>
            <a:r>
              <a:rPr kumimoji="1"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pPr lvl="0">
              <a:lnSpc>
                <a:spcPct val="150000"/>
              </a:lnSpc>
            </a:pPr>
            <a:endParaRPr kumimoji="1" lang="en-US" altLang="ko-KR" sz="2400" b="1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</a:pPr>
            <a:r>
              <a:rPr kumimoji="1" lang="ko-KR" altLang="en-US" sz="24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 </a:t>
            </a:r>
            <a:r>
              <a:rPr kumimoji="1" lang="en-US" altLang="ko-KR" sz="24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1" lang="ko-KR" altLang="en-US" sz="24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수업에서의 실습환경에서는 생성할 필요가 없다</a:t>
            </a:r>
            <a:r>
              <a:rPr kumimoji="1" lang="en-US" altLang="ko-KR" sz="2400" b="1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24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en-US" altLang="ko-KR" sz="1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pyspark</a:t>
            </a:r>
            <a:r>
              <a:rPr kumimoji="1" lang="ko-KR" altLang="en-US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kumimoji="1" lang="en-US" altLang="ko-KR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anaconda prompt</a:t>
            </a:r>
            <a:r>
              <a:rPr kumimoji="1" lang="ko-KR" altLang="en-US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이미 실행했기 때문이다</a:t>
            </a:r>
            <a:r>
              <a:rPr kumimoji="1" lang="en-US" altLang="ko-KR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kumimoji="1" lang="en-US" altLang="ko-KR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en-US" altLang="ko-KR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DAY1</a:t>
            </a:r>
            <a:r>
              <a:rPr kumimoji="1" lang="ko-KR" altLang="en-US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설치 마지막 부분 참고</a:t>
            </a:r>
            <a:r>
              <a:rPr kumimoji="1" lang="en-US" altLang="ko-KR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5580112" y="980728"/>
            <a:ext cx="3384376" cy="3096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sparkSession</a:t>
            </a:r>
            <a:r>
              <a:rPr lang="en-US" altLang="ko-KR" dirty="0" smtClean="0"/>
              <a:t> , Context </a:t>
            </a:r>
            <a:r>
              <a:rPr lang="ko-KR" altLang="en-US" dirty="0" smtClean="0"/>
              <a:t>그림으로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찾아보기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smtClean="0"/>
              <a:t>필요한 개념만 직관적으로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71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</a:t>
            </a:r>
            <a:r>
              <a:rPr kumimoji="1"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kumimoji="1" lang="ko-KR" altLang="en-US" sz="32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실행과정</a:t>
            </a:r>
            <a:endParaRPr kumimoji="1"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kumimoji="1" lang="en-US" altLang="ko-KR" sz="2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300MB </a:t>
            </a:r>
            <a:r>
              <a:rPr kumimoji="1" lang="ko-KR" altLang="en-US" sz="2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크기의 파일이 노드 </a:t>
            </a:r>
            <a:r>
              <a:rPr kumimoji="1" lang="en-US" altLang="ko-KR" sz="2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1" lang="ko-KR" altLang="en-US" sz="2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개로 구성된 클러스터에 </a:t>
            </a:r>
            <a:r>
              <a:rPr kumimoji="1" lang="en-US" altLang="ko-KR" sz="2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1" lang="en-US" altLang="ko-KR" sz="2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ko-KR" altLang="en-US" sz="2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분산 저장되어 있다고 가정</a:t>
            </a:r>
            <a:endParaRPr lang="en-US" altLang="ko-KR" sz="1800" dirty="0"/>
          </a:p>
          <a:p>
            <a:pPr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파일이 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128MB 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크기의 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chunk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분할되어 저장된다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200908" y="3284984"/>
            <a:ext cx="1290972" cy="1800200"/>
          </a:xfrm>
          <a:prstGeom prst="rect">
            <a:avLst/>
          </a:prstGeom>
          <a:solidFill>
            <a:srgbClr val="FFEB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91880" y="3284984"/>
            <a:ext cx="720080" cy="18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86106" y="3353939"/>
            <a:ext cx="617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Disk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59721" y="3356991"/>
            <a:ext cx="612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RAM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00658" y="3507827"/>
            <a:ext cx="844220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462009" y="3284984"/>
            <a:ext cx="1290972" cy="1800200"/>
          </a:xfrm>
          <a:prstGeom prst="rect">
            <a:avLst/>
          </a:prstGeom>
          <a:solidFill>
            <a:srgbClr val="FFEB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752981" y="3284984"/>
            <a:ext cx="720080" cy="18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847207" y="3353939"/>
            <a:ext cx="617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Disk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20822" y="3356991"/>
            <a:ext cx="612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RAM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755419" y="3284984"/>
            <a:ext cx="1290972" cy="1800200"/>
          </a:xfrm>
          <a:prstGeom prst="rect">
            <a:avLst/>
          </a:prstGeom>
          <a:solidFill>
            <a:srgbClr val="FFEB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046391" y="3284984"/>
            <a:ext cx="720080" cy="18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140617" y="3353939"/>
            <a:ext cx="617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Disk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14232" y="3356991"/>
            <a:ext cx="612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RAM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0645" y="5743226"/>
            <a:ext cx="179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300MB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크기의 파일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424605" y="4005064"/>
            <a:ext cx="844220" cy="844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670026" y="4005064"/>
            <a:ext cx="844220" cy="844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978795" y="4509120"/>
            <a:ext cx="844220" cy="3401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464093" y="4849318"/>
            <a:ext cx="88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128MB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50376" y="4849318"/>
            <a:ext cx="88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128MB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07477" y="4849690"/>
            <a:ext cx="88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44MB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3" name="직선 화살표 연결선 42"/>
          <p:cNvCxnSpPr>
            <a:stCxn id="26" idx="2"/>
            <a:endCxn id="36" idx="1"/>
          </p:cNvCxnSpPr>
          <p:nvPr/>
        </p:nvCxnSpPr>
        <p:spPr>
          <a:xfrm flipV="1">
            <a:off x="1322768" y="4427191"/>
            <a:ext cx="1101837" cy="124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6" idx="2"/>
            <a:endCxn id="37" idx="1"/>
          </p:cNvCxnSpPr>
          <p:nvPr/>
        </p:nvCxnSpPr>
        <p:spPr>
          <a:xfrm flipV="1">
            <a:off x="1322768" y="4427191"/>
            <a:ext cx="3347258" cy="124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38" idx="1"/>
          </p:cNvCxnSpPr>
          <p:nvPr/>
        </p:nvCxnSpPr>
        <p:spPr>
          <a:xfrm flipV="1">
            <a:off x="1322768" y="4679219"/>
            <a:ext cx="5656027" cy="98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9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화살표 연결선 49"/>
          <p:cNvCxnSpPr>
            <a:stCxn id="48" idx="3"/>
            <a:endCxn id="56" idx="1"/>
          </p:cNvCxnSpPr>
          <p:nvPr/>
        </p:nvCxnSpPr>
        <p:spPr>
          <a:xfrm>
            <a:off x="4500720" y="4139159"/>
            <a:ext cx="345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432803" y="2996952"/>
            <a:ext cx="1290972" cy="1800200"/>
          </a:xfrm>
          <a:prstGeom prst="rect">
            <a:avLst/>
          </a:prstGeom>
          <a:solidFill>
            <a:srgbClr val="FFEB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723774" y="2996952"/>
            <a:ext cx="1072811" cy="18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818001" y="3065907"/>
            <a:ext cx="617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Disk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4146" y="3065906"/>
            <a:ext cx="612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RAM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656500" y="3717032"/>
            <a:ext cx="844220" cy="844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846187" y="3717032"/>
            <a:ext cx="844220" cy="844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</a:t>
            </a:r>
            <a:r>
              <a:rPr kumimoji="1"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kumimoji="1" lang="ko-KR" altLang="en-US" sz="32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실행과정</a:t>
            </a:r>
            <a:r>
              <a:rPr kumimoji="1"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(cont.)</a:t>
            </a:r>
            <a:endParaRPr kumimoji="1"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읽어오는 명령어를 입력하면 디스크에 있는 파일을 메모리에 </a:t>
            </a:r>
            <a:r>
              <a:rPr kumimoji="1" lang="ko-KR" altLang="en-US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로드한다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en-US" altLang="ko-KR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data_from_file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1" lang="en-US" altLang="ko-KR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sc.textFile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(‘/Users/dataset/textfile.txt.gz’)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60749" y="2996952"/>
            <a:ext cx="1290972" cy="1800200"/>
          </a:xfrm>
          <a:prstGeom prst="rect">
            <a:avLst/>
          </a:prstGeom>
          <a:solidFill>
            <a:srgbClr val="FFEB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51720" y="2996952"/>
            <a:ext cx="1072811" cy="18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45947" y="3065907"/>
            <a:ext cx="617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Disk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2092" y="3065906"/>
            <a:ext cx="612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RAM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84446" y="3717032"/>
            <a:ext cx="844220" cy="844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36" idx="3"/>
            <a:endCxn id="55" idx="1"/>
          </p:cNvCxnSpPr>
          <p:nvPr/>
        </p:nvCxnSpPr>
        <p:spPr>
          <a:xfrm>
            <a:off x="1828666" y="4139159"/>
            <a:ext cx="332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068210" y="2996952"/>
            <a:ext cx="1290972" cy="1800200"/>
          </a:xfrm>
          <a:prstGeom prst="rect">
            <a:avLst/>
          </a:prstGeom>
          <a:solidFill>
            <a:srgbClr val="FFEB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359181" y="2996952"/>
            <a:ext cx="1072811" cy="18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453408" y="3065907"/>
            <a:ext cx="617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Disk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89553" y="3065906"/>
            <a:ext cx="612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RAM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161580" y="3717032"/>
            <a:ext cx="844220" cy="844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291586" y="4221088"/>
            <a:ext cx="844220" cy="3401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473476" y="4221088"/>
            <a:ext cx="844220" cy="3401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endCxn id="56" idx="1"/>
          </p:cNvCxnSpPr>
          <p:nvPr/>
        </p:nvCxnSpPr>
        <p:spPr>
          <a:xfrm>
            <a:off x="4500720" y="4139159"/>
            <a:ext cx="345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8" idx="3"/>
            <a:endCxn id="59" idx="1"/>
          </p:cNvCxnSpPr>
          <p:nvPr/>
        </p:nvCxnSpPr>
        <p:spPr>
          <a:xfrm>
            <a:off x="7135806" y="4391187"/>
            <a:ext cx="337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십자형 13"/>
          <p:cNvSpPr/>
          <p:nvPr/>
        </p:nvSpPr>
        <p:spPr>
          <a:xfrm>
            <a:off x="4469429" y="5504631"/>
            <a:ext cx="250936" cy="261949"/>
          </a:xfrm>
          <a:prstGeom prst="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55" idx="2"/>
            <a:endCxn id="14" idx="0"/>
          </p:cNvCxnSpPr>
          <p:nvPr/>
        </p:nvCxnSpPr>
        <p:spPr>
          <a:xfrm rot="16200000" flipH="1">
            <a:off x="3117621" y="4027354"/>
            <a:ext cx="943345" cy="2011207"/>
          </a:xfrm>
          <a:prstGeom prst="bentConnector3">
            <a:avLst>
              <a:gd name="adj1" fmla="val 64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9" idx="2"/>
            <a:endCxn id="14" idx="0"/>
          </p:cNvCxnSpPr>
          <p:nvPr/>
        </p:nvCxnSpPr>
        <p:spPr>
          <a:xfrm rot="5400000">
            <a:off x="5773570" y="3382614"/>
            <a:ext cx="943345" cy="3300689"/>
          </a:xfrm>
          <a:prstGeom prst="bentConnector3">
            <a:avLst>
              <a:gd name="adj1" fmla="val 64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6" idx="2"/>
            <a:endCxn id="14" idx="0"/>
          </p:cNvCxnSpPr>
          <p:nvPr/>
        </p:nvCxnSpPr>
        <p:spPr>
          <a:xfrm rot="5400000">
            <a:off x="4459925" y="4696258"/>
            <a:ext cx="943345" cy="673400"/>
          </a:xfrm>
          <a:prstGeom prst="bentConnector3">
            <a:avLst>
              <a:gd name="adj1" fmla="val 64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319529" y="5823124"/>
            <a:ext cx="612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RDD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74133" y="3989405"/>
            <a:ext cx="844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51611" y="4000659"/>
            <a:ext cx="844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477355" y="4256267"/>
            <a:ext cx="844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34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화살표 연결선 49"/>
          <p:cNvCxnSpPr>
            <a:stCxn id="48" idx="3"/>
            <a:endCxn id="56" idx="1"/>
          </p:cNvCxnSpPr>
          <p:nvPr/>
        </p:nvCxnSpPr>
        <p:spPr>
          <a:xfrm>
            <a:off x="4500720" y="4139159"/>
            <a:ext cx="345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432803" y="2996952"/>
            <a:ext cx="1290972" cy="1800200"/>
          </a:xfrm>
          <a:prstGeom prst="rect">
            <a:avLst/>
          </a:prstGeom>
          <a:solidFill>
            <a:srgbClr val="FFEB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723774" y="2996952"/>
            <a:ext cx="1072811" cy="18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818001" y="3065907"/>
            <a:ext cx="617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Disk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4146" y="3065906"/>
            <a:ext cx="612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RAM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656500" y="3717032"/>
            <a:ext cx="844220" cy="844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846187" y="4005064"/>
            <a:ext cx="844220" cy="5562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</a:t>
            </a:r>
            <a:r>
              <a:rPr kumimoji="1"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kumimoji="1" lang="ko-KR" altLang="en-US" sz="32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실행과정</a:t>
            </a:r>
            <a:r>
              <a:rPr kumimoji="1"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(cont.)</a:t>
            </a:r>
            <a:endParaRPr kumimoji="1"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셋이서 특정 조건에 맞는 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element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선택할 수 있다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선택된 데이터의 개수를 세는 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action</a:t>
            </a:r>
            <a:r>
              <a:rPr kumimoji="1"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실행할 수 있다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en-US" altLang="ko-KR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data_filtered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kumimoji="1" lang="en-US" altLang="ko-KR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data_from_file.filter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(lambda row: row[16]==“2014”)</a:t>
            </a:r>
            <a:b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print(</a:t>
            </a:r>
            <a:r>
              <a:rPr kumimoji="1" lang="en-US" altLang="ko-KR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data_filtered.count</a:t>
            </a:r>
            <a:r>
              <a:rPr kumimoji="1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60749" y="2996952"/>
            <a:ext cx="1290972" cy="1800200"/>
          </a:xfrm>
          <a:prstGeom prst="rect">
            <a:avLst/>
          </a:prstGeom>
          <a:solidFill>
            <a:srgbClr val="FFEB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51720" y="2996952"/>
            <a:ext cx="1072811" cy="18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45947" y="3065907"/>
            <a:ext cx="617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Disk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2092" y="3065906"/>
            <a:ext cx="612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RAM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84446" y="3717032"/>
            <a:ext cx="844220" cy="844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36" idx="3"/>
            <a:endCxn id="55" idx="1"/>
          </p:cNvCxnSpPr>
          <p:nvPr/>
        </p:nvCxnSpPr>
        <p:spPr>
          <a:xfrm>
            <a:off x="1828666" y="4139159"/>
            <a:ext cx="332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068210" y="2996952"/>
            <a:ext cx="1290972" cy="1800200"/>
          </a:xfrm>
          <a:prstGeom prst="rect">
            <a:avLst/>
          </a:prstGeom>
          <a:solidFill>
            <a:srgbClr val="FFEB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359181" y="2996952"/>
            <a:ext cx="1072811" cy="1800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453408" y="3065907"/>
            <a:ext cx="617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Disk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89553" y="3065906"/>
            <a:ext cx="612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RAM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161580" y="4005064"/>
            <a:ext cx="844220" cy="5562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291586" y="4221088"/>
            <a:ext cx="844220" cy="3401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473476" y="4293096"/>
            <a:ext cx="844220" cy="268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endCxn id="56" idx="1"/>
          </p:cNvCxnSpPr>
          <p:nvPr/>
        </p:nvCxnSpPr>
        <p:spPr>
          <a:xfrm>
            <a:off x="4500720" y="4139159"/>
            <a:ext cx="345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8" idx="3"/>
            <a:endCxn id="59" idx="1"/>
          </p:cNvCxnSpPr>
          <p:nvPr/>
        </p:nvCxnSpPr>
        <p:spPr>
          <a:xfrm>
            <a:off x="7135806" y="4391187"/>
            <a:ext cx="337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십자형 13"/>
          <p:cNvSpPr/>
          <p:nvPr/>
        </p:nvSpPr>
        <p:spPr>
          <a:xfrm>
            <a:off x="4469429" y="5504631"/>
            <a:ext cx="250936" cy="261949"/>
          </a:xfrm>
          <a:prstGeom prst="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55" idx="2"/>
            <a:endCxn id="14" idx="0"/>
          </p:cNvCxnSpPr>
          <p:nvPr/>
        </p:nvCxnSpPr>
        <p:spPr>
          <a:xfrm rot="16200000" flipH="1">
            <a:off x="3117621" y="4027354"/>
            <a:ext cx="943345" cy="2011207"/>
          </a:xfrm>
          <a:prstGeom prst="bentConnector3">
            <a:avLst>
              <a:gd name="adj1" fmla="val 64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9" idx="2"/>
            <a:endCxn id="14" idx="0"/>
          </p:cNvCxnSpPr>
          <p:nvPr/>
        </p:nvCxnSpPr>
        <p:spPr>
          <a:xfrm rot="5400000">
            <a:off x="5773570" y="3382614"/>
            <a:ext cx="943345" cy="3300689"/>
          </a:xfrm>
          <a:prstGeom prst="bentConnector3">
            <a:avLst>
              <a:gd name="adj1" fmla="val 64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6" idx="2"/>
            <a:endCxn id="14" idx="0"/>
          </p:cNvCxnSpPr>
          <p:nvPr/>
        </p:nvCxnSpPr>
        <p:spPr>
          <a:xfrm rot="5400000">
            <a:off x="4459925" y="4696258"/>
            <a:ext cx="943345" cy="673400"/>
          </a:xfrm>
          <a:prstGeom prst="bentConnector3">
            <a:avLst>
              <a:gd name="adj1" fmla="val 64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319529" y="5823124"/>
            <a:ext cx="612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RDD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74133" y="3989405"/>
            <a:ext cx="844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51611" y="4000659"/>
            <a:ext cx="844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77355" y="4256267"/>
            <a:ext cx="844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46101"/>
      </p:ext>
    </p:extLst>
  </p:cSld>
  <p:clrMapOvr>
    <a:masterClrMapping/>
  </p:clrMapOvr>
</p:sld>
</file>

<file path=ppt/theme/theme1.xml><?xml version="1.0" encoding="utf-8"?>
<a:theme xmlns:a="http://schemas.openxmlformats.org/drawingml/2006/main" name="Digg-EM-Algorith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중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Learning To Rank</Template>
  <TotalTime>33071</TotalTime>
  <Words>1342</Words>
  <Application>Microsoft Office PowerPoint</Application>
  <PresentationFormat>화면 슬라이드 쇼(4:3)</PresentationFormat>
  <Paragraphs>246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나눔고딕</vt:lpstr>
      <vt:lpstr>나눔바른고딕</vt:lpstr>
      <vt:lpstr>맑은 고딕</vt:lpstr>
      <vt:lpstr>Arial</vt:lpstr>
      <vt:lpstr>Georgia</vt:lpstr>
      <vt:lpstr>Tahoma</vt:lpstr>
      <vt:lpstr>Wingdings</vt:lpstr>
      <vt:lpstr>Wingdings 2</vt:lpstr>
      <vt:lpstr>Digg-EM-Algorithm</vt:lpstr>
      <vt:lpstr>스파크 수업 자료</vt:lpstr>
      <vt:lpstr>SPARK의 실행과정</vt:lpstr>
      <vt:lpstr>목차</vt:lpstr>
      <vt:lpstr>SparkContext와 SparkSession</vt:lpstr>
      <vt:lpstr>SparkSession 탄생 전,후 비교</vt:lpstr>
      <vt:lpstr>SparkContext, SparkSession 객체 생성</vt:lpstr>
      <vt:lpstr>SPARK의 실행과정</vt:lpstr>
      <vt:lpstr>SPARK의 실행과정 (cont.)</vt:lpstr>
      <vt:lpstr>SPARK의 실행과정 (cont.)</vt:lpstr>
      <vt:lpstr>RDD</vt:lpstr>
      <vt:lpstr>RDD의 흐름</vt:lpstr>
      <vt:lpstr>RDD의 생성 방법</vt:lpstr>
      <vt:lpstr>Action</vt:lpstr>
      <vt:lpstr>.reduce() 함수</vt:lpstr>
      <vt:lpstr>.collect() 함수</vt:lpstr>
      <vt:lpstr>.count() 함수</vt:lpstr>
      <vt:lpstr>.first() 함수</vt:lpstr>
      <vt:lpstr>.take() 함수</vt:lpstr>
      <vt:lpstr>.takeSample() 함수</vt:lpstr>
      <vt:lpstr>.takeOrdered() 함수</vt:lpstr>
      <vt:lpstr>.saveAsTextFile() 함수</vt:lpstr>
      <vt:lpstr>.saveAsSequenceFile() 함수</vt:lpstr>
      <vt:lpstr>.countByKey() 함수</vt:lpstr>
      <vt:lpstr>.foreach() 함수</vt:lpstr>
      <vt:lpstr>실습문제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Analysis</dc:title>
  <dc:creator>Younghoon Kim</dc:creator>
  <cp:lastModifiedBy>YoonSeungHan</cp:lastModifiedBy>
  <cp:revision>685</cp:revision>
  <cp:lastPrinted>2019-03-14T08:35:32Z</cp:lastPrinted>
  <dcterms:created xsi:type="dcterms:W3CDTF">2014-08-25T06:16:36Z</dcterms:created>
  <dcterms:modified xsi:type="dcterms:W3CDTF">2020-02-06T06:47:32Z</dcterms:modified>
</cp:coreProperties>
</file>