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415" r:id="rId3"/>
    <p:sldId id="393" r:id="rId4"/>
    <p:sldId id="417" r:id="rId5"/>
    <p:sldId id="455" r:id="rId6"/>
    <p:sldId id="433" r:id="rId7"/>
    <p:sldId id="462" r:id="rId8"/>
    <p:sldId id="434" r:id="rId9"/>
    <p:sldId id="456" r:id="rId10"/>
    <p:sldId id="435" r:id="rId11"/>
    <p:sldId id="436" r:id="rId12"/>
    <p:sldId id="440" r:id="rId13"/>
    <p:sldId id="443" r:id="rId14"/>
    <p:sldId id="444" r:id="rId15"/>
    <p:sldId id="457" r:id="rId16"/>
    <p:sldId id="438" r:id="rId17"/>
    <p:sldId id="445" r:id="rId18"/>
    <p:sldId id="450" r:id="rId19"/>
    <p:sldId id="451" r:id="rId20"/>
    <p:sldId id="452" r:id="rId21"/>
    <p:sldId id="459" r:id="rId22"/>
    <p:sldId id="461" r:id="rId23"/>
    <p:sldId id="460" r:id="rId24"/>
    <p:sldId id="453" r:id="rId25"/>
    <p:sldId id="39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Woonghee" initials="LW" lastIdx="1" clrIdx="0">
    <p:extLst>
      <p:ext uri="{19B8F6BF-5375-455C-9EA6-DF929625EA0E}">
        <p15:presenceInfo xmlns:p15="http://schemas.microsoft.com/office/powerpoint/2012/main" userId="81dd74cec613b8e4" providerId="Windows Live"/>
      </p:ext>
    </p:extLst>
  </p:cmAuthor>
  <p:cmAuthor id="2" name="Lee Woonghee" initials="LW [2]" lastIdx="1" clrIdx="1">
    <p:extLst>
      <p:ext uri="{19B8F6BF-5375-455C-9EA6-DF929625EA0E}">
        <p15:presenceInfo xmlns:p15="http://schemas.microsoft.com/office/powerpoint/2012/main" userId="Lee Woong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B3"/>
    <a:srgbClr val="FFE497"/>
    <a:srgbClr val="FFD661"/>
    <a:srgbClr val="4F81BD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4553" autoAdjust="0"/>
  </p:normalViewPr>
  <p:slideViewPr>
    <p:cSldViewPr>
      <p:cViewPr varScale="1">
        <p:scale>
          <a:sx n="74" d="100"/>
          <a:sy n="74" d="100"/>
        </p:scale>
        <p:origin x="196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C06D8-7E6C-42D2-89B6-0F342D6AE58A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2966-8DBF-4C90-B812-5241643546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6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7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2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956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5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05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52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4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67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8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26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0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47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61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1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0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7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9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2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2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0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2966-8DBF-4C90-B812-52416435466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5536" y="2996952"/>
            <a:ext cx="720080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573016"/>
            <a:ext cx="8208912" cy="720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3568" y="1700808"/>
            <a:ext cx="72008" cy="20162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5968" y="2636912"/>
            <a:ext cx="72008" cy="20162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/>
        </p:nvSpPr>
        <p:spPr bwMode="auto">
          <a:xfrm>
            <a:off x="301625" y="228600"/>
            <a:ext cx="8534400" cy="758825"/>
          </a:xfrm>
          <a:prstGeom prst="rect">
            <a:avLst/>
          </a:prstGeom>
        </p:spPr>
        <p:txBody>
          <a:bodyPr anchor="b"/>
          <a:lstStyle/>
          <a:p>
            <a:pPr algn="ctr" eaLnBrk="0" hangingPunct="0"/>
            <a:endParaRPr lang="ko-KR" altLang="ko-KR" sz="3300">
              <a:solidFill>
                <a:srgbClr val="7B9899"/>
              </a:solidFill>
              <a:latin typeface="Georgia" pitchFamily="18" charset="0"/>
            </a:endParaRPr>
          </a:p>
        </p:txBody>
      </p:sp>
      <p:sp>
        <p:nvSpPr>
          <p:cNvPr id="99331" name="Rectangle 3"/>
          <p:cNvSpPr>
            <a:spLocks noGrp="1"/>
          </p:cNvSpPr>
          <p:nvPr/>
        </p:nvSpPr>
        <p:spPr bwMode="auto">
          <a:xfrm>
            <a:off x="301625" y="1524000"/>
            <a:ext cx="8534400" cy="4598988"/>
          </a:xfrm>
          <a:prstGeom prst="rect">
            <a:avLst/>
          </a:prstGeom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ko-KR" altLang="ko-KR" sz="2700">
              <a:latin typeface="Georgia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94122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1520" y="642392"/>
            <a:ext cx="432048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196752"/>
            <a:ext cx="7848872" cy="720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612304"/>
            <a:ext cx="360040" cy="3684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79512" y="476672"/>
            <a:ext cx="338336" cy="36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24744"/>
            <a:ext cx="185936" cy="1859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13EA-5726-4FC2-A220-A00CBF09ACF0}" type="datetimeFigureOut">
              <a:rPr lang="ko-KR" altLang="en-US" smtClean="0"/>
              <a:pPr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27E8-B225-4DD2-8EC7-0A2F88B2B4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00206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SzPct val="50000"/>
        <a:buFont typeface="Wingdings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#linking-with-spar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api/python/pyspark.html?highlight=repartition#pyspark.RD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056" y="1988840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스파크 수업 자료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3568" y="3933056"/>
            <a:ext cx="6400800" cy="14401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Big Data Mining Lab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봄학기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flatMap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함수와 비슷하게 작동하나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평면화된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결과를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36912"/>
            <a:ext cx="6054266" cy="30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map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유사하지만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각 파티션 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별도로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64904"/>
            <a:ext cx="730330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7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withReplacement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fraction, seed)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일부를 샘플링 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withReplacement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중복 추출 여부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Fraction :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리턴할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데이터셋과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전체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kumimoji="1"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간의 크기 비율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Seed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seed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3573016"/>
            <a:ext cx="716211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0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distinct([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데이터셋에서 중복된 값을 제거한 새로운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만들어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84540"/>
            <a:ext cx="7063806" cy="174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6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groupByKey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쌍의 데이터 집합에서 호출되면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(key,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Iterable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&lt;value&gt;)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쌍의 데이터 집합을 반환한다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84984"/>
            <a:ext cx="718721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reduceByKey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[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쌍의 데이터 세트에서 동작하는 함수이다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별로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reduce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연산을 수행한다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reduceByKey 개요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5"/>
          <a:stretch/>
        </p:blipFill>
        <p:spPr bwMode="auto">
          <a:xfrm>
            <a:off x="1907704" y="2456089"/>
            <a:ext cx="4392488" cy="402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5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reduceByKey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[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key,value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쌍의 데이터 세트에서 동작하는 함수이다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별로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reduce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연산을 수행한다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9" y="3212976"/>
            <a:ext cx="79356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1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sortByKey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([ascending], [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값을 기준으로 오름차순 혹은 </a:t>
            </a:r>
            <a:r>
              <a:rPr kumimoji="1" lang="ko-KR" altLang="en-US" sz="1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내림차순으로 정렬한 결과를 리턴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52936"/>
            <a:ext cx="729389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coalesce(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shuffle=False)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파티션 내의 모든 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통합하여 생성된 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RDD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반환한다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6872"/>
            <a:ext cx="6203032" cy="34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32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repartition(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매개변수 만큼의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partition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있는 새로운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데이터를 무작위로 재구성한다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3068960"/>
            <a:ext cx="669906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026151" cy="21904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transformation </a:t>
            </a:r>
            <a:r>
              <a:rPr lang="ko-KR" altLang="en-US" sz="3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과</a:t>
            </a: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/>
            </a:r>
            <a:b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</a:br>
            <a:r>
              <a:rPr lang="en-US" altLang="ko-KR" sz="3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Word Count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742A9-5FFC-4F19-BEE5-2CB84922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DAY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1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repartitionAndSortWithinPartitions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partitioner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개수만큼 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repartition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수행하고 각 결과 내에서 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따라 정렬한 결과를 </a:t>
            </a:r>
            <a:r>
              <a:rPr kumimoji="1" lang="ko-KR" altLang="en-US" sz="1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리턴한다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52936"/>
            <a:ext cx="731350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1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 Count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동작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문서에 있는 단어들이 각각 몇 번 등장하는지를 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flatMap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(), map(), </a:t>
            </a:r>
            <a:r>
              <a:rPr kumimoji="1" lang="en-US" altLang="ko-KR" sz="1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reduceByKey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구현할 수 있다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 텍스트 파일을 불러와 </a:t>
            </a:r>
            <a:r>
              <a:rPr kumimoji="1" lang="en-US" altLang="ko-KR" sz="1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flatMap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단어 별로 나누어준다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3586"/>
              </p:ext>
            </p:extLst>
          </p:nvPr>
        </p:nvGraphicFramePr>
        <p:xfrm>
          <a:off x="1331639" y="4073922"/>
          <a:ext cx="2664296" cy="40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755434901"/>
                    </a:ext>
                  </a:extLst>
                </a:gridCol>
              </a:tblGrid>
              <a:tr h="40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Spark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is fast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29599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003194"/>
              </p:ext>
            </p:extLst>
          </p:nvPr>
        </p:nvGraphicFramePr>
        <p:xfrm>
          <a:off x="5220071" y="3719440"/>
          <a:ext cx="1919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36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Spark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56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fast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3995935" y="3929906"/>
            <a:ext cx="1224136" cy="34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3995935" y="4275700"/>
            <a:ext cx="12241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</p:cNvCxnSpPr>
          <p:nvPr/>
        </p:nvCxnSpPr>
        <p:spPr>
          <a:xfrm>
            <a:off x="3995935" y="4275700"/>
            <a:ext cx="1224136" cy="40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사각형 설명선 14"/>
          <p:cNvSpPr/>
          <p:nvPr/>
        </p:nvSpPr>
        <p:spPr>
          <a:xfrm>
            <a:off x="3563887" y="4955120"/>
            <a:ext cx="3384376" cy="594979"/>
          </a:xfrm>
          <a:prstGeom prst="wedgeRoundRectCallout">
            <a:avLst>
              <a:gd name="adj1" fmla="val -22340"/>
              <a:gd name="adj2" fmla="val -78216"/>
              <a:gd name="adj3" fmla="val 1666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flatMap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(lambda line: (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line.split</a:t>
            </a:r>
            <a:r>
              <a:rPr lang="en-US" altLang="ko-KR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(‘ ’))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9631" y="3999837"/>
            <a:ext cx="2808311" cy="55172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8064" y="3645024"/>
            <a:ext cx="2088232" cy="123568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3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 Count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동작 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단어를 묶어서 </a:t>
            </a: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</a:t>
            </a:r>
            <a:r>
              <a:rPr kumimoji="1"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위해 </a:t>
            </a: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1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Key,Value</a:t>
            </a: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kumimoji="1"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 바꾼다</a:t>
            </a: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Map() </a:t>
            </a:r>
            <a:r>
              <a:rPr kumimoji="1"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바꿀 수 있다</a:t>
            </a:r>
            <a:r>
              <a:rPr kumimoji="1"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6851"/>
              </p:ext>
            </p:extLst>
          </p:nvPr>
        </p:nvGraphicFramePr>
        <p:xfrm>
          <a:off x="1356320" y="3559471"/>
          <a:ext cx="1919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36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Spark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56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fast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3275856" y="3717032"/>
            <a:ext cx="1825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84313" y="3485055"/>
            <a:ext cx="2088232" cy="123568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2992996" y="4885532"/>
            <a:ext cx="3384376" cy="594979"/>
          </a:xfrm>
          <a:prstGeom prst="wedgeRoundRectCallout">
            <a:avLst>
              <a:gd name="adj1" fmla="val -22340"/>
              <a:gd name="adj2" fmla="val -78216"/>
              <a:gd name="adj3" fmla="val 1666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ap(lambda word:(word,1))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25505"/>
              </p:ext>
            </p:extLst>
          </p:nvPr>
        </p:nvGraphicFramePr>
        <p:xfrm>
          <a:off x="5101730" y="3559471"/>
          <a:ext cx="1919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36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(Spark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(is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56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(fast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029723" y="3485055"/>
            <a:ext cx="2088232" cy="123568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275856" y="4149080"/>
            <a:ext cx="1825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275856" y="4509120"/>
            <a:ext cx="18258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85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 Count </a:t>
            </a:r>
            <a:r>
              <a:rPr kumimoji="1"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</a:t>
            </a:r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(cont.)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기준으로 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모두 더해주면 단어마다 얼마나 </a:t>
            </a:r>
            <a:r>
              <a:rPr kumimoji="1" lang="ko-KR" altLang="en-US" sz="1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등장했는지를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 수 있다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reduceByKey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가지고 수행할 수 있다</a:t>
            </a:r>
            <a:r>
              <a:rPr kumimoji="1" lang="en-US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ko-KR" altLang="en-US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/>
          <p:cNvCxnSpPr>
            <a:stCxn id="39" idx="3"/>
            <a:endCxn id="41" idx="1"/>
          </p:cNvCxnSpPr>
          <p:nvPr/>
        </p:nvCxnSpPr>
        <p:spPr>
          <a:xfrm>
            <a:off x="5567008" y="3300866"/>
            <a:ext cx="6611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사각형 설명선 14"/>
          <p:cNvSpPr/>
          <p:nvPr/>
        </p:nvSpPr>
        <p:spPr>
          <a:xfrm>
            <a:off x="2956718" y="5597774"/>
            <a:ext cx="4936416" cy="594979"/>
          </a:xfrm>
          <a:prstGeom prst="wedgeRoundRectCallout">
            <a:avLst>
              <a:gd name="adj1" fmla="val -22340"/>
              <a:gd name="adj2" fmla="val -78216"/>
              <a:gd name="adj3" fmla="val 1666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reduceByKey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(lambda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a,b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a+b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stCxn id="36" idx="3"/>
            <a:endCxn id="43" idx="1"/>
          </p:cNvCxnSpPr>
          <p:nvPr/>
        </p:nvCxnSpPr>
        <p:spPr>
          <a:xfrm>
            <a:off x="5567007" y="4757870"/>
            <a:ext cx="6611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8" idx="3"/>
            <a:endCxn id="42" idx="1"/>
          </p:cNvCxnSpPr>
          <p:nvPr/>
        </p:nvCxnSpPr>
        <p:spPr>
          <a:xfrm>
            <a:off x="5567008" y="4029710"/>
            <a:ext cx="6611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39" idx="1"/>
          </p:cNvCxnSpPr>
          <p:nvPr/>
        </p:nvCxnSpPr>
        <p:spPr>
          <a:xfrm flipV="1">
            <a:off x="2956718" y="3300866"/>
            <a:ext cx="1125741" cy="344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24464"/>
              </p:ext>
            </p:extLst>
          </p:nvPr>
        </p:nvGraphicFramePr>
        <p:xfrm>
          <a:off x="1037182" y="3474308"/>
          <a:ext cx="1919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36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(Spark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(is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56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(fast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965175" y="3399892"/>
            <a:ext cx="2088232" cy="123568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endCxn id="36" idx="1"/>
          </p:cNvCxnSpPr>
          <p:nvPr/>
        </p:nvCxnSpPr>
        <p:spPr>
          <a:xfrm>
            <a:off x="2956718" y="4437112"/>
            <a:ext cx="1125740" cy="32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2" idx="3"/>
            <a:endCxn id="38" idx="1"/>
          </p:cNvCxnSpPr>
          <p:nvPr/>
        </p:nvCxnSpPr>
        <p:spPr>
          <a:xfrm flipV="1">
            <a:off x="2956718" y="4029710"/>
            <a:ext cx="1125741" cy="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51586"/>
              </p:ext>
            </p:extLst>
          </p:nvPr>
        </p:nvGraphicFramePr>
        <p:xfrm>
          <a:off x="4082458" y="4572450"/>
          <a:ext cx="1484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49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(fast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915926" y="2936922"/>
            <a:ext cx="3977208" cy="216024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23714"/>
              </p:ext>
            </p:extLst>
          </p:nvPr>
        </p:nvGraphicFramePr>
        <p:xfrm>
          <a:off x="4082459" y="3844290"/>
          <a:ext cx="1484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49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(is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82995"/>
              </p:ext>
            </p:extLst>
          </p:nvPr>
        </p:nvGraphicFramePr>
        <p:xfrm>
          <a:off x="4082459" y="3115446"/>
          <a:ext cx="1484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49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(Spark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3219939" y="2936922"/>
            <a:ext cx="487965" cy="216024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셔플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55819"/>
              </p:ext>
            </p:extLst>
          </p:nvPr>
        </p:nvGraphicFramePr>
        <p:xfrm>
          <a:off x="6228184" y="3115446"/>
          <a:ext cx="1484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49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(Spark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367"/>
              </p:ext>
            </p:extLst>
          </p:nvPr>
        </p:nvGraphicFramePr>
        <p:xfrm>
          <a:off x="6228184" y="3844290"/>
          <a:ext cx="1484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49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(is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20222"/>
              </p:ext>
            </p:extLst>
          </p:nvPr>
        </p:nvGraphicFramePr>
        <p:xfrm>
          <a:off x="6228184" y="4572450"/>
          <a:ext cx="14845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49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(fast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, 1)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25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Word Count </a:t>
            </a:r>
            <a:r>
              <a:rPr kumimoji="1" lang="ko-KR" altLang="en-US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배포된 데이터 셋의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“Obama.txt”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가지고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Word Count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수행하는 소스코드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381746"/>
            <a:ext cx="6552753" cy="42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94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2276872"/>
            <a:ext cx="7772400" cy="15396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Thank you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1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99B3-8891-594B-A4C1-C4D1C92C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793AA-5949-DF48-8C15-8119E808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</a:p>
          <a:p>
            <a:pPr>
              <a:lnSpc>
                <a:spcPct val="200000"/>
              </a:lnSpc>
            </a:pPr>
            <a:r>
              <a:rPr kumimoji="1" lang="en-US" altLang="ko-KR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WordCount</a:t>
            </a:r>
            <a:endParaRPr kumimoji="1"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6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Transformation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변경하는 작업들을 말한다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예시로는</a:t>
            </a:r>
            <a:r>
              <a:rPr kumimoji="1"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map(), </a:t>
            </a:r>
            <a:r>
              <a:rPr kumimoji="1"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flatmap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(), sample(), </a:t>
            </a:r>
            <a:r>
              <a:rPr kumimoji="1" lang="en-US" altLang="ko-KR" sz="1800" dirty="0" err="1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reduceByKey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등이 있다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스파크 공식문서에 모든 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Action</a:t>
            </a: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설명이 있다</a:t>
            </a:r>
            <a:r>
              <a:rPr kumimoji="1" lang="en-US" altLang="ko-KR" sz="1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dirty="0" smtClean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https://spark.apache.org/docs/latest/rdd-programming-guide.html#linking-with-spark</a:t>
            </a:r>
            <a:endParaRPr kumimoji="1"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https://spark.apache.org/docs/latest/api/python/pyspark.html?highlight=repartition#pyspark.RDD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3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각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엘리먼트에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함수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적용하여 새로운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58447"/>
              </p:ext>
            </p:extLst>
          </p:nvPr>
        </p:nvGraphicFramePr>
        <p:xfrm>
          <a:off x="1806560" y="4502915"/>
          <a:ext cx="15358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>
                  <a:extLst>
                    <a:ext uri="{9D8B030D-6E8A-4147-A177-3AD203B41FA5}">
                      <a16:colId xmlns:a16="http://schemas.microsoft.com/office/drawing/2014/main" val="1611566636"/>
                    </a:ext>
                  </a:extLst>
                </a:gridCol>
              </a:tblGrid>
              <a:tr h="23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575989"/>
                  </a:ext>
                </a:extLst>
              </a:tr>
              <a:tr h="23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412693"/>
                  </a:ext>
                </a:extLst>
              </a:tr>
              <a:tr h="23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30382"/>
                  </a:ext>
                </a:extLst>
              </a:tr>
              <a:tr h="23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434907"/>
                  </a:ext>
                </a:extLst>
              </a:tr>
            </a:tbl>
          </a:graphicData>
        </a:graphic>
      </p:graphicFrame>
      <p:sp>
        <p:nvSpPr>
          <p:cNvPr id="27" name="모서리가 둥근 사각형 설명선 26"/>
          <p:cNvSpPr/>
          <p:nvPr/>
        </p:nvSpPr>
        <p:spPr>
          <a:xfrm>
            <a:off x="3722291" y="6093963"/>
            <a:ext cx="1423939" cy="594979"/>
          </a:xfrm>
          <a:prstGeom prst="wedgeRoundRectCallout">
            <a:avLst>
              <a:gd name="adj1" fmla="val -24481"/>
              <a:gd name="adj2" fmla="val -81631"/>
              <a:gd name="adj3" fmla="val 1666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element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더한다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5578"/>
              </p:ext>
            </p:extLst>
          </p:nvPr>
        </p:nvGraphicFramePr>
        <p:xfrm>
          <a:off x="1806560" y="2095345"/>
          <a:ext cx="15358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>
                  <a:extLst>
                    <a:ext uri="{9D8B030D-6E8A-4147-A177-3AD203B41FA5}">
                      <a16:colId xmlns:a16="http://schemas.microsoft.com/office/drawing/2014/main" val="4096409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28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80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837108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03183"/>
              </p:ext>
            </p:extLst>
          </p:nvPr>
        </p:nvGraphicFramePr>
        <p:xfrm>
          <a:off x="1806560" y="3299130"/>
          <a:ext cx="15358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>
                  <a:extLst>
                    <a:ext uri="{9D8B030D-6E8A-4147-A177-3AD203B41FA5}">
                      <a16:colId xmlns:a16="http://schemas.microsoft.com/office/drawing/2014/main" val="3184626906"/>
                    </a:ext>
                  </a:extLst>
                </a:gridCol>
              </a:tblGrid>
              <a:tr h="254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995958"/>
                  </a:ext>
                </a:extLst>
              </a:tr>
              <a:tr h="254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828885"/>
                  </a:ext>
                </a:extLst>
              </a:tr>
              <a:tr h="254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05315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76875" y="1988840"/>
            <a:ext cx="1845031" cy="413732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558839"/>
              </p:ext>
            </p:extLst>
          </p:nvPr>
        </p:nvGraphicFramePr>
        <p:xfrm>
          <a:off x="5526131" y="4502915"/>
          <a:ext cx="15358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>
                  <a:extLst>
                    <a:ext uri="{9D8B030D-6E8A-4147-A177-3AD203B41FA5}">
                      <a16:colId xmlns:a16="http://schemas.microsoft.com/office/drawing/2014/main" val="1611566636"/>
                    </a:ext>
                  </a:extLst>
                </a:gridCol>
              </a:tblGrid>
              <a:tr h="36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575989"/>
                  </a:ext>
                </a:extLst>
              </a:tr>
              <a:tr h="36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412693"/>
                  </a:ext>
                </a:extLst>
              </a:tr>
              <a:tr h="36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30382"/>
                  </a:ext>
                </a:extLst>
              </a:tr>
              <a:tr h="363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434907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52814"/>
              </p:ext>
            </p:extLst>
          </p:nvPr>
        </p:nvGraphicFramePr>
        <p:xfrm>
          <a:off x="5526131" y="2095345"/>
          <a:ext cx="15358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>
                  <a:extLst>
                    <a:ext uri="{9D8B030D-6E8A-4147-A177-3AD203B41FA5}">
                      <a16:colId xmlns:a16="http://schemas.microsoft.com/office/drawing/2014/main" val="4096409527"/>
                    </a:ext>
                  </a:extLst>
                </a:gridCol>
              </a:tblGrid>
              <a:tr h="33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284180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809332"/>
                  </a:ext>
                </a:extLst>
              </a:tr>
              <a:tr h="33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83710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29162"/>
              </p:ext>
            </p:extLst>
          </p:nvPr>
        </p:nvGraphicFramePr>
        <p:xfrm>
          <a:off x="5526131" y="3299130"/>
          <a:ext cx="153583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32">
                  <a:extLst>
                    <a:ext uri="{9D8B030D-6E8A-4147-A177-3AD203B41FA5}">
                      <a16:colId xmlns:a16="http://schemas.microsoft.com/office/drawing/2014/main" val="3184626906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995958"/>
                  </a:ext>
                </a:extLst>
              </a:tr>
              <a:tr h="19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828885"/>
                  </a:ext>
                </a:extLst>
              </a:tr>
              <a:tr h="19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05315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427232" y="1988840"/>
            <a:ext cx="1835630" cy="413732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3342392" y="2276872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347864" y="2636912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347864" y="2996952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347864" y="3501008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3347864" y="3861048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347864" y="4221088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347864" y="4653136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347864" y="5085184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347864" y="5445224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347864" y="5805264"/>
            <a:ext cx="2183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7884368" y="620688"/>
            <a:ext cx="3168352" cy="27363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Map, </a:t>
            </a:r>
            <a:r>
              <a:rPr lang="en-US" altLang="ko-KR" dirty="0" err="1" smtClean="0"/>
              <a:t>FlatMap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리턴형태</a:t>
            </a:r>
            <a:r>
              <a:rPr lang="en-US" altLang="ko-KR" dirty="0" smtClean="0"/>
              <a:t>, 1:1, 1:N </a:t>
            </a:r>
            <a:r>
              <a:rPr lang="ko-KR" altLang="en-US" dirty="0" smtClean="0"/>
              <a:t>관계의 차이 설명하기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52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각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엘리먼트에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함수 </a:t>
            </a:r>
            <a:r>
              <a:rPr kumimoji="1"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func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적용하여 새로운 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RDD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64904"/>
            <a:ext cx="700390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Lambda function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Lambda function</a:t>
            </a:r>
            <a:r>
              <a:rPr kumimoji="1"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쓰고 버리는 일시적인 함수이다</a:t>
            </a:r>
            <a:r>
              <a:rPr kumimoji="1"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정의하고 사용하는 규칙은 간단하다</a:t>
            </a:r>
            <a:r>
              <a:rPr kumimoji="1" lang="en-US" altLang="ko-KR" sz="180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96952"/>
            <a:ext cx="6048672" cy="2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1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filter(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.filter()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전달된 함수의 조건에 통과함 값만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33644"/>
            <a:ext cx="6985963" cy="23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38973-6393-0841-80B5-C1CFD4F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flatMap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</a:t>
            </a:r>
            <a:r>
              <a:rPr kumimoji="1"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2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D20C7-E412-BF4B-9984-7FFA4C43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map() 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함수와 비슷하게 작동하나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평면화된</a:t>
            </a:r>
            <a:r>
              <a:rPr kumimoji="1"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결과를 </a:t>
            </a:r>
            <a:r>
              <a:rPr kumimoji="1"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리턴한다</a:t>
            </a:r>
            <a:r>
              <a:rPr kumimoji="1"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1" lang="en-US" altLang="ko-KR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96132"/>
              </p:ext>
            </p:extLst>
          </p:nvPr>
        </p:nvGraphicFramePr>
        <p:xfrm>
          <a:off x="1259632" y="2276872"/>
          <a:ext cx="2664296" cy="80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684829263"/>
                    </a:ext>
                  </a:extLst>
                </a:gridCol>
              </a:tblGrid>
              <a:tr h="40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This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is a pen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906262"/>
                  </a:ext>
                </a:extLst>
              </a:tr>
              <a:tr h="40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Cats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are cute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8373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55894"/>
              </p:ext>
            </p:extLst>
          </p:nvPr>
        </p:nvGraphicFramePr>
        <p:xfrm>
          <a:off x="1259632" y="3228002"/>
          <a:ext cx="2664296" cy="40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755434901"/>
                    </a:ext>
                  </a:extLst>
                </a:gridCol>
              </a:tblGrid>
              <a:tr h="40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Spark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is fast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2959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87624" y="2132856"/>
            <a:ext cx="2808311" cy="158417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3820"/>
              </p:ext>
            </p:extLst>
          </p:nvPr>
        </p:nvGraphicFramePr>
        <p:xfrm>
          <a:off x="5148064" y="2131840"/>
          <a:ext cx="19195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36">
                  <a:extLst>
                    <a:ext uri="{9D8B030D-6E8A-4147-A177-3AD203B41FA5}">
                      <a16:colId xmlns:a16="http://schemas.microsoft.com/office/drawing/2014/main" val="224679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This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97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54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Pen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82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Cats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58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are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8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cute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7277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26626"/>
              </p:ext>
            </p:extLst>
          </p:nvPr>
        </p:nvGraphicFramePr>
        <p:xfrm>
          <a:off x="5148064" y="4916153"/>
          <a:ext cx="19195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536">
                  <a:extLst>
                    <a:ext uri="{9D8B030D-6E8A-4147-A177-3AD203B41FA5}">
                      <a16:colId xmlns:a16="http://schemas.microsoft.com/office/drawing/2014/main" val="247789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Spark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56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fast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0656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050399" y="2050949"/>
            <a:ext cx="2113890" cy="407521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3923928" y="2348880"/>
            <a:ext cx="1224136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23928" y="2492896"/>
            <a:ext cx="1224136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23928" y="2492896"/>
            <a:ext cx="1224136" cy="546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9" idx="1"/>
          </p:cNvCxnSpPr>
          <p:nvPr/>
        </p:nvCxnSpPr>
        <p:spPr>
          <a:xfrm>
            <a:off x="3923928" y="2492896"/>
            <a:ext cx="1224136" cy="93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911099" y="2852936"/>
            <a:ext cx="1236965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11099" y="2852936"/>
            <a:ext cx="1236965" cy="1316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911099" y="2852936"/>
            <a:ext cx="1224136" cy="1676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7" idx="3"/>
          </p:cNvCxnSpPr>
          <p:nvPr/>
        </p:nvCxnSpPr>
        <p:spPr>
          <a:xfrm>
            <a:off x="3923928" y="3429780"/>
            <a:ext cx="1224136" cy="1675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3"/>
            <a:endCxn id="11" idx="1"/>
          </p:cNvCxnSpPr>
          <p:nvPr/>
        </p:nvCxnSpPr>
        <p:spPr>
          <a:xfrm>
            <a:off x="3923928" y="3429780"/>
            <a:ext cx="1224136" cy="2042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3"/>
          </p:cNvCxnSpPr>
          <p:nvPr/>
        </p:nvCxnSpPr>
        <p:spPr>
          <a:xfrm>
            <a:off x="3923928" y="3429780"/>
            <a:ext cx="1224136" cy="2437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사각형 설명선 45"/>
          <p:cNvSpPr/>
          <p:nvPr/>
        </p:nvSpPr>
        <p:spPr>
          <a:xfrm>
            <a:off x="3130863" y="5105118"/>
            <a:ext cx="1441138" cy="594979"/>
          </a:xfrm>
          <a:prstGeom prst="wedgeRoundRectCallout">
            <a:avLst>
              <a:gd name="adj1" fmla="val 41195"/>
              <a:gd name="adj2" fmla="val -86870"/>
              <a:gd name="adj3" fmla="val 16667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단어로 분해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576622"/>
      </p:ext>
    </p:extLst>
  </p:cSld>
  <p:clrMapOvr>
    <a:masterClrMapping/>
  </p:clrMapOvr>
</p:sld>
</file>

<file path=ppt/theme/theme1.xml><?xml version="1.0" encoding="utf-8"?>
<a:theme xmlns:a="http://schemas.openxmlformats.org/drawingml/2006/main" name="Digg-EM-Algorith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Learning To Rank</Template>
  <TotalTime>34071</TotalTime>
  <Words>606</Words>
  <Application>Microsoft Office PowerPoint</Application>
  <PresentationFormat>화면 슬라이드 쇼(4:3)</PresentationFormat>
  <Paragraphs>149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나눔고딕</vt:lpstr>
      <vt:lpstr>나눔바른고딕</vt:lpstr>
      <vt:lpstr>맑은 고딕</vt:lpstr>
      <vt:lpstr>Arial</vt:lpstr>
      <vt:lpstr>Georgia</vt:lpstr>
      <vt:lpstr>Tahoma</vt:lpstr>
      <vt:lpstr>Wingdings</vt:lpstr>
      <vt:lpstr>Wingdings 2</vt:lpstr>
      <vt:lpstr>Digg-EM-Algorithm</vt:lpstr>
      <vt:lpstr>스파크 수업 자료</vt:lpstr>
      <vt:lpstr>transformation 과 Word Count</vt:lpstr>
      <vt:lpstr>목차</vt:lpstr>
      <vt:lpstr>Transformation</vt:lpstr>
      <vt:lpstr>map(func)</vt:lpstr>
      <vt:lpstr>map(func)</vt:lpstr>
      <vt:lpstr>Lambda function</vt:lpstr>
      <vt:lpstr>filter(func)</vt:lpstr>
      <vt:lpstr>flatMap(func)</vt:lpstr>
      <vt:lpstr>flatMap(func)</vt:lpstr>
      <vt:lpstr>mapPartitions(func)</vt:lpstr>
      <vt:lpstr>sample(withReplacement, fraction, seed)</vt:lpstr>
      <vt:lpstr>distinct([numPartitions]))</vt:lpstr>
      <vt:lpstr>groupByKey([numPartitions])</vt:lpstr>
      <vt:lpstr>reduceByKey(func, [numPartitions])</vt:lpstr>
      <vt:lpstr>reduceByKey(func, [numPartitions])</vt:lpstr>
      <vt:lpstr>sortByKey([ascending], [numPartitions])</vt:lpstr>
      <vt:lpstr>coalesce(numPartitions, shuffle=False)</vt:lpstr>
      <vt:lpstr>repartition(numPartitions)</vt:lpstr>
      <vt:lpstr>repartitionAndSortWithinPartitions(partitioner)</vt:lpstr>
      <vt:lpstr>Word Count 의 동작</vt:lpstr>
      <vt:lpstr>Word Count 의 동작 (cont.)</vt:lpstr>
      <vt:lpstr>Word Count 의 동작 (cont.)</vt:lpstr>
      <vt:lpstr>Word Count 소스코드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Younghoon Kim</dc:creator>
  <cp:lastModifiedBy>YoonSeungHan</cp:lastModifiedBy>
  <cp:revision>812</cp:revision>
  <cp:lastPrinted>2019-03-14T08:35:32Z</cp:lastPrinted>
  <dcterms:created xsi:type="dcterms:W3CDTF">2014-08-25T06:16:36Z</dcterms:created>
  <dcterms:modified xsi:type="dcterms:W3CDTF">2020-02-09T04:52:42Z</dcterms:modified>
</cp:coreProperties>
</file>