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415" r:id="rId3"/>
    <p:sldId id="393" r:id="rId4"/>
    <p:sldId id="450" r:id="rId5"/>
    <p:sldId id="451" r:id="rId6"/>
    <p:sldId id="449" r:id="rId7"/>
    <p:sldId id="455" r:id="rId8"/>
    <p:sldId id="456" r:id="rId9"/>
    <p:sldId id="457" r:id="rId10"/>
    <p:sldId id="454" r:id="rId11"/>
    <p:sldId id="458" r:id="rId12"/>
    <p:sldId id="460" r:id="rId13"/>
    <p:sldId id="462" r:id="rId14"/>
    <p:sldId id="463" r:id="rId15"/>
    <p:sldId id="464" r:id="rId16"/>
    <p:sldId id="465" r:id="rId17"/>
    <p:sldId id="466" r:id="rId18"/>
    <p:sldId id="467" r:id="rId19"/>
    <p:sldId id="468" r:id="rId20"/>
    <p:sldId id="469" r:id="rId21"/>
    <p:sldId id="475" r:id="rId22"/>
    <p:sldId id="470" r:id="rId23"/>
    <p:sldId id="471" r:id="rId24"/>
    <p:sldId id="472" r:id="rId25"/>
    <p:sldId id="476" r:id="rId26"/>
    <p:sldId id="474" r:id="rId27"/>
    <p:sldId id="473" r:id="rId28"/>
    <p:sldId id="477" r:id="rId29"/>
    <p:sldId id="478" r:id="rId30"/>
    <p:sldId id="479" r:id="rId31"/>
    <p:sldId id="399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Woonghee" initials="LW" lastIdx="1" clrIdx="0">
    <p:extLst>
      <p:ext uri="{19B8F6BF-5375-455C-9EA6-DF929625EA0E}">
        <p15:presenceInfo xmlns:p15="http://schemas.microsoft.com/office/powerpoint/2012/main" userId="81dd74cec613b8e4" providerId="Windows Live"/>
      </p:ext>
    </p:extLst>
  </p:cmAuthor>
  <p:cmAuthor id="2" name="Lee Woonghee" initials="LW [2]" lastIdx="1" clrIdx="1">
    <p:extLst>
      <p:ext uri="{19B8F6BF-5375-455C-9EA6-DF929625EA0E}">
        <p15:presenceInfo xmlns:p15="http://schemas.microsoft.com/office/powerpoint/2012/main" userId="Lee Woongh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B3"/>
    <a:srgbClr val="FFE497"/>
    <a:srgbClr val="FFD661"/>
    <a:srgbClr val="4F81BD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6488" autoAdjust="0"/>
  </p:normalViewPr>
  <p:slideViewPr>
    <p:cSldViewPr>
      <p:cViewPr varScale="1">
        <p:scale>
          <a:sx n="87" d="100"/>
          <a:sy n="87" d="100"/>
        </p:scale>
        <p:origin x="158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1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C06D8-7E6C-42D2-89B6-0F342D6AE58A}" type="datetimeFigureOut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02966-8DBF-4C90-B812-5241643546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327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62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664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46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425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118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701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643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97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598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9379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988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381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690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0546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147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8822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2398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508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354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6225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9767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906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5056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6723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311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090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710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127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92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648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961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95536" y="2996952"/>
            <a:ext cx="720080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67544" y="3573016"/>
            <a:ext cx="8208912" cy="720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83568" y="1700808"/>
            <a:ext cx="72008" cy="20162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35968" y="2636912"/>
            <a:ext cx="72008" cy="20162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/>
          </p:cNvSpPr>
          <p:nvPr/>
        </p:nvSpPr>
        <p:spPr bwMode="auto">
          <a:xfrm>
            <a:off x="301625" y="228600"/>
            <a:ext cx="8534400" cy="758825"/>
          </a:xfrm>
          <a:prstGeom prst="rect">
            <a:avLst/>
          </a:prstGeom>
        </p:spPr>
        <p:txBody>
          <a:bodyPr anchor="b"/>
          <a:lstStyle/>
          <a:p>
            <a:pPr algn="ctr" eaLnBrk="0" hangingPunct="0"/>
            <a:endParaRPr lang="ko-KR" altLang="ko-KR" sz="3300">
              <a:solidFill>
                <a:srgbClr val="7B9899"/>
              </a:solidFill>
              <a:latin typeface="Georgia" pitchFamily="18" charset="0"/>
            </a:endParaRPr>
          </a:p>
        </p:txBody>
      </p:sp>
      <p:sp>
        <p:nvSpPr>
          <p:cNvPr id="99331" name="Rectangle 3"/>
          <p:cNvSpPr>
            <a:spLocks noGrp="1"/>
          </p:cNvSpPr>
          <p:nvPr/>
        </p:nvSpPr>
        <p:spPr bwMode="auto">
          <a:xfrm>
            <a:off x="301625" y="1524000"/>
            <a:ext cx="8534400" cy="4598988"/>
          </a:xfrm>
          <a:prstGeom prst="rect">
            <a:avLst/>
          </a:prstGeom>
        </p:spPr>
        <p:txBody>
          <a:bodyPr/>
          <a:lstStyle/>
          <a:p>
            <a:pPr marL="273050" indent="-2730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ko-KR" altLang="ko-KR" sz="2700">
              <a:latin typeface="Georgia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994122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642392"/>
            <a:ext cx="432048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9512" y="1196752"/>
            <a:ext cx="7848872" cy="720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612304"/>
            <a:ext cx="360040" cy="3684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79512" y="476672"/>
            <a:ext cx="338336" cy="360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9552" y="1124744"/>
            <a:ext cx="185936" cy="1859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613EA-5726-4FC2-A220-A00CBF09ACF0}" type="datetimeFigureOut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SzPct val="50000"/>
        <a:buFont typeface="Wingdings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api/python/pyspark.sql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04056" y="1988840"/>
            <a:ext cx="7772400" cy="15396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스파크 수업 자료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3568" y="3933056"/>
            <a:ext cx="6400800" cy="1440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Big Data Mining Lab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봄학기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DataFrame</a:t>
            </a:r>
            <a:r>
              <a:rPr kumimoji="1"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API</a:t>
            </a:r>
            <a:r>
              <a:rPr kumimoji="1"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kumimoji="1"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Query </a:t>
            </a:r>
            <a:r>
              <a:rPr kumimoji="1"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하기 </a:t>
            </a:r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(cont.)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how()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  <a:endParaRPr kumimoji="1" lang="en-US" altLang="ko-KR" sz="1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how()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보여지는 행의 개수를 지정해줄 수 있다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기본값은 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1"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564904"/>
            <a:ext cx="3312368" cy="381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10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DataFrame</a:t>
            </a:r>
            <a:r>
              <a:rPr kumimoji="1"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API</a:t>
            </a:r>
            <a:r>
              <a:rPr kumimoji="1"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kumimoji="1"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Query </a:t>
            </a:r>
            <a:r>
              <a:rPr kumimoji="1"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하기 </a:t>
            </a:r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(cont.)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take()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  <a:endParaRPr kumimoji="1" lang="en-US" altLang="ko-KR" sz="1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take()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 가져올 행의 개수를 지정할 수 있다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show()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다른 점은 매개변수를 넣어주지 않으면 오류가 난다는 점이다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1"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789040"/>
            <a:ext cx="7416825" cy="124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0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외부에서 파일을 읽어서 </a:t>
            </a:r>
            <a:r>
              <a:rPr kumimoji="1" lang="en-US" altLang="ko-KR" sz="28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dataframe</a:t>
            </a:r>
            <a:r>
              <a:rPr kumimoji="1"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생성하기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kumimoji="1" lang="en-US" altLang="ko-KR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flight_data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/2015-summary.json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읽어서 실습을 진행</a:t>
            </a:r>
            <a:endParaRPr kumimoji="1" lang="en-US" altLang="ko-KR" sz="1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492896"/>
            <a:ext cx="6048672" cy="343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14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Schema </a:t>
            </a:r>
            <a:r>
              <a:rPr kumimoji="1"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확인하기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df.schema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입력하여 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schema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endParaRPr kumimoji="1" lang="en-US" altLang="ko-KR" sz="1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29000"/>
            <a:ext cx="8397968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10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Schema</a:t>
            </a:r>
            <a:r>
              <a:rPr kumimoji="1"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먼저 정의하고 </a:t>
            </a:r>
            <a:r>
              <a:rPr kumimoji="1" lang="en-US" altLang="ko-KR" sz="28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dataframe</a:t>
            </a:r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생성하기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df.schema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정의하고 </a:t>
            </a:r>
            <a:r>
              <a:rPr kumimoji="1" lang="ko-KR" altLang="en-US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데이터셋을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읽어서 </a:t>
            </a:r>
            <a:r>
              <a:rPr kumimoji="1" lang="en-US" altLang="ko-KR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생성하는 예제</a:t>
            </a:r>
            <a:endParaRPr kumimoji="1"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02" y="2127156"/>
            <a:ext cx="7416824" cy="403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58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Column </a:t>
            </a:r>
            <a:r>
              <a:rPr kumimoji="1"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 확인하기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.columns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속성을 이용하여 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column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정보를 확인할 수 있음</a:t>
            </a:r>
            <a:endParaRPr kumimoji="1"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193405"/>
            <a:ext cx="7107492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87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컬럼을 참조하는 방법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방법으로 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column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참조하는 방법이다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1"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988840"/>
            <a:ext cx="5904656" cy="458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60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kumimoji="1"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elect()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elect()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함수는 </a:t>
            </a:r>
            <a:r>
              <a:rPr kumimoji="1" lang="ko-KR" altLang="en-US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컬럼명을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인수로 받아 해당 컬럼을 반환해준다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73956"/>
            <a:ext cx="7571184" cy="313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77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kumimoji="1"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elect() (cont.)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select()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expr()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이용하여 표현식을 넣을 수도 있다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 </a:t>
            </a:r>
            <a:endParaRPr kumimoji="1"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21" y="2420612"/>
            <a:ext cx="7528687" cy="259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6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kumimoji="1" lang="en-US" altLang="ko-KR" sz="28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electExpr</a:t>
            </a:r>
            <a:r>
              <a:rPr kumimoji="1"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selectExpr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함수를 사용하면 인자로 표현식을 직접 넣을 수 있다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Column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만 식별할 수 있다면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모든 유효한 </a:t>
            </a:r>
            <a:r>
              <a:rPr kumimoji="1" lang="ko-KR" altLang="en-US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비집계형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non-aggregating) SQL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구문을 넣을 수 있다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1"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96952"/>
            <a:ext cx="7704856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026151" cy="21904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Data Frame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A742A9-5FFC-4F19-BEE5-2CB849225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DAY 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11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selectExpr</a:t>
            </a:r>
            <a:r>
              <a:rPr kumimoji="1"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()(cont.)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selectExpr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사용하여 출발지와 도착지가 같은지를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나타내는 새로운 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column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추가하여 보여주는 예제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1"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92895"/>
            <a:ext cx="7200800" cy="351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51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selectExpr</a:t>
            </a:r>
            <a:r>
              <a:rPr kumimoji="1"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()(cont.)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selectExpr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사용하여 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count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값의 평균과  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DEST_COUNTRY_NAME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컬럼에서 </a:t>
            </a:r>
            <a:r>
              <a:rPr kumimoji="1" lang="ko-KR" altLang="en-US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중복값을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제거한 다음 그 개수를 구한 예제</a:t>
            </a:r>
            <a:endParaRPr kumimoji="1"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24944"/>
            <a:ext cx="7447531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2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</a:t>
            </a:r>
            <a:r>
              <a:rPr kumimoji="1"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it()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it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literal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준말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명시적인 값을 스파크에 전달하기 위해 사용한다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it()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프로그래밍 언어의 </a:t>
            </a:r>
            <a:r>
              <a:rPr kumimoji="1" lang="ko-KR" altLang="en-US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리터럴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값을 스파크가 이해할 수 있는 데이터 타입으로 전달하는 함수이다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852936"/>
            <a:ext cx="7200800" cy="351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47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</a:t>
            </a:r>
            <a:r>
              <a:rPr kumimoji="1"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it() (cont.)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it()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함수만 사용했을 때는 </a:t>
            </a:r>
            <a:r>
              <a:rPr kumimoji="1" lang="en-US" altLang="ko-KR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자체에 새로운 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column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추가되지 않는다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1"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420612"/>
            <a:ext cx="4176464" cy="379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52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withColumn</a:t>
            </a:r>
            <a:r>
              <a:rPr kumimoji="1"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withColumn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새로운 컬럼을 추가하여 </a:t>
            </a:r>
            <a:r>
              <a:rPr kumimoji="1" lang="ko-KR" altLang="en-US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리턴한다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12" y="1988840"/>
            <a:ext cx="6239584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33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withColumnRenamed</a:t>
            </a:r>
            <a:r>
              <a:rPr kumimoji="1"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withColumnRenamed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메서드는 첫 번째 인수로 전달된 </a:t>
            </a:r>
            <a:r>
              <a:rPr kumimoji="1" lang="ko-KR" altLang="en-US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컬럼명을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두 번째 인수의 문자열로 변경한 </a:t>
            </a:r>
            <a:r>
              <a:rPr kumimoji="1" lang="en-US" altLang="ko-KR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생성하여 </a:t>
            </a:r>
            <a:r>
              <a:rPr kumimoji="1" lang="ko-KR" altLang="en-US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리턴한다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492896"/>
            <a:ext cx="5328592" cy="18344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4327330"/>
            <a:ext cx="5544616" cy="237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19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로우 필터링하기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ilter()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혹은 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where()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표현식의 결과가 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 로우를 걸러낼 수 있다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1"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348880"/>
            <a:ext cx="4608512" cy="364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65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</a:t>
            </a:r>
            <a:r>
              <a:rPr kumimoji="1"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rop()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인수로 전달된 컬럼을 삭제한 </a:t>
            </a:r>
            <a:r>
              <a:rPr kumimoji="1" lang="en-US" altLang="ko-KR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생성하고 </a:t>
            </a:r>
            <a:r>
              <a:rPr kumimoji="1" lang="ko-KR" altLang="en-US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리턴한다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1"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988839"/>
            <a:ext cx="5184576" cy="415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77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</a:t>
            </a:r>
            <a:r>
              <a:rPr kumimoji="1"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istinct()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distinct()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함수를 이용하면 모든 로우에서 중복 데이터를 제거할 수 있다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1"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56" y="2300526"/>
            <a:ext cx="7212931" cy="379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62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distinct</a:t>
            </a:r>
            <a:r>
              <a:rPr kumimoji="1"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(cont.)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 이상의 </a:t>
            </a:r>
            <a:r>
              <a:rPr kumimoji="1" lang="ko-KR" altLang="en-US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컬럼명을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인자로 전달할 수도 있다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1"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2420888"/>
            <a:ext cx="7679907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6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C99B3-8891-594B-A4C1-C4D1C92C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F793AA-5949-DF48-8C15-8119E808E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 Frame</a:t>
            </a:r>
          </a:p>
        </p:txBody>
      </p:sp>
    </p:spTree>
    <p:extLst>
      <p:ext uri="{BB962C8B-B14F-4D97-AF65-F5344CB8AC3E}">
        <p14:creationId xmlns:p14="http://schemas.microsoft.com/office/powerpoint/2010/main" val="334366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무작위 샘플 만들기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무작위 샘플 데이터를 얻으려면 </a:t>
            </a:r>
            <a:r>
              <a:rPr kumimoji="1" lang="en-US" altLang="ko-KR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sample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메서드를 사용한다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kumimoji="1" lang="en-US" altLang="ko-KR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표본 데이터 추출 비율을 지정할 수 있으며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복원 추출이나 </a:t>
            </a:r>
            <a:r>
              <a:rPr kumimoji="1" lang="ko-KR" altLang="en-US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비복원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추출의 사용 여부를 지정할 수도 있다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1"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09" y="2897254"/>
            <a:ext cx="6912768" cy="338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5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592" y="2276872"/>
            <a:ext cx="7772400" cy="15396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Thank you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01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DataFrame</a:t>
            </a:r>
            <a:r>
              <a:rPr kumimoji="1"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데이터프레임은 관계형 데이터베이스의 테이블에서 칼럼 이름으로 구성된 변경 불가능한 분산 데이터 컬렉션이다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kumimoji="1" lang="ko-KR" altLang="en-US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파이썬의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Pandas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데이터프레임과 비슷한 면이 있다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모든 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자세한 내용은 아래의 공식 문서를 참고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hlinkClick r:id="rId3"/>
              </a:rPr>
              <a:t>https</a:t>
            </a:r>
            <a:r>
              <a:rPr lang="en-US" altLang="ko-KR" sz="1800" dirty="0">
                <a:hlinkClick r:id="rId3"/>
              </a:rPr>
              <a:t>://spark.apache.org/docs/latest/api/python/pyspark.sql.html</a:t>
            </a:r>
            <a:endParaRPr kumimoji="1"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644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DataFrame</a:t>
            </a:r>
            <a:r>
              <a:rPr kumimoji="1"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생성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소스코드 내에서 생성하려면 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RDD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만든 다음 </a:t>
            </a:r>
            <a:r>
              <a:rPr kumimoji="1" lang="en-US" altLang="ko-KR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변환해야 한다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1"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312887"/>
            <a:ext cx="5852667" cy="39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3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DataFrame</a:t>
            </a:r>
            <a:r>
              <a:rPr kumimoji="1"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kumimoji="1"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schema </a:t>
            </a:r>
            <a:r>
              <a:rPr kumimoji="1"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printSchema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함수를 이용해 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schema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출력해 확인할 수 있다</a:t>
            </a:r>
            <a:endParaRPr kumimoji="1" lang="en-US" altLang="ko-KR" sz="1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780928"/>
            <a:ext cx="6048672" cy="252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06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DataFrame</a:t>
            </a:r>
            <a:r>
              <a:rPr kumimoji="1"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kumimoji="1"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schema</a:t>
            </a:r>
            <a:r>
              <a:rPr kumimoji="1"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직접 명시하기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생성할 때 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schema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직접 명시하고 생성할 수도 있다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04" y="2420888"/>
            <a:ext cx="5205312" cy="3600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869" y="2417584"/>
            <a:ext cx="2864678" cy="149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DataFrame</a:t>
            </a:r>
            <a:r>
              <a:rPr kumimoji="1"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kumimoji="1"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schema</a:t>
            </a:r>
            <a:r>
              <a:rPr kumimoji="1"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직접 명시하기 </a:t>
            </a:r>
            <a:r>
              <a:rPr kumimoji="1"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(cont.)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Schema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확인해보면 </a:t>
            </a:r>
            <a:r>
              <a:rPr kumimoji="1" lang="ko-KR" altLang="en-US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지정한대로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출력되는 것을 확인할 수 있다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852936"/>
            <a:ext cx="6210198" cy="194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68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DataFrame</a:t>
            </a:r>
            <a:r>
              <a:rPr kumimoji="1"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API</a:t>
            </a:r>
            <a:r>
              <a:rPr kumimoji="1"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kumimoji="1"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Query </a:t>
            </a:r>
            <a:r>
              <a:rPr kumimoji="1"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하기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ollect(), show(), take()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함수를 이용해 데이터프레임 내의 데이터를 볼 수 있다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collect()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  <a:endParaRPr kumimoji="1"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356992"/>
            <a:ext cx="7356819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73353"/>
      </p:ext>
    </p:extLst>
  </p:cSld>
  <p:clrMapOvr>
    <a:masterClrMapping/>
  </p:clrMapOvr>
</p:sld>
</file>

<file path=ppt/theme/theme1.xml><?xml version="1.0" encoding="utf-8"?>
<a:theme xmlns:a="http://schemas.openxmlformats.org/drawingml/2006/main" name="Digg-EM-Algorith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중앙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Learning To Rank</Template>
  <TotalTime>35642</TotalTime>
  <Words>561</Words>
  <Application>Microsoft Office PowerPoint</Application>
  <PresentationFormat>화면 슬라이드 쇼(4:3)</PresentationFormat>
  <Paragraphs>102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나눔고딕</vt:lpstr>
      <vt:lpstr>나눔바른고딕</vt:lpstr>
      <vt:lpstr>맑은 고딕</vt:lpstr>
      <vt:lpstr>Arial</vt:lpstr>
      <vt:lpstr>Georgia</vt:lpstr>
      <vt:lpstr>Tahoma</vt:lpstr>
      <vt:lpstr>Wingdings</vt:lpstr>
      <vt:lpstr>Wingdings 2</vt:lpstr>
      <vt:lpstr>Digg-EM-Algorithm</vt:lpstr>
      <vt:lpstr>스파크 수업 자료</vt:lpstr>
      <vt:lpstr>Data Frame</vt:lpstr>
      <vt:lpstr>목차</vt:lpstr>
      <vt:lpstr>DataFrame 개요</vt:lpstr>
      <vt:lpstr>DataFrame의 생성</vt:lpstr>
      <vt:lpstr>DataFrame의 schema 확인</vt:lpstr>
      <vt:lpstr>DataFrame의 schema를 직접 명시하기</vt:lpstr>
      <vt:lpstr>DataFrame의 schema를 직접 명시하기 (cont.)</vt:lpstr>
      <vt:lpstr>DataFrame  API로 Query 하기</vt:lpstr>
      <vt:lpstr>DataFrame  API로 Query 하기 (cont.)</vt:lpstr>
      <vt:lpstr>DataFrame  API로 Query 하기 (cont.)</vt:lpstr>
      <vt:lpstr>외부에서 파일을 읽어서 dataframe 생성하기</vt:lpstr>
      <vt:lpstr>Schema 확인하기</vt:lpstr>
      <vt:lpstr>Schema를 먼저 정의하고 dataframe 생성하기</vt:lpstr>
      <vt:lpstr>Column 정보 확인하기</vt:lpstr>
      <vt:lpstr>컬럼을 참조하는 방법</vt:lpstr>
      <vt:lpstr>select()</vt:lpstr>
      <vt:lpstr>select() (cont.)</vt:lpstr>
      <vt:lpstr>selectExpr()</vt:lpstr>
      <vt:lpstr>selectExpr()(cont.)</vt:lpstr>
      <vt:lpstr>selectExpr()(cont.)</vt:lpstr>
      <vt:lpstr>lit()</vt:lpstr>
      <vt:lpstr>lit() (cont.)</vt:lpstr>
      <vt:lpstr>withColumn()</vt:lpstr>
      <vt:lpstr>withColumnRenamed()</vt:lpstr>
      <vt:lpstr>로우 필터링하기</vt:lpstr>
      <vt:lpstr>drop()</vt:lpstr>
      <vt:lpstr>distinct()</vt:lpstr>
      <vt:lpstr>distinct() (cont.)</vt:lpstr>
      <vt:lpstr>무작위 샘플 만들기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Analysis</dc:title>
  <dc:creator>Younghoon Kim</dc:creator>
  <cp:lastModifiedBy>YoonSeungHan</cp:lastModifiedBy>
  <cp:revision>924</cp:revision>
  <cp:lastPrinted>2019-03-14T08:35:32Z</cp:lastPrinted>
  <dcterms:created xsi:type="dcterms:W3CDTF">2014-08-25T06:16:36Z</dcterms:created>
  <dcterms:modified xsi:type="dcterms:W3CDTF">2020-02-24T11:21:26Z</dcterms:modified>
</cp:coreProperties>
</file>