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8" r:id="rId3"/>
    <p:sldId id="323" r:id="rId4"/>
    <p:sldId id="327" r:id="rId5"/>
    <p:sldId id="329" r:id="rId6"/>
    <p:sldId id="258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6.2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Gradient-Based Learning</a:t>
            </a:r>
            <a:b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</a:b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601738" y="650740"/>
            <a:ext cx="498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Gradient-Based Learning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1" y="4830538"/>
            <a:ext cx="8770571" cy="98001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뉴럴넷을</a:t>
            </a:r>
            <a:r>
              <a:rPr lang="ko-KR" altLang="en-US" sz="2000" dirty="0"/>
              <a:t> 학습할 때는 반복적으로 </a:t>
            </a:r>
            <a:r>
              <a:rPr lang="en-US" altLang="ko-KR" sz="2000" dirty="0"/>
              <a:t>gradient</a:t>
            </a:r>
            <a:r>
              <a:rPr lang="ko-KR" altLang="en-US" sz="2000" dirty="0"/>
              <a:t>를 이용하여 파라미터를 조금씩 개선하며 학습해 나가야 한다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53538-7025-4C53-86AF-D9A692200002}"/>
              </a:ext>
            </a:extLst>
          </p:cNvPr>
          <p:cNvSpPr txBox="1"/>
          <p:nvPr/>
        </p:nvSpPr>
        <p:spPr>
          <a:xfrm>
            <a:off x="2344835" y="1767007"/>
            <a:ext cx="76700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뉴럴넷을</a:t>
            </a:r>
            <a:r>
              <a:rPr lang="ko-KR" altLang="en-US" sz="2400" dirty="0"/>
              <a:t> 설계하고 학습시키는 것</a:t>
            </a:r>
            <a:endParaRPr lang="en-US" altLang="ko-KR" sz="2400" dirty="0"/>
          </a:p>
          <a:p>
            <a:pPr algn="ctr"/>
            <a:r>
              <a:rPr lang="en-US" altLang="ko-KR" sz="2400" dirty="0"/>
              <a:t>Vs</a:t>
            </a:r>
          </a:p>
          <a:p>
            <a:pPr algn="ctr"/>
            <a:r>
              <a:rPr lang="en-US" altLang="ko-KR" sz="2400" dirty="0"/>
              <a:t>Gradient descent</a:t>
            </a:r>
            <a:r>
              <a:rPr lang="ko-KR" altLang="en-US" sz="2400" dirty="0"/>
              <a:t>를 사용한 다른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A446E-4AB4-4B7B-B76E-BCF66A18B3B4}"/>
              </a:ext>
            </a:extLst>
          </p:cNvPr>
          <p:cNvSpPr txBox="1"/>
          <p:nvPr/>
        </p:nvSpPr>
        <p:spPr>
          <a:xfrm>
            <a:off x="2344835" y="3775826"/>
            <a:ext cx="699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</a:t>
            </a:r>
            <a:r>
              <a:rPr lang="ko-KR" altLang="en-US" sz="2000" dirty="0"/>
              <a:t>차이점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뉴럴넷에서</a:t>
            </a:r>
            <a:r>
              <a:rPr lang="ko-KR" altLang="en-US" sz="2000" dirty="0"/>
              <a:t> 사용하는 </a:t>
            </a:r>
            <a:r>
              <a:rPr lang="en-US" altLang="ko-KR" sz="2000" dirty="0"/>
              <a:t>nonlinear function</a:t>
            </a:r>
            <a:r>
              <a:rPr lang="ko-KR" altLang="en-US" sz="2000" dirty="0"/>
              <a:t>들이 </a:t>
            </a:r>
            <a:r>
              <a:rPr lang="en-US" altLang="ko-KR" sz="2000" dirty="0"/>
              <a:t>loss function</a:t>
            </a:r>
            <a:r>
              <a:rPr lang="ko-KR" altLang="en-US" sz="2000" dirty="0"/>
              <a:t>을 </a:t>
            </a:r>
            <a:r>
              <a:rPr lang="en-US" altLang="ko-KR" sz="2000" dirty="0"/>
              <a:t>nonconvex</a:t>
            </a:r>
            <a:r>
              <a:rPr lang="ko-KR" altLang="en-US" sz="2000" dirty="0"/>
              <a:t>하게 만든다는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666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05422" y="667314"/>
            <a:ext cx="298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6"/>
            <a:ext cx="8770571" cy="980018"/>
          </a:xfrm>
        </p:spPr>
        <p:txBody>
          <a:bodyPr/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dirty="0"/>
              <a:t>에 대해서 오차를 계산하는 함수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53538-7025-4C53-86AF-D9A692200002}"/>
              </a:ext>
            </a:extLst>
          </p:cNvPr>
          <p:cNvSpPr txBox="1"/>
          <p:nvPr/>
        </p:nvSpPr>
        <p:spPr>
          <a:xfrm>
            <a:off x="3800539" y="3467947"/>
            <a:ext cx="39267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Object &gt;= Cost &gt;= Loss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A446E-4AB4-4B7B-B76E-BCF66A18B3B4}"/>
              </a:ext>
            </a:extLst>
          </p:cNvPr>
          <p:cNvSpPr txBox="1"/>
          <p:nvPr/>
        </p:nvSpPr>
        <p:spPr>
          <a:xfrm>
            <a:off x="2598054" y="5123542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</a:t>
            </a:r>
            <a:r>
              <a:rPr lang="ko-KR" altLang="en-US" sz="1800" dirty="0" err="1"/>
              <a:t>딥러닝에서는</a:t>
            </a:r>
            <a:r>
              <a:rPr lang="ko-KR" altLang="en-US" sz="1800" dirty="0"/>
              <a:t> 일반적으로 이것들을 </a:t>
            </a:r>
            <a:r>
              <a:rPr lang="ko-KR" altLang="en-US" sz="1800" b="1" dirty="0">
                <a:solidFill>
                  <a:srgbClr val="FF0000"/>
                </a:solidFill>
              </a:rPr>
              <a:t>최소화</a:t>
            </a:r>
            <a:r>
              <a:rPr lang="ko-KR" altLang="en-US" sz="1800" dirty="0"/>
              <a:t> 하는 것이 목적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05422" y="667314"/>
            <a:ext cx="298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5"/>
            <a:ext cx="8770571" cy="25040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err="1"/>
              <a:t>딥러닝도</a:t>
            </a:r>
            <a:r>
              <a:rPr lang="ko-KR" altLang="en-US" sz="2400" dirty="0"/>
              <a:t> 선형모델과 비슷하다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뉴런들의 연결구조로 선형을 극복하는 장점도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대부분 </a:t>
            </a:r>
            <a:r>
              <a:rPr lang="ko-KR" altLang="en-US" sz="2400" dirty="0" err="1"/>
              <a:t>딥러닝엔</a:t>
            </a:r>
            <a:r>
              <a:rPr lang="ko-KR" altLang="en-US" sz="2400" dirty="0"/>
              <a:t> 요즘 </a:t>
            </a:r>
            <a:r>
              <a:rPr lang="en-US" altLang="ko-KR" sz="2400" dirty="0"/>
              <a:t>MLE</a:t>
            </a:r>
            <a:r>
              <a:rPr lang="ko-KR" altLang="en-US" sz="2400" dirty="0"/>
              <a:t>를 사용한다고 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6CF20-CBC1-4E1C-93C9-A94CD41AD307}"/>
              </a:ext>
            </a:extLst>
          </p:cNvPr>
          <p:cNvSpPr txBox="1"/>
          <p:nvPr/>
        </p:nvSpPr>
        <p:spPr>
          <a:xfrm>
            <a:off x="2757715" y="4952463"/>
            <a:ext cx="40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r>
              <a:rPr lang="ko-KR" altLang="en-US" dirty="0"/>
              <a:t>와 모델의 </a:t>
            </a:r>
            <a:r>
              <a:rPr lang="ko-KR" altLang="en-US" dirty="0" err="1"/>
              <a:t>출력간의</a:t>
            </a:r>
            <a:r>
              <a:rPr lang="ko-KR" altLang="en-US" dirty="0"/>
              <a:t>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5F8B7-0E81-4102-B263-BFF662C7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4496812" y="5521054"/>
            <a:ext cx="585803" cy="554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354F9-99E5-4DD7-ACD2-6705DCD73DFC}"/>
              </a:ext>
            </a:extLst>
          </p:cNvPr>
          <p:cNvSpPr txBox="1"/>
          <p:nvPr/>
        </p:nvSpPr>
        <p:spPr>
          <a:xfrm>
            <a:off x="5517718" y="5616045"/>
            <a:ext cx="29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function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9233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05422" y="667314"/>
            <a:ext cx="298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6"/>
            <a:ext cx="9427696" cy="363613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sz="2400" dirty="0"/>
              <a:t>최근 </a:t>
            </a:r>
            <a:r>
              <a:rPr lang="ko-KR" altLang="en-US" sz="2400" dirty="0" err="1"/>
              <a:t>뉴럴넷들은</a:t>
            </a:r>
            <a:r>
              <a:rPr lang="ko-KR" altLang="en-US" sz="2400" dirty="0"/>
              <a:t> </a:t>
            </a:r>
            <a:r>
              <a:rPr lang="en-US" altLang="ko-KR" sz="2400" dirty="0"/>
              <a:t>MLE</a:t>
            </a:r>
            <a:r>
              <a:rPr lang="ko-KR" altLang="en-US" sz="2400" dirty="0"/>
              <a:t>를 이용해 학습한다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Cost function</a:t>
            </a:r>
            <a:r>
              <a:rPr lang="ko-KR" altLang="en-US" sz="2400" dirty="0"/>
              <a:t>은 간단히 </a:t>
            </a:r>
            <a:r>
              <a:rPr lang="en-US" altLang="ko-KR" sz="2400" dirty="0"/>
              <a:t>negative log likelihood</a:t>
            </a:r>
            <a:r>
              <a:rPr lang="ko-KR" altLang="en-US" sz="2400" dirty="0"/>
              <a:t>로 정의 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구체적인 형태는 </a:t>
            </a:r>
            <a:r>
              <a:rPr lang="en-US" altLang="ko-KR" sz="2400" dirty="0" err="1"/>
              <a:t>logpmodel</a:t>
            </a:r>
            <a:r>
              <a:rPr lang="ko-KR" altLang="en-US" sz="2400" dirty="0"/>
              <a:t>을 어떻게 </a:t>
            </a:r>
            <a:r>
              <a:rPr lang="ko-KR" altLang="en-US" sz="2400" dirty="0" err="1"/>
              <a:t>정하느냐에</a:t>
            </a:r>
            <a:r>
              <a:rPr lang="ko-KR" altLang="en-US" sz="2400" dirty="0"/>
              <a:t> 따라 다르다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11C05-0936-46B3-A168-A2C22C22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7" y="3915686"/>
            <a:ext cx="4542421" cy="673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EDCF2-1E40-474A-BDD2-DC6522D357C1}"/>
              </a:ext>
            </a:extLst>
          </p:cNvPr>
          <p:cNvSpPr txBox="1"/>
          <p:nvPr/>
        </p:nvSpPr>
        <p:spPr>
          <a:xfrm>
            <a:off x="3200400" y="722120"/>
            <a:ext cx="61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Gradient Based </a:t>
            </a:r>
            <a:r>
              <a:rPr lang="ko-KR" altLang="en-US" sz="3200" b="1" dirty="0"/>
              <a:t>알고리즘의 문제</a:t>
            </a:r>
            <a:endParaRPr lang="en-US" altLang="ko-KR" sz="32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680C92-B794-4882-A897-2F550CF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6"/>
            <a:ext cx="8770571" cy="10671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Gradient vanishing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D83DF-F357-4EC8-9A5C-3985AA9F0178}"/>
              </a:ext>
            </a:extLst>
          </p:cNvPr>
          <p:cNvSpPr txBox="1"/>
          <p:nvPr/>
        </p:nvSpPr>
        <p:spPr>
          <a:xfrm>
            <a:off x="3027531" y="3244334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Saturate </a:t>
            </a:r>
            <a:r>
              <a:rPr lang="ko-KR" altLang="en-US" dirty="0"/>
              <a:t>될 수 있는 </a:t>
            </a:r>
            <a:r>
              <a:rPr lang="en-US" altLang="ko-KR" dirty="0"/>
              <a:t>function </a:t>
            </a:r>
            <a:r>
              <a:rPr lang="ko-KR" altLang="en-US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1A6D87-B5B0-41EE-AD80-1AC75748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3408241" y="3693046"/>
            <a:ext cx="585803" cy="55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EF8275-DCA1-4FF4-85FA-D0F9FFC8F14A}"/>
              </a:ext>
            </a:extLst>
          </p:cNvPr>
          <p:cNvSpPr txBox="1"/>
          <p:nvPr/>
        </p:nvSpPr>
        <p:spPr>
          <a:xfrm>
            <a:off x="4374754" y="3785690"/>
            <a:ext cx="237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</a:t>
            </a:r>
            <a:r>
              <a:rPr lang="ko-KR" altLang="en-US" dirty="0"/>
              <a:t>가 </a:t>
            </a:r>
            <a:r>
              <a:rPr lang="en-US" altLang="ko-KR" dirty="0"/>
              <a:t>flat </a:t>
            </a:r>
            <a:r>
              <a:rPr lang="ko-KR" altLang="en-US" dirty="0"/>
              <a:t>해짐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891F19-A56E-41C3-888D-EBAE202F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3408242" y="4332029"/>
            <a:ext cx="585803" cy="554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896916-E551-42F8-86DB-2E7B72CF547E}"/>
              </a:ext>
            </a:extLst>
          </p:cNvPr>
          <p:cNvSpPr txBox="1"/>
          <p:nvPr/>
        </p:nvSpPr>
        <p:spPr>
          <a:xfrm>
            <a:off x="4374753" y="4364468"/>
            <a:ext cx="295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vanishing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154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Lato</vt:lpstr>
      <vt:lpstr>Arial</vt:lpstr>
      <vt:lpstr>Trebuchet MS</vt:lpstr>
      <vt:lpstr>Wingdings 3</vt:lpstr>
      <vt:lpstr>패싯</vt:lpstr>
      <vt:lpstr>6.2   Gradient-Based Learning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NohYunJi</cp:lastModifiedBy>
  <cp:revision>72</cp:revision>
  <dcterms:created xsi:type="dcterms:W3CDTF">2021-01-19T15:10:44Z</dcterms:created>
  <dcterms:modified xsi:type="dcterms:W3CDTF">2021-04-08T03:23:57Z</dcterms:modified>
</cp:coreProperties>
</file>