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27" r:id="rId4"/>
    <p:sldId id="330" r:id="rId5"/>
    <p:sldId id="331" r:id="rId6"/>
    <p:sldId id="332" r:id="rId7"/>
    <p:sldId id="333" r:id="rId8"/>
    <p:sldId id="334" r:id="rId9"/>
    <p:sldId id="335" r:id="rId10"/>
    <p:sldId id="328" r:id="rId11"/>
    <p:sldId id="336" r:id="rId12"/>
    <p:sldId id="337" r:id="rId13"/>
    <p:sldId id="338" r:id="rId14"/>
    <p:sldId id="339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6.3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  <a:t>Hidden Units</a:t>
            </a:r>
            <a:b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</a:b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2044104" y="673779"/>
            <a:ext cx="810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Logistic Sigmoid and Hyperbolic Tangent</a:t>
            </a:r>
            <a:endParaRPr lang="en-US" altLang="ko-KR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C5898-EC79-42D7-9C79-16EBCC81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63" y="2366219"/>
            <a:ext cx="863735" cy="85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6855926" y="2255210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Hyperbolic tangent activation function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E21E0-6358-44B9-9FB5-2F4973ED26E1}"/>
              </a:ext>
            </a:extLst>
          </p:cNvPr>
          <p:cNvSpPr txBox="1"/>
          <p:nvPr/>
        </p:nvSpPr>
        <p:spPr>
          <a:xfrm>
            <a:off x="883297" y="2255210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55555"/>
                </a:solidFill>
                <a:latin typeface="Lato"/>
              </a:rPr>
              <a:t>Sigmoid activation function</a:t>
            </a:r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57492-EA2C-4B2C-B3BB-70C49B5F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63" y="3799113"/>
            <a:ext cx="3717134" cy="2210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597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2044104" y="673779"/>
            <a:ext cx="810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Logistic Sigmoid and Hyperbolic Tangent</a:t>
            </a:r>
            <a:endParaRPr lang="en-US" altLang="ko-KR" sz="3200" b="1" dirty="0"/>
          </a:p>
        </p:txBody>
      </p:sp>
      <p:pic>
        <p:nvPicPr>
          <p:cNvPr id="7170" name="Picture 2" descr="tanh">
            <a:extLst>
              <a:ext uri="{FF2B5EF4-FFF2-40B4-BE49-F238E27FC236}">
                <a16:creationId xmlns:a16="http://schemas.microsoft.com/office/drawing/2014/main" id="{9E294719-181A-4093-9E61-5E2733BB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03903"/>
            <a:ext cx="3857751" cy="245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anh derivative">
            <a:extLst>
              <a:ext uri="{FF2B5EF4-FFF2-40B4-BE49-F238E27FC236}">
                <a16:creationId xmlns:a16="http://schemas.microsoft.com/office/drawing/2014/main" id="{1F034BAE-6653-4ACB-9844-1FD9A068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203902"/>
            <a:ext cx="3857751" cy="245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4A3B9-7FA6-4315-9F72-98B30125C756}"/>
              </a:ext>
            </a:extLst>
          </p:cNvPr>
          <p:cNvSpPr txBox="1"/>
          <p:nvPr/>
        </p:nvSpPr>
        <p:spPr>
          <a:xfrm>
            <a:off x="1068568" y="5232202"/>
            <a:ext cx="1055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이 함수들은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saturation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때문에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hidden unit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으로는 잘 사용되지 않는다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다만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saturation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을 상쇄해줄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cost function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을 사용할 때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output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의 함수로 종종 사용된다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56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186175" y="644751"/>
            <a:ext cx="527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Radial basis function(RBF)</a:t>
            </a:r>
            <a:endParaRPr lang="en-US" altLang="ko-K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4A3B9-7FA6-4315-9F72-98B30125C756}"/>
              </a:ext>
            </a:extLst>
          </p:cNvPr>
          <p:cNvSpPr txBox="1"/>
          <p:nvPr/>
        </p:nvSpPr>
        <p:spPr>
          <a:xfrm>
            <a:off x="978513" y="5382252"/>
            <a:ext cx="105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Verdana" panose="020B0604030504040204" pitchFamily="34" charset="0"/>
              </a:rPr>
              <a:t>‘</a:t>
            </a:r>
            <a:r>
              <a:rPr lang="ko-KR" altLang="en-US" sz="2400" b="0" i="0" dirty="0">
                <a:effectLst/>
                <a:latin typeface="Verdana" panose="020B0604030504040204" pitchFamily="34" charset="0"/>
              </a:rPr>
              <a:t>거리</a:t>
            </a:r>
            <a:r>
              <a:rPr lang="en-US" altLang="ko-KR" sz="2400" dirty="0">
                <a:latin typeface="Verdana" panose="020B0604030504040204" pitchFamily="34" charset="0"/>
              </a:rPr>
              <a:t>’</a:t>
            </a:r>
            <a:r>
              <a:rPr lang="ko-KR" altLang="en-US" sz="2400" b="0" i="0" dirty="0">
                <a:effectLst/>
                <a:latin typeface="Verdana" panose="020B0604030504040204" pitchFamily="34" charset="0"/>
              </a:rPr>
              <a:t>라는 특별한 방법으로 영향을 </a:t>
            </a:r>
            <a:r>
              <a:rPr lang="ko-KR" altLang="en-US" sz="2400" dirty="0">
                <a:latin typeface="Verdana" panose="020B0604030504040204" pitchFamily="34" charset="0"/>
              </a:rPr>
              <a:t>받는다</a:t>
            </a:r>
            <a:r>
              <a:rPr lang="en-US" altLang="ko-KR" sz="2400" dirty="0">
                <a:latin typeface="Verdana" panose="020B0604030504040204" pitchFamily="34" charset="0"/>
              </a:rPr>
              <a:t>.</a:t>
            </a:r>
            <a:endParaRPr lang="en-US" altLang="ko-KR" sz="2400" dirty="0">
              <a:latin typeface="Lato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Lato"/>
              </a:rPr>
              <a:t>대부분의 </a:t>
            </a:r>
            <a:r>
              <a:rPr lang="en-US" altLang="ko-KR" sz="2400" dirty="0" err="1">
                <a:latin typeface="Lato"/>
              </a:rPr>
              <a:t>xn</a:t>
            </a:r>
            <a:r>
              <a:rPr lang="ko-KR" altLang="en-US" sz="2400" dirty="0">
                <a:latin typeface="Lato"/>
              </a:rPr>
              <a:t>에 대해 </a:t>
            </a:r>
            <a:r>
              <a:rPr lang="en-US" altLang="ko-KR" sz="2400" dirty="0">
                <a:latin typeface="Lato"/>
              </a:rPr>
              <a:t>0</a:t>
            </a:r>
            <a:r>
              <a:rPr lang="ko-KR" altLang="en-US" sz="2400" dirty="0">
                <a:latin typeface="Lato"/>
              </a:rPr>
              <a:t>으로 </a:t>
            </a:r>
            <a:r>
              <a:rPr lang="en-US" altLang="ko-KR" sz="2400" dirty="0">
                <a:latin typeface="Lato"/>
              </a:rPr>
              <a:t>saturation</a:t>
            </a:r>
            <a:r>
              <a:rPr lang="ko-KR" altLang="en-US" sz="2400" dirty="0">
                <a:latin typeface="Lato"/>
              </a:rPr>
              <a:t>되기 때문에 최적화 하기 어렵다</a:t>
            </a:r>
            <a:r>
              <a:rPr lang="en-US" altLang="ko-KR" sz="2400" dirty="0">
                <a:solidFill>
                  <a:srgbClr val="555555"/>
                </a:solidFill>
                <a:latin typeface="Lato"/>
              </a:rPr>
              <a:t>.</a:t>
            </a:r>
            <a:endParaRPr lang="en-US" altLang="ko-KR" dirty="0"/>
          </a:p>
        </p:txBody>
      </p:sp>
      <p:pic>
        <p:nvPicPr>
          <p:cNvPr id="9218" name="Picture 2" descr="RBF">
            <a:extLst>
              <a:ext uri="{FF2B5EF4-FFF2-40B4-BE49-F238E27FC236}">
                <a16:creationId xmlns:a16="http://schemas.microsoft.com/office/drawing/2014/main" id="{7004BE14-8FDE-41F1-9976-756D76E4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11" y="1527628"/>
            <a:ext cx="6134706" cy="34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847794" y="644751"/>
            <a:ext cx="180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 err="1">
                <a:solidFill>
                  <a:srgbClr val="555555"/>
                </a:solidFill>
                <a:effectLst/>
                <a:latin typeface="Lato"/>
              </a:rPr>
              <a:t>Softplus</a:t>
            </a:r>
            <a:endParaRPr lang="en-US" altLang="ko-K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4A3B9-7FA6-4315-9F72-98B30125C756}"/>
              </a:ext>
            </a:extLst>
          </p:cNvPr>
          <p:cNvSpPr txBox="1"/>
          <p:nvPr/>
        </p:nvSpPr>
        <p:spPr>
          <a:xfrm>
            <a:off x="963998" y="5276502"/>
            <a:ext cx="1055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함수를 부드럽게 </a:t>
            </a:r>
            <a:r>
              <a:rPr lang="ko-KR" alt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깎아놓은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 형태를 취한다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모든 구간에서 </a:t>
            </a:r>
            <a:r>
              <a:rPr lang="ko-KR" alt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미분가능하고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 덜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saturation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되기 때문에 성능이 잘 나올 것 같지만 실험적으로는 잘 안된다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pic>
        <p:nvPicPr>
          <p:cNvPr id="10242" name="Picture 2" descr="Softplus">
            <a:extLst>
              <a:ext uri="{FF2B5EF4-FFF2-40B4-BE49-F238E27FC236}">
                <a16:creationId xmlns:a16="http://schemas.microsoft.com/office/drawing/2014/main" id="{2D9B978D-07AB-4865-AE69-B715547F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10" y="1534762"/>
            <a:ext cx="6134706" cy="34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7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26317" y="644750"/>
            <a:ext cx="224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Hard tanh</a:t>
            </a:r>
            <a:endParaRPr lang="en-US" altLang="ko-K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4A3B9-7FA6-4315-9F72-98B30125C756}"/>
              </a:ext>
            </a:extLst>
          </p:cNvPr>
          <p:cNvSpPr txBox="1"/>
          <p:nvPr/>
        </p:nvSpPr>
        <p:spPr>
          <a:xfrm>
            <a:off x="1598864" y="5639359"/>
            <a:ext cx="105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max(−1,min(1,a))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으로 정의되며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tanh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와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rectifier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와 비슷하다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3F482F-2E4B-457D-8E85-224BFDA1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63" y="1534762"/>
            <a:ext cx="6096000" cy="34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5EDC8A5-5A3D-40DD-B96D-D91500BF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91697">
            <a:off x="1704360" y="4605409"/>
            <a:ext cx="1252538" cy="1185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A9BC6F-7969-4FE7-ADCF-B6E2AC5C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91697">
            <a:off x="1704359" y="2381798"/>
            <a:ext cx="1252538" cy="1185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272532" y="661627"/>
            <a:ext cx="285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Hidden Units</a:t>
            </a:r>
            <a:endParaRPr lang="en-US" altLang="ko-KR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1474457" y="1848956"/>
            <a:ext cx="90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Hidden layer</a:t>
            </a:r>
            <a:r>
              <a:rPr lang="ko-KR" altLang="en-US" sz="2800" dirty="0"/>
              <a:t>의 설계 </a:t>
            </a:r>
            <a:r>
              <a:rPr lang="en-US" altLang="ko-KR" sz="2800" dirty="0"/>
              <a:t>=</a:t>
            </a:r>
            <a:r>
              <a:rPr lang="ko-KR" altLang="en-US" sz="2800" dirty="0"/>
              <a:t> 활발하게 연구되고 있는 내용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329BC-1D92-49EE-8EA4-6349CC92ADB0}"/>
              </a:ext>
            </a:extLst>
          </p:cNvPr>
          <p:cNvSpPr txBox="1"/>
          <p:nvPr/>
        </p:nvSpPr>
        <p:spPr>
          <a:xfrm>
            <a:off x="3965322" y="2713119"/>
            <a:ext cx="45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절대적인 이론적 가이드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09DA1-8895-479C-BF88-AC3E3A6B7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12473" r="22281" b="47360"/>
          <a:stretch/>
        </p:blipFill>
        <p:spPr>
          <a:xfrm>
            <a:off x="5443777" y="2491916"/>
            <a:ext cx="1065025" cy="965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6294E4-7257-49AB-B80E-C01E305255F0}"/>
              </a:ext>
            </a:extLst>
          </p:cNvPr>
          <p:cNvSpPr txBox="1"/>
          <p:nvPr/>
        </p:nvSpPr>
        <p:spPr>
          <a:xfrm>
            <a:off x="1474456" y="4164899"/>
            <a:ext cx="612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dirty="0">
                <a:effectLst/>
                <a:latin typeface="Lato"/>
              </a:rPr>
              <a:t>Rectified linear unit (</a:t>
            </a:r>
            <a:r>
              <a:rPr lang="en-US" altLang="ko-KR" sz="2800" b="0" i="0" dirty="0" err="1">
                <a:effectLst/>
                <a:latin typeface="Lato"/>
              </a:rPr>
              <a:t>ReLU</a:t>
            </a:r>
            <a:r>
              <a:rPr lang="en-US" altLang="ko-KR" sz="2800" b="0" i="0" dirty="0">
                <a:effectLst/>
                <a:latin typeface="Lat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76EFB-CDE9-4EAA-B613-5E9EF144372C}"/>
              </a:ext>
            </a:extLst>
          </p:cNvPr>
          <p:cNvSpPr txBox="1"/>
          <p:nvPr/>
        </p:nvSpPr>
        <p:spPr>
          <a:xfrm>
            <a:off x="3654022" y="4988655"/>
            <a:ext cx="675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effectLst/>
                <a:latin typeface="Lato"/>
              </a:rPr>
              <a:t>기본적 </a:t>
            </a:r>
            <a:r>
              <a:rPr lang="en-US" altLang="ko-KR" sz="2800" b="0" i="0" dirty="0">
                <a:effectLst/>
                <a:latin typeface="Lato"/>
              </a:rPr>
              <a:t>hidden unit</a:t>
            </a:r>
            <a:r>
              <a:rPr lang="ko-KR" altLang="en-US" sz="2800" b="0" i="0" dirty="0">
                <a:effectLst/>
                <a:latin typeface="Lato"/>
              </a:rPr>
              <a:t>으로 많이 쓰인다</a:t>
            </a:r>
            <a:r>
              <a:rPr lang="en-US" altLang="ko-KR" sz="2800" b="0" i="0" dirty="0">
                <a:effectLst/>
                <a:latin typeface="Lato"/>
              </a:rPr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1349175" y="659784"/>
            <a:ext cx="1010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Rectified Linear Units and Their Generalizations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898312" y="1761871"/>
            <a:ext cx="90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ReLU</a:t>
            </a:r>
            <a:r>
              <a:rPr lang="ko-KR" altLang="en-US" sz="2800" dirty="0"/>
              <a:t>함수는 최근 가장 많이 사용되는 활성화 함수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685670-A1B9-4F3A-9522-8DCFCF85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4" y="3924056"/>
            <a:ext cx="2420696" cy="584775"/>
          </a:xfrm>
          <a:prstGeom prst="rect">
            <a:avLst/>
          </a:prstGeom>
        </p:spPr>
      </p:pic>
      <p:pic>
        <p:nvPicPr>
          <p:cNvPr id="1026" name="Picture 2" descr="relu">
            <a:extLst>
              <a:ext uri="{FF2B5EF4-FFF2-40B4-BE49-F238E27FC236}">
                <a16:creationId xmlns:a16="http://schemas.microsoft.com/office/drawing/2014/main" id="{F124B587-ABF7-431C-8C95-44B446E5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31" y="2730956"/>
            <a:ext cx="5663027" cy="368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1349175" y="659784"/>
            <a:ext cx="1010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Rectified Linear Units and Their Generalizations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594166" y="4162369"/>
            <a:ext cx="9003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effectLst/>
                <a:latin typeface="Lato"/>
              </a:rPr>
              <a:t>위 수식처럼 보통 </a:t>
            </a:r>
            <a:r>
              <a:rPr lang="en-US" altLang="ko-KR" sz="2800" b="0" i="0" dirty="0">
                <a:effectLst/>
                <a:latin typeface="Lato"/>
              </a:rPr>
              <a:t>activation function</a:t>
            </a:r>
            <a:r>
              <a:rPr lang="ko-KR" altLang="en-US" sz="2800" b="0" i="0" dirty="0">
                <a:effectLst/>
                <a:latin typeface="Lato"/>
              </a:rPr>
              <a:t>은 </a:t>
            </a:r>
            <a:r>
              <a:rPr lang="en-US" altLang="ko-KR" sz="2800" b="0" i="0" dirty="0">
                <a:effectLst/>
                <a:latin typeface="Lato"/>
              </a:rPr>
              <a:t>affine matrix</a:t>
            </a:r>
            <a:r>
              <a:rPr lang="ko-KR" altLang="en-US" sz="2800" b="0" i="0" dirty="0">
                <a:effectLst/>
                <a:latin typeface="Lato"/>
              </a:rPr>
              <a:t>후에 적용된다</a:t>
            </a:r>
            <a:r>
              <a:rPr lang="en-US" altLang="ko-KR" sz="2800" b="0" i="0" dirty="0">
                <a:effectLst/>
                <a:latin typeface="Lato"/>
              </a:rPr>
              <a:t>. </a:t>
            </a:r>
            <a:r>
              <a:rPr lang="ko-KR" altLang="en-US" sz="2800" b="0" i="0" dirty="0">
                <a:effectLst/>
                <a:latin typeface="Lato"/>
              </a:rPr>
              <a:t>이때 </a:t>
            </a:r>
            <a:r>
              <a:rPr lang="en-US" altLang="ko-KR" sz="2800" b="0" i="0" dirty="0">
                <a:effectLst/>
                <a:latin typeface="MJXc-TeX-math-BI"/>
              </a:rPr>
              <a:t>b</a:t>
            </a:r>
            <a:r>
              <a:rPr lang="ko-KR" altLang="en-US" sz="2800" b="0" i="0" dirty="0">
                <a:effectLst/>
                <a:latin typeface="Lato"/>
              </a:rPr>
              <a:t>는 </a:t>
            </a:r>
            <a:r>
              <a:rPr lang="en-US" altLang="ko-KR" sz="2800" b="0" i="0" dirty="0">
                <a:effectLst/>
                <a:latin typeface="Lato"/>
              </a:rPr>
              <a:t>0.1</a:t>
            </a:r>
            <a:r>
              <a:rPr lang="ko-KR" altLang="en-US" sz="2800" b="0" i="0" dirty="0">
                <a:effectLst/>
                <a:latin typeface="Lato"/>
              </a:rPr>
              <a:t>처럼 작은 양수로 초기값을 설정한다</a:t>
            </a:r>
            <a:r>
              <a:rPr lang="en-US" altLang="ko-KR" sz="2800" b="0" i="0" dirty="0">
                <a:effectLst/>
                <a:latin typeface="Lato"/>
              </a:rPr>
              <a:t>.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3ABB2-469D-448B-B202-B997CAE6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22" y="2312879"/>
            <a:ext cx="2781194" cy="920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77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368631" y="725861"/>
            <a:ext cx="25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55555"/>
                </a:solidFill>
                <a:latin typeface="Lato"/>
              </a:rPr>
              <a:t>Leaky</a:t>
            </a:r>
            <a:r>
              <a:rPr lang="ko-KR" altLang="en-US" sz="3200" b="1" dirty="0">
                <a:solidFill>
                  <a:srgbClr val="555555"/>
                </a:solidFill>
                <a:latin typeface="Lato"/>
              </a:rPr>
              <a:t> </a:t>
            </a:r>
            <a:r>
              <a:rPr lang="en-US" altLang="ko-KR" sz="3200" b="1" dirty="0" err="1">
                <a:solidFill>
                  <a:srgbClr val="555555"/>
                </a:solidFill>
                <a:latin typeface="Lato"/>
              </a:rPr>
              <a:t>ReLU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698172" y="4845234"/>
            <a:ext cx="10670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Leaky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는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와 거의 비슷한 형태를 갖는다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입력 값이 음수일 때 완만한 선형 함수를 그려준다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일반적으로 알파를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0.01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로 설정한다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(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그래프에서는 시각화 편의상 알파를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0.1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로 설정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en-US" altLang="ko-KR" sz="2400" dirty="0"/>
          </a:p>
        </p:txBody>
      </p:sp>
      <p:pic>
        <p:nvPicPr>
          <p:cNvPr id="2050" name="Picture 2" descr="Leaky ReLU">
            <a:extLst>
              <a:ext uri="{FF2B5EF4-FFF2-40B4-BE49-F238E27FC236}">
                <a16:creationId xmlns:a16="http://schemas.microsoft.com/office/drawing/2014/main" id="{8B7F24F5-BDD6-4977-886B-C3239175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598385"/>
            <a:ext cx="6995886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2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901867" y="725861"/>
            <a:ext cx="14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555555"/>
                </a:solidFill>
                <a:latin typeface="Lato"/>
              </a:rPr>
              <a:t>PReLU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097597" y="4929638"/>
            <a:ext cx="1055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Leaky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와 거의 유사한 형태를 보인다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- Leaky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에서는 알파 값이 고정된 상수였던 반면에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PReLU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에서는 학습이 가능한 파라미터로 설정된다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pic>
        <p:nvPicPr>
          <p:cNvPr id="7" name="Picture 2" descr="PReLU">
            <a:extLst>
              <a:ext uri="{FF2B5EF4-FFF2-40B4-BE49-F238E27FC236}">
                <a16:creationId xmlns:a16="http://schemas.microsoft.com/office/drawing/2014/main" id="{C72AE6ED-849B-4FA0-BC98-FFE6E536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3" y="1470293"/>
            <a:ext cx="7170057" cy="29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533731" y="728033"/>
            <a:ext cx="199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555555"/>
                </a:solidFill>
                <a:latin typeface="Lato"/>
              </a:rPr>
              <a:t>Maxout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097597" y="4929638"/>
            <a:ext cx="1055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가 가지는 모든 장점을 가졌으며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, dying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문제 또한 해결한다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계산량이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 복잡하다는 단점이 있다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 </a:t>
            </a:r>
          </a:p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d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차원의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input feature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에서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m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차원의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output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을 낼 때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, k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개의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affine transform </a:t>
            </a:r>
            <a:r>
              <a:rPr lang="ko-KR" alt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결과중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 가장 큰 값을 하나 뽑아내는 것이다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 </a:t>
            </a:r>
          </a:p>
        </p:txBody>
      </p:sp>
      <p:pic>
        <p:nvPicPr>
          <p:cNvPr id="4098" name="Picture 2" descr="maxpooling1">
            <a:extLst>
              <a:ext uri="{FF2B5EF4-FFF2-40B4-BE49-F238E27FC236}">
                <a16:creationId xmlns:a16="http://schemas.microsoft.com/office/drawing/2014/main" id="{37B70935-2481-4E53-B71E-D574E78A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78" y="1664607"/>
            <a:ext cx="7675108" cy="29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xpooling2">
            <a:extLst>
              <a:ext uri="{FF2B5EF4-FFF2-40B4-BE49-F238E27FC236}">
                <a16:creationId xmlns:a16="http://schemas.microsoft.com/office/drawing/2014/main" id="{273895E0-7329-4280-88E2-EF49CA50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28" y="1928362"/>
            <a:ext cx="7425644" cy="222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533731" y="728033"/>
            <a:ext cx="199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555555"/>
                </a:solidFill>
                <a:latin typeface="Lato"/>
              </a:rPr>
              <a:t>Maxout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097597" y="4929638"/>
            <a:ext cx="105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차원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input feature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에서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차원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output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ko-KR" alt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낼때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, 3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개의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affine transform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중 가장 큰 값을 하나 뽑아</a:t>
            </a:r>
            <a:r>
              <a:rPr lang="ko-KR" altLang="en-US" sz="2400" dirty="0">
                <a:solidFill>
                  <a:srgbClr val="24292E"/>
                </a:solidFill>
                <a:latin typeface="-apple-system"/>
              </a:rPr>
              <a:t>낸다</a:t>
            </a:r>
            <a:r>
              <a:rPr lang="en-US" altLang="ko-KR" sz="24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45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533731" y="728033"/>
            <a:ext cx="199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555555"/>
                </a:solidFill>
                <a:latin typeface="Lato"/>
              </a:rPr>
              <a:t>Maxout</a:t>
            </a:r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736F-7E10-46C6-B1FB-F3124A9482FF}"/>
              </a:ext>
            </a:extLst>
          </p:cNvPr>
          <p:cNvSpPr txBox="1"/>
          <p:nvPr/>
        </p:nvSpPr>
        <p:spPr>
          <a:xfrm>
            <a:off x="1068568" y="5232202"/>
            <a:ext cx="105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Maxout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은 성능이 좋지만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다만 트레이닝 셋이 크지 않거나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unit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당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pieces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수가 많은 경우에는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보다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regularization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이 필요하다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pic>
        <p:nvPicPr>
          <p:cNvPr id="6148" name="Picture 4" descr="f(x) = x^2">
            <a:extLst>
              <a:ext uri="{FF2B5EF4-FFF2-40B4-BE49-F238E27FC236}">
                <a16:creationId xmlns:a16="http://schemas.microsoft.com/office/drawing/2014/main" id="{BDE83D43-674A-4352-BE10-DA6B10E6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90" y="1777080"/>
            <a:ext cx="46101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9619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349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Lato</vt:lpstr>
      <vt:lpstr>MJXc-TeX-math-BI</vt:lpstr>
      <vt:lpstr>Arial</vt:lpstr>
      <vt:lpstr>Trebuchet MS</vt:lpstr>
      <vt:lpstr>Verdana</vt:lpstr>
      <vt:lpstr>Wingdings 3</vt:lpstr>
      <vt:lpstr>패싯</vt:lpstr>
      <vt:lpstr>6.3   Hidden Units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NohYunJi</cp:lastModifiedBy>
  <cp:revision>73</cp:revision>
  <dcterms:created xsi:type="dcterms:W3CDTF">2021-01-19T15:10:44Z</dcterms:created>
  <dcterms:modified xsi:type="dcterms:W3CDTF">2021-04-28T16:07:39Z</dcterms:modified>
</cp:coreProperties>
</file>