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302" r:id="rId4"/>
    <p:sldId id="314" r:id="rId5"/>
    <p:sldId id="315" r:id="rId6"/>
    <p:sldId id="311" r:id="rId7"/>
    <p:sldId id="316" r:id="rId8"/>
    <p:sldId id="313" r:id="rId9"/>
    <p:sldId id="317" r:id="rId10"/>
    <p:sldId id="318" r:id="rId11"/>
    <p:sldId id="319" r:id="rId12"/>
    <p:sldId id="321" r:id="rId13"/>
    <p:sldId id="322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5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668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608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1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2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71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2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14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6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1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35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4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9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4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천장이(가) 표시된 사진&#10;&#10;자동 생성된 설명">
            <a:extLst>
              <a:ext uri="{FF2B5EF4-FFF2-40B4-BE49-F238E27FC236}">
                <a16:creationId xmlns:a16="http://schemas.microsoft.com/office/drawing/2014/main" id="{05B26588-B89E-419A-A1CB-26522566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4" t="7206" r="2163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12730E-9E9D-4379-836C-8515B60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5.8 </a:t>
            </a: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sz="3200" b="1" i="0" dirty="0">
                <a:solidFill>
                  <a:srgbClr val="24292E"/>
                </a:solidFill>
                <a:effectLst/>
                <a:latin typeface="-apple-system"/>
              </a:rPr>
              <a:t>Unsupervised Learning Algorithms</a:t>
            </a:r>
            <a:br>
              <a:rPr lang="en-US" altLang="ko-KR" sz="3200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E98D-2DFA-4490-A18F-92931733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357517"/>
            <a:ext cx="3893440" cy="109689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노윤지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김문기</a:t>
            </a:r>
          </a:p>
        </p:txBody>
      </p:sp>
    </p:spTree>
    <p:extLst>
      <p:ext uri="{BB962C8B-B14F-4D97-AF65-F5344CB8AC3E}">
        <p14:creationId xmlns:p14="http://schemas.microsoft.com/office/powerpoint/2010/main" val="196336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K</a:t>
            </a:r>
            <a:r>
              <a:rPr lang="en-US" altLang="ko-KR" sz="3200" b="1" i="0" dirty="0">
                <a:solidFill>
                  <a:srgbClr val="24292E"/>
                </a:solidFill>
                <a:effectLst/>
                <a:latin typeface="-apple-system"/>
              </a:rPr>
              <a:t>-means Clustering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K-means 알고리즘의 원리">
            <a:extLst>
              <a:ext uri="{FF2B5EF4-FFF2-40B4-BE49-F238E27FC236}">
                <a16:creationId xmlns:a16="http://schemas.microsoft.com/office/drawing/2014/main" id="{7ED767E7-4DFD-4CC7-AC0C-D8AFF559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85" y="1561515"/>
            <a:ext cx="8024501" cy="4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9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K</a:t>
            </a:r>
            <a:r>
              <a:rPr lang="en-US" altLang="ko-KR" sz="3200" b="1" i="0" dirty="0">
                <a:solidFill>
                  <a:srgbClr val="24292E"/>
                </a:solidFill>
                <a:effectLst/>
                <a:latin typeface="-apple-system"/>
              </a:rPr>
              <a:t>-means Clustering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8C68C67-A18A-4AA2-911E-27A8E057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439896"/>
            <a:ext cx="8770571" cy="295791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/>
              <a:t>탐색적 기법</a:t>
            </a:r>
            <a:endParaRPr lang="en-US" altLang="ko-KR" sz="2400" b="1" dirty="0"/>
          </a:p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다양한 형태의 데이터에 적용 가능</a:t>
            </a:r>
            <a:endParaRPr lang="en-US" altLang="ko-KR" sz="2400" b="1" dirty="0"/>
          </a:p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분석방법의 적용 용이성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8105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K</a:t>
            </a:r>
            <a:r>
              <a:rPr lang="en-US" altLang="ko-KR" sz="3200" b="1" i="0" dirty="0">
                <a:solidFill>
                  <a:srgbClr val="24292E"/>
                </a:solidFill>
                <a:effectLst/>
                <a:latin typeface="-apple-system"/>
              </a:rPr>
              <a:t>-means Clustering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439896"/>
            <a:ext cx="8770571" cy="295791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/>
              <a:t>가중치와 거리 정의 필요</a:t>
            </a:r>
            <a:endParaRPr lang="en-US" altLang="ko-KR" sz="2400" b="1" dirty="0"/>
          </a:p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초기 클러스터링 수 결정</a:t>
            </a:r>
            <a:endParaRPr lang="en-US" altLang="ko-KR" sz="2400" b="1" dirty="0"/>
          </a:p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결과해석이 어려움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68438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K</a:t>
            </a:r>
            <a:r>
              <a:rPr lang="en-US" altLang="ko-KR" sz="3200" b="1" i="0" dirty="0">
                <a:solidFill>
                  <a:srgbClr val="24292E"/>
                </a:solidFill>
                <a:effectLst/>
                <a:latin typeface="-apple-system"/>
              </a:rPr>
              <a:t>-means Clustering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413" y="1743211"/>
            <a:ext cx="8770571" cy="436307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/>
              <a:t>데이터 분류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클러스터링 방법</a:t>
            </a:r>
            <a:endParaRPr lang="en-US" altLang="ko-KR" sz="2400" b="1" dirty="0"/>
          </a:p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성향이 불분명한 시장 분석</a:t>
            </a:r>
            <a:endParaRPr lang="en-US" altLang="ko-KR" sz="2400" b="1" dirty="0"/>
          </a:p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트랜드와 같이 명확하지 못한 기준 분석</a:t>
            </a:r>
            <a:endParaRPr lang="en-US" altLang="ko-KR" sz="2400" b="1" dirty="0"/>
          </a:p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패턴인식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음성인식 기본 기술</a:t>
            </a:r>
            <a:endParaRPr lang="en-US" altLang="ko-KR" sz="2400" b="1" dirty="0"/>
          </a:p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관련성을 알 수 없는 데이터 초기 분류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22221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77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141879"/>
            <a:ext cx="8770571" cy="413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• </a:t>
            </a:r>
            <a:r>
              <a:rPr lang="en-US" altLang="ko-KR" sz="2400" b="1" i="0" dirty="0">
                <a:solidFill>
                  <a:srgbClr val="24292E"/>
                </a:solidFill>
                <a:effectLst/>
                <a:latin typeface="-apple-system"/>
              </a:rPr>
              <a:t>Unsupervised Learning Algorithms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• </a:t>
            </a:r>
            <a:r>
              <a:rPr lang="ko-KR" altLang="en-US" sz="2400" b="1" i="0" dirty="0">
                <a:solidFill>
                  <a:srgbClr val="24292E"/>
                </a:solidFill>
                <a:effectLst/>
                <a:latin typeface="-apple-system"/>
              </a:rPr>
              <a:t>주성분 분석</a:t>
            </a:r>
            <a:r>
              <a:rPr lang="en-US" altLang="ko-KR" sz="2400" b="1" i="0" dirty="0">
                <a:solidFill>
                  <a:srgbClr val="24292E"/>
                </a:solidFill>
                <a:effectLst/>
                <a:latin typeface="-apple-system"/>
              </a:rPr>
              <a:t>(PCA, Principle Component Analysis)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• K</a:t>
            </a:r>
            <a:r>
              <a:rPr lang="en-US" altLang="ko-KR" sz="2400" b="1" i="0" dirty="0">
                <a:solidFill>
                  <a:srgbClr val="24292E"/>
                </a:solidFill>
                <a:effectLst/>
                <a:latin typeface="-apple-system"/>
              </a:rPr>
              <a:t>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02086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i="0" dirty="0">
                <a:solidFill>
                  <a:srgbClr val="24292E"/>
                </a:solidFill>
                <a:effectLst/>
                <a:latin typeface="-apple-system"/>
              </a:rPr>
              <a:t>Unsupervised Learning Algorithms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0B35F8-4244-4364-8399-CDC95A23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51" y="2357232"/>
            <a:ext cx="9434898" cy="31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12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i="0" dirty="0">
                <a:solidFill>
                  <a:srgbClr val="24292E"/>
                </a:solidFill>
                <a:effectLst/>
                <a:latin typeface="-apple-system"/>
              </a:rPr>
              <a:t>Unsupervised Learning Algorithms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439896"/>
            <a:ext cx="8770571" cy="295791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400" b="1" dirty="0" err="1"/>
              <a:t>비정제</a:t>
            </a:r>
            <a:r>
              <a:rPr lang="ko-KR" altLang="en-US" sz="2400" b="1" dirty="0"/>
              <a:t> 데이터를 입력하여 훈련데이터 없이 데이터의 특징 요약과 군집 수행</a:t>
            </a:r>
            <a:endParaRPr lang="en-US" altLang="ko-KR" sz="2400" b="1" dirty="0"/>
          </a:p>
          <a:p>
            <a:pPr>
              <a:buFontTx/>
              <a:buChar char="-"/>
            </a:pPr>
            <a:endParaRPr lang="en-US" altLang="ko-KR" sz="2400" b="1" dirty="0"/>
          </a:p>
          <a:p>
            <a:pPr>
              <a:buFontTx/>
              <a:buChar char="-"/>
            </a:pP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 err="1"/>
              <a:t>목표값을</a:t>
            </a:r>
            <a:r>
              <a:rPr lang="ko-KR" altLang="en-US" sz="2400" b="1" dirty="0"/>
              <a:t> 정해주지 않아도 되고 사전 학습이 </a:t>
            </a:r>
            <a:r>
              <a:rPr lang="ko-KR" altLang="en-US" sz="2400" b="1" dirty="0" err="1"/>
              <a:t>필요없으므로</a:t>
            </a:r>
            <a:r>
              <a:rPr lang="ko-KR" altLang="en-US" sz="2400" b="1" dirty="0"/>
              <a:t> 속도가 빠름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5263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i="0" dirty="0">
                <a:solidFill>
                  <a:srgbClr val="24292E"/>
                </a:solidFill>
                <a:effectLst/>
                <a:latin typeface="-apple-system"/>
              </a:rPr>
              <a:t>Unsupervised Learning Algorithms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439896"/>
            <a:ext cx="8770571" cy="29579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b="1" i="0" dirty="0">
                <a:solidFill>
                  <a:srgbClr val="24292E"/>
                </a:solidFill>
                <a:effectLst/>
                <a:latin typeface="-apple-system"/>
              </a:rPr>
              <a:t>가장 고전적인 </a:t>
            </a:r>
            <a:r>
              <a:rPr lang="en-US" altLang="ko-KR" sz="2400" b="1" i="0" dirty="0">
                <a:solidFill>
                  <a:srgbClr val="24292E"/>
                </a:solidFill>
                <a:effectLst/>
                <a:latin typeface="-apple-system"/>
              </a:rPr>
              <a:t>Unsupervised Learning </a:t>
            </a:r>
            <a:r>
              <a:rPr lang="en-US" altLang="ko-KR" sz="2400" b="1" dirty="0">
                <a:solidFill>
                  <a:srgbClr val="24292E"/>
                </a:solidFill>
                <a:latin typeface="-apple-system"/>
              </a:rPr>
              <a:t>T</a:t>
            </a:r>
            <a:r>
              <a:rPr lang="en-US" altLang="ko-KR" sz="2400" b="1" i="0" dirty="0">
                <a:solidFill>
                  <a:srgbClr val="24292E"/>
                </a:solidFill>
                <a:effectLst/>
                <a:latin typeface="-apple-system"/>
              </a:rPr>
              <a:t>ask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24292E"/>
                </a:solidFill>
                <a:latin typeface="-apple-system"/>
              </a:rPr>
              <a:t>“Best”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representation</a:t>
            </a:r>
          </a:p>
          <a:p>
            <a:pPr marL="0" indent="0">
              <a:buNone/>
            </a:pPr>
            <a:endParaRPr lang="en-US" altLang="ko-KR" sz="2400" b="1" dirty="0">
              <a:solidFill>
                <a:srgbClr val="24292E"/>
              </a:solidFill>
              <a:latin typeface="-apple-system"/>
            </a:endParaRPr>
          </a:p>
          <a:p>
            <a:pPr marL="457200" indent="-457200">
              <a:buAutoNum type="arabicPeriod"/>
            </a:pPr>
            <a:r>
              <a:rPr lang="en-US" altLang="ko-KR" sz="2400" b="1" i="0" dirty="0">
                <a:solidFill>
                  <a:srgbClr val="24292E"/>
                </a:solidFill>
                <a:effectLst/>
                <a:latin typeface="-apple-system"/>
              </a:rPr>
              <a:t>Low-dimensional representations</a:t>
            </a:r>
          </a:p>
          <a:p>
            <a:pPr marL="457200" indent="-457200">
              <a:buAutoNum type="arabicPeriod"/>
            </a:pPr>
            <a:r>
              <a:rPr lang="en-US" altLang="ko-KR" sz="2400" b="1" i="0" dirty="0">
                <a:solidFill>
                  <a:srgbClr val="24292E"/>
                </a:solidFill>
                <a:effectLst/>
                <a:latin typeface="-apple-system"/>
              </a:rPr>
              <a:t>Sparse representations</a:t>
            </a:r>
            <a:endParaRPr lang="en-US" altLang="ko-KR" sz="2400" b="1" dirty="0">
              <a:solidFill>
                <a:srgbClr val="24292E"/>
              </a:solidFill>
              <a:latin typeface="-apple-system"/>
            </a:endParaRPr>
          </a:p>
          <a:p>
            <a:pPr marL="457200" indent="-457200">
              <a:buAutoNum type="arabicPeriod"/>
            </a:pPr>
            <a:r>
              <a:rPr lang="en-US" altLang="ko-KR" sz="2400" b="1" i="0" dirty="0">
                <a:solidFill>
                  <a:srgbClr val="24292E"/>
                </a:solidFill>
                <a:effectLst/>
                <a:latin typeface="-apple-system"/>
              </a:rPr>
              <a:t>Independent representations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19761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b="1" i="0" dirty="0">
                <a:solidFill>
                  <a:srgbClr val="24292E"/>
                </a:solidFill>
                <a:effectLst/>
                <a:latin typeface="-apple-system"/>
              </a:rPr>
              <a:t>주성분 분석</a:t>
            </a:r>
            <a:r>
              <a:rPr lang="en-US" altLang="ko-KR" sz="3200" b="1" i="0" dirty="0">
                <a:solidFill>
                  <a:srgbClr val="24292E"/>
                </a:solidFill>
                <a:effectLst/>
                <a:latin typeface="-apple-system"/>
              </a:rPr>
              <a:t>(PCA, Principle Component Analysis)</a:t>
            </a:r>
            <a:endParaRPr lang="en-US" altLang="ko-KR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439896"/>
            <a:ext cx="8770571" cy="366639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주성분 분석은 특성들이 통계적으로 상관관계가 없도록 데이터셋을 회전시키는 기술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기존의 데이터는 속성 하나하나가 좌표축으로 이루어진 다차원 공간에 위치</a:t>
            </a:r>
            <a:endParaRPr lang="en-US" altLang="ko-KR" sz="24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>
              <a:buFontTx/>
              <a:buChar char="-"/>
            </a:pPr>
            <a:endParaRPr lang="en-US" altLang="ko-KR" sz="2400" b="1" dirty="0">
              <a:solidFill>
                <a:schemeClr val="tx1"/>
              </a:solidFill>
              <a:latin typeface="-apple-system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solidFill>
                  <a:schemeClr val="tx1"/>
                </a:solidFill>
                <a:latin typeface="-apple-system"/>
              </a:rPr>
              <a:t>주성분 </a:t>
            </a:r>
            <a:r>
              <a:rPr lang="en-US" altLang="ko-KR" sz="2400" b="1" dirty="0">
                <a:solidFill>
                  <a:schemeClr val="tx1"/>
                </a:solidFill>
                <a:latin typeface="-apple-system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latin typeface="-apple-system"/>
              </a:rPr>
              <a:t>데이터를 구성하는 특성 중 데이터를 가장 잘 설명하는 특성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2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CA">
            <a:extLst>
              <a:ext uri="{FF2B5EF4-FFF2-40B4-BE49-F238E27FC236}">
                <a16:creationId xmlns:a16="http://schemas.microsoft.com/office/drawing/2014/main" id="{0627599F-025D-4D2D-9D40-980D2AAA0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28" y="-12557"/>
            <a:ext cx="6916058" cy="687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24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K</a:t>
            </a:r>
            <a:r>
              <a:rPr lang="en-US" altLang="ko-KR" sz="3200" b="1" i="0" dirty="0">
                <a:solidFill>
                  <a:srgbClr val="24292E"/>
                </a:solidFill>
                <a:effectLst/>
                <a:latin typeface="-apple-system"/>
              </a:rPr>
              <a:t>-means Clustering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439896"/>
            <a:ext cx="8770571" cy="295791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k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개의 </a:t>
            </a:r>
            <a:r>
              <a:rPr lang="ko-KR" altLang="en-US" sz="2400" b="1" i="0" dirty="0" err="1">
                <a:solidFill>
                  <a:schemeClr val="tx1"/>
                </a:solidFill>
                <a:effectLst/>
                <a:latin typeface="-apple-system"/>
              </a:rPr>
              <a:t>각기다른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centroid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들 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{μ(1),...,μ(k)}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을 초기화하는 것으로 시작</a:t>
            </a:r>
            <a:endParaRPr lang="en-US" altLang="ko-KR" sz="24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>
              <a:buFontTx/>
              <a:buChar char="-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각각의 학습데이터를 가장 가까운 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cluster μ(</a:t>
            </a:r>
            <a:r>
              <a:rPr lang="en-US" altLang="ko-KR" sz="2400" b="1" i="0" dirty="0" err="1">
                <a:solidFill>
                  <a:schemeClr val="tx1"/>
                </a:solidFill>
                <a:effectLst/>
                <a:latin typeface="-apple-system"/>
              </a:rPr>
              <a:t>i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)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에 할당한다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각각의 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cluster centroid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를 할당된 데이터 포인트들의 평균으로 이동시킨다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68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K</a:t>
            </a:r>
            <a:r>
              <a:rPr lang="en-US" altLang="ko-KR" sz="3200" b="1" i="0" dirty="0">
                <a:solidFill>
                  <a:srgbClr val="24292E"/>
                </a:solidFill>
                <a:effectLst/>
                <a:latin typeface="-apple-system"/>
              </a:rPr>
              <a:t>-means Clustering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1950040"/>
            <a:ext cx="8770571" cy="426207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거리기반 분류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: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중심점과의 </a:t>
            </a:r>
            <a:r>
              <a:rPr lang="ko-KR" altLang="en-US" sz="2400" b="1" i="0" dirty="0" err="1">
                <a:solidFill>
                  <a:schemeClr val="tx1"/>
                </a:solidFill>
                <a:effectLst/>
                <a:latin typeface="-apple-system"/>
              </a:rPr>
              <a:t>유클리디안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 거리 최소화</a:t>
            </a:r>
            <a:endParaRPr lang="en-US" altLang="ko-KR" sz="24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반복 작업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: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초기의 잘못된 병합을 알고리즘을 반복 수행하여 회복</a:t>
            </a:r>
            <a:endParaRPr lang="en-US" altLang="ko-KR" sz="24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짧은 계산시간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: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간단한 알고리즘이며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대규모 적용 가능</a:t>
            </a:r>
            <a:endParaRPr lang="en-US" altLang="ko-KR" sz="24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탐색적 기법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-apple-system"/>
              </a:rPr>
              <a:t>: 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주어진 자료에 대한 사전정보 없이 </a:t>
            </a:r>
            <a:r>
              <a:rPr lang="ko-KR" altLang="en-US" sz="2400" b="1" i="0" dirty="0" err="1">
                <a:solidFill>
                  <a:schemeClr val="tx1"/>
                </a:solidFill>
                <a:effectLst/>
                <a:latin typeface="-apple-system"/>
              </a:rPr>
              <a:t>의미있는</a:t>
            </a:r>
            <a:r>
              <a:rPr lang="ko-KR" altLang="en-US" sz="2400" b="1" i="0" dirty="0">
                <a:solidFill>
                  <a:schemeClr val="tx1"/>
                </a:solidFill>
                <a:effectLst/>
                <a:latin typeface="-apple-system"/>
              </a:rPr>
              <a:t> 자료구조를 찾아낼 수 있음</a:t>
            </a:r>
            <a:br>
              <a:rPr lang="ko-KR" altLang="en-US" sz="2400" dirty="0"/>
            </a:b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2776634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B2B2B2"/>
      </a:accent1>
      <a:accent2>
        <a:srgbClr val="969696"/>
      </a:accent2>
      <a:accent3>
        <a:srgbClr val="808080"/>
      </a:accent3>
      <a:accent4>
        <a:srgbClr val="5F5F5F"/>
      </a:accent4>
      <a:accent5>
        <a:srgbClr val="4D4D4D"/>
      </a:accent5>
      <a:accent6>
        <a:srgbClr val="5F5F5F"/>
      </a:accent6>
      <a:hlink>
        <a:srgbClr val="4D4D4D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247</Words>
  <Application>Microsoft Office PowerPoint</Application>
  <PresentationFormat>와이드스크린</PresentationFormat>
  <Paragraphs>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Trebuchet MS</vt:lpstr>
      <vt:lpstr>Wingdings 3</vt:lpstr>
      <vt:lpstr>패싯</vt:lpstr>
      <vt:lpstr>5.8  Unsupervised Learning Algorithms </vt:lpstr>
      <vt:lpstr>목차</vt:lpstr>
      <vt:lpstr>Unsupervised Learning Algorithms</vt:lpstr>
      <vt:lpstr>Unsupervised Learning Algorithms</vt:lpstr>
      <vt:lpstr>Unsupervised Learning Algorithms</vt:lpstr>
      <vt:lpstr>주성분 분석(PCA, Principle Component Analysis)</vt:lpstr>
      <vt:lpstr>PowerPoint 프레젠테이션</vt:lpstr>
      <vt:lpstr>K-means Clustering</vt:lpstr>
      <vt:lpstr>K-means Clustering </vt:lpstr>
      <vt:lpstr>K-means Clustering</vt:lpstr>
      <vt:lpstr>K-means Clustering</vt:lpstr>
      <vt:lpstr>K-means Clustering</vt:lpstr>
      <vt:lpstr>K-means Clustering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 Capacity, Overfitting and Underfitting</dc:title>
  <dc:creator>노 윤지</dc:creator>
  <cp:lastModifiedBy>노 윤지</cp:lastModifiedBy>
  <cp:revision>48</cp:revision>
  <dcterms:created xsi:type="dcterms:W3CDTF">2021-01-19T15:10:44Z</dcterms:created>
  <dcterms:modified xsi:type="dcterms:W3CDTF">2021-03-04T04:15:31Z</dcterms:modified>
</cp:coreProperties>
</file>