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5.2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  <a:t>Capacity, Overfitting and Underfitting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3564C2-179D-46A4-A6CC-0245BC4A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8" y="1434906"/>
            <a:ext cx="6338747" cy="43056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Bias</a:t>
            </a:r>
            <a:r>
              <a:rPr lang="ko-KR" altLang="en-US" sz="3200" b="1" dirty="0">
                <a:solidFill>
                  <a:schemeClr val="tx1"/>
                </a:solidFill>
              </a:rPr>
              <a:t>와 </a:t>
            </a:r>
            <a:r>
              <a:rPr lang="en-US" altLang="ko-KR" sz="3200" b="1" dirty="0">
                <a:solidFill>
                  <a:schemeClr val="tx1"/>
                </a:solidFill>
              </a:rPr>
              <a:t>Variance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18AC2-D451-44E8-9D5C-5BA3E6229B03}"/>
              </a:ext>
            </a:extLst>
          </p:cNvPr>
          <p:cNvSpPr txBox="1"/>
          <p:nvPr/>
        </p:nvSpPr>
        <p:spPr>
          <a:xfrm>
            <a:off x="1659987" y="5867160"/>
            <a:ext cx="917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Bias: </a:t>
            </a:r>
            <a:r>
              <a:rPr lang="ko-KR" altLang="en-US" sz="2400" dirty="0" err="1"/>
              <a:t>실제값에서</a:t>
            </a:r>
            <a:r>
              <a:rPr lang="ko-KR" altLang="en-US" sz="2400" dirty="0"/>
              <a:t> 멀어진 척도</a:t>
            </a:r>
            <a:endParaRPr lang="en-US" altLang="ko-KR" sz="2400" dirty="0"/>
          </a:p>
          <a:p>
            <a:r>
              <a:rPr lang="en-US" altLang="ko-KR" sz="2400" dirty="0"/>
              <a:t>Variance: </a:t>
            </a:r>
            <a:r>
              <a:rPr lang="ko-KR" altLang="en-US" sz="2400" dirty="0"/>
              <a:t>예측된 값들이 서로 얼마나 </a:t>
            </a:r>
            <a:r>
              <a:rPr lang="ko-KR" altLang="en-US" sz="2400" dirty="0" err="1"/>
              <a:t>떨어져있는가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98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Bias</a:t>
            </a:r>
            <a:r>
              <a:rPr lang="ko-KR" altLang="en-US" sz="3200" b="1" dirty="0">
                <a:solidFill>
                  <a:schemeClr val="tx1"/>
                </a:solidFill>
              </a:rPr>
              <a:t>와 </a:t>
            </a:r>
            <a:r>
              <a:rPr lang="en-US" altLang="ko-KR" sz="3200" b="1" dirty="0">
                <a:solidFill>
                  <a:schemeClr val="tx1"/>
                </a:solidFill>
              </a:rPr>
              <a:t>Variance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18AC2-D451-44E8-9D5C-5BA3E6229B03}"/>
              </a:ext>
            </a:extLst>
          </p:cNvPr>
          <p:cNvSpPr txBox="1"/>
          <p:nvPr/>
        </p:nvSpPr>
        <p:spPr>
          <a:xfrm>
            <a:off x="1659986" y="5881229"/>
            <a:ext cx="917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Under-fitting model</a:t>
            </a:r>
          </a:p>
          <a:p>
            <a:pPr algn="ctr"/>
            <a:r>
              <a:rPr lang="ko-KR" altLang="en-US" sz="2400" dirty="0"/>
              <a:t>일부 특성만 반영하여 편견을 가지고 있음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427818-4785-4B23-B43A-9D9BDC8F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03" y="1561515"/>
            <a:ext cx="5162990" cy="40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Bias</a:t>
            </a:r>
            <a:r>
              <a:rPr lang="ko-KR" altLang="en-US" sz="3200" b="1" dirty="0">
                <a:solidFill>
                  <a:schemeClr val="tx1"/>
                </a:solidFill>
              </a:rPr>
              <a:t>와 </a:t>
            </a:r>
            <a:r>
              <a:rPr lang="en-US" altLang="ko-KR" sz="3200" b="1" dirty="0">
                <a:solidFill>
                  <a:schemeClr val="tx1"/>
                </a:solidFill>
              </a:rPr>
              <a:t>Variance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18AC2-D451-44E8-9D5C-5BA3E6229B03}"/>
              </a:ext>
            </a:extLst>
          </p:cNvPr>
          <p:cNvSpPr txBox="1"/>
          <p:nvPr/>
        </p:nvSpPr>
        <p:spPr>
          <a:xfrm>
            <a:off x="1659986" y="5881229"/>
            <a:ext cx="917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Over-fitting model</a:t>
            </a:r>
          </a:p>
          <a:p>
            <a:pPr algn="ctr"/>
            <a:r>
              <a:rPr lang="ko-KR" altLang="en-US" sz="2400" dirty="0"/>
              <a:t>지엽적인 특성까지 다 반영됨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7F74C-B1D1-4E87-ABAE-349AC9A1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399" y="1364126"/>
            <a:ext cx="4529202" cy="42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1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Graph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02D7EE-11F5-43C2-A17C-2BBEBFB4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3" y="1842869"/>
            <a:ext cx="8834020" cy="4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6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Graph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691F5-7455-4F94-ADD3-5F08E8A2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45" y="1702193"/>
            <a:ext cx="8377310" cy="47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Under-fitting </a:t>
            </a:r>
            <a:r>
              <a:rPr lang="ko-KR" altLang="en-US" sz="3200" b="1" dirty="0">
                <a:solidFill>
                  <a:schemeClr val="tx1"/>
                </a:solidFill>
              </a:rPr>
              <a:t>극복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335236"/>
            <a:ext cx="8770571" cy="3614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Trade</a:t>
            </a:r>
            <a:r>
              <a:rPr lang="ko-KR" altLang="en-US" sz="2400" dirty="0"/>
              <a:t> </a:t>
            </a:r>
            <a:r>
              <a:rPr lang="en-US" altLang="ko-KR" sz="2400" dirty="0"/>
              <a:t>off</a:t>
            </a:r>
            <a:r>
              <a:rPr lang="ko-KR" altLang="en-US" sz="2400" dirty="0"/>
              <a:t>로써 </a:t>
            </a:r>
            <a:r>
              <a:rPr lang="en-US" altLang="ko-KR" sz="2400" dirty="0"/>
              <a:t>bias</a:t>
            </a:r>
            <a:r>
              <a:rPr lang="ko-KR" altLang="en-US" sz="2400" dirty="0"/>
              <a:t>를 낮추고 </a:t>
            </a:r>
            <a:r>
              <a:rPr lang="en-US" altLang="ko-KR" sz="2400" dirty="0"/>
              <a:t>variance</a:t>
            </a:r>
            <a:r>
              <a:rPr lang="ko-KR" altLang="en-US" sz="2400" dirty="0"/>
              <a:t>를 높이는 전략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Feature</a:t>
            </a:r>
            <a:r>
              <a:rPr lang="ko-KR" altLang="en-US" sz="2400" dirty="0"/>
              <a:t>를 더 많이 반영하여 </a:t>
            </a:r>
            <a:r>
              <a:rPr lang="en-US" altLang="ko-KR" sz="2400" dirty="0"/>
              <a:t>Variance</a:t>
            </a:r>
            <a:r>
              <a:rPr lang="ko-KR" altLang="en-US" sz="2400" dirty="0"/>
              <a:t>를 높인다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Variance</a:t>
            </a:r>
            <a:r>
              <a:rPr lang="ko-KR" altLang="en-US" sz="2400" dirty="0"/>
              <a:t>가 높은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모델을 사용한다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53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Over-fitting </a:t>
            </a:r>
            <a:r>
              <a:rPr lang="ko-KR" altLang="en-US" sz="3200" b="1" dirty="0">
                <a:solidFill>
                  <a:schemeClr val="tx1"/>
                </a:solidFill>
              </a:rPr>
              <a:t>극복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335236"/>
            <a:ext cx="8966664" cy="3614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Trade</a:t>
            </a:r>
            <a:r>
              <a:rPr lang="ko-KR" altLang="en-US" sz="2400" dirty="0"/>
              <a:t> </a:t>
            </a:r>
            <a:r>
              <a:rPr lang="en-US" altLang="ko-KR" sz="2400" dirty="0"/>
              <a:t>off</a:t>
            </a:r>
            <a:r>
              <a:rPr lang="ko-KR" altLang="en-US" sz="2400" dirty="0"/>
              <a:t>로써 </a:t>
            </a:r>
            <a:r>
              <a:rPr lang="en-US" altLang="ko-KR" sz="2400" dirty="0"/>
              <a:t>bias</a:t>
            </a:r>
            <a:r>
              <a:rPr lang="ko-KR" altLang="en-US" sz="2400" dirty="0"/>
              <a:t>를 높이고 </a:t>
            </a:r>
            <a:r>
              <a:rPr lang="en-US" altLang="ko-KR" sz="2400" dirty="0"/>
              <a:t>variance</a:t>
            </a:r>
            <a:r>
              <a:rPr lang="ko-KR" altLang="en-US" sz="2400" dirty="0"/>
              <a:t>를 낮추는 전략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더 많은 데이터 확보하기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모델 복잡도 줄이기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 Neuron</a:t>
            </a:r>
            <a:r>
              <a:rPr lang="ko-KR" altLang="en-US" sz="2400" dirty="0"/>
              <a:t>의 </a:t>
            </a:r>
            <a:r>
              <a:rPr lang="en-US" altLang="ko-KR" sz="2400" dirty="0"/>
              <a:t>hidden  layer</a:t>
            </a:r>
            <a:r>
              <a:rPr lang="ko-KR" altLang="en-US" sz="2400" dirty="0"/>
              <a:t>를 줄이거나</a:t>
            </a:r>
            <a:r>
              <a:rPr lang="en-US" altLang="ko-KR" sz="2400" dirty="0"/>
              <a:t>, </a:t>
            </a:r>
            <a:r>
              <a:rPr lang="ko-KR" altLang="en-US" sz="2400" dirty="0"/>
              <a:t>노드의 수를 줄이는 방법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가중치 규제 적용하기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51994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ADB81-C1FF-40AB-B287-4D489F402970}"/>
              </a:ext>
            </a:extLst>
          </p:cNvPr>
          <p:cNvSpPr txBox="1"/>
          <p:nvPr/>
        </p:nvSpPr>
        <p:spPr>
          <a:xfrm>
            <a:off x="4323471" y="3136612"/>
            <a:ext cx="354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🖤감사합니다🖤</a:t>
            </a:r>
          </a:p>
        </p:txBody>
      </p:sp>
    </p:spTree>
    <p:extLst>
      <p:ext uri="{BB962C8B-B14F-4D97-AF65-F5344CB8AC3E}">
        <p14:creationId xmlns:p14="http://schemas.microsoft.com/office/powerpoint/2010/main" val="24670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머신 러닝의 중심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49304"/>
            <a:ext cx="8770571" cy="36144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모델이 교육받은 </a:t>
            </a:r>
            <a:r>
              <a:rPr lang="ko-KR" altLang="en-US" sz="2400" dirty="0" err="1"/>
              <a:t>입력뿐만</a:t>
            </a:r>
            <a:r>
              <a:rPr lang="ko-KR" altLang="en-US" sz="2400" dirty="0"/>
              <a:t> 아니라 이전에는 볼 수 없었던 새로운 입력에 대해서도 잘 수행해야 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일반화의 오류가 낮기를 원한다는 소리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우리는 일반적으로 </a:t>
            </a:r>
            <a:r>
              <a:rPr lang="en-US" altLang="ko-KR" sz="2400" dirty="0"/>
              <a:t>training set</a:t>
            </a:r>
            <a:r>
              <a:rPr lang="ko-KR" altLang="en-US" sz="2400" dirty="0"/>
              <a:t>와 별도로 수집된 </a:t>
            </a:r>
            <a:r>
              <a:rPr lang="en-US" altLang="ko-KR" sz="2400" dirty="0"/>
              <a:t>test set</a:t>
            </a:r>
            <a:r>
              <a:rPr lang="ko-KR" altLang="en-US" sz="2400" dirty="0"/>
              <a:t>에서 성능을 측정하여 기계학습의 일반화 오류를 측정한다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196C1-0D8D-4537-9A75-43781231A28A}"/>
              </a:ext>
            </a:extLst>
          </p:cNvPr>
          <p:cNvSpPr txBox="1"/>
          <p:nvPr/>
        </p:nvSpPr>
        <p:spPr>
          <a:xfrm>
            <a:off x="3523957" y="6382236"/>
            <a:ext cx="79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일반화의 오류</a:t>
            </a:r>
            <a:r>
              <a:rPr lang="en-US" altLang="ko-KR" dirty="0"/>
              <a:t>: </a:t>
            </a:r>
            <a:r>
              <a:rPr lang="ko-KR" altLang="en-US" dirty="0"/>
              <a:t>새 입력에 대한 오류의 예상 값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데이터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49304"/>
            <a:ext cx="8770571" cy="36144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en-US" altLang="ko-KR" sz="2400" dirty="0" err="1"/>
              <a:t>i.i.d</a:t>
            </a:r>
            <a:r>
              <a:rPr lang="en-US" altLang="ko-KR" sz="2400" dirty="0"/>
              <a:t> </a:t>
            </a:r>
            <a:r>
              <a:rPr lang="ko-KR" altLang="en-US" sz="2400" dirty="0"/>
              <a:t>가정으로 알려진 일련의 가정을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000" dirty="0"/>
              <a:t>-&gt;training error</a:t>
            </a:r>
            <a:r>
              <a:rPr lang="ko-KR" altLang="en-US" sz="2000" dirty="0"/>
              <a:t>와 </a:t>
            </a:r>
            <a:r>
              <a:rPr lang="en-US" altLang="ko-KR" sz="2000" dirty="0"/>
              <a:t>test error</a:t>
            </a:r>
            <a:r>
              <a:rPr lang="ko-KR" altLang="en-US" sz="2000" dirty="0"/>
              <a:t>사이의 관계를 수학적으로 연구</a:t>
            </a:r>
            <a:r>
              <a:rPr lang="en-US" altLang="ko-KR" sz="2000" dirty="0"/>
              <a:t>	</a:t>
            </a:r>
            <a:r>
              <a:rPr lang="ko-KR" altLang="en-US" sz="2000" dirty="0"/>
              <a:t>할 수 있게 </a:t>
            </a:r>
            <a:r>
              <a:rPr lang="en-US" altLang="ko-KR" sz="2000" dirty="0"/>
              <a:t>	</a:t>
            </a:r>
            <a:r>
              <a:rPr lang="ko-KR" altLang="en-US" sz="2000" dirty="0"/>
              <a:t>해주기 때문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동일한  분포를 사용하여 모든 훈련 예제와 모든 테스트 예제를 생성한다</a:t>
            </a:r>
            <a:r>
              <a:rPr lang="en-US" altLang="ko-KR" sz="2400" dirty="0"/>
              <a:t>.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196C1-0D8D-4537-9A75-43781231A28A}"/>
              </a:ext>
            </a:extLst>
          </p:cNvPr>
          <p:cNvSpPr txBox="1"/>
          <p:nvPr/>
        </p:nvSpPr>
        <p:spPr>
          <a:xfrm>
            <a:off x="2538584" y="5644625"/>
            <a:ext cx="796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i.i.d</a:t>
            </a:r>
            <a:r>
              <a:rPr lang="en-US" altLang="ko-KR" dirty="0"/>
              <a:t>(independent identically distributed): </a:t>
            </a:r>
            <a:r>
              <a:rPr lang="ko-KR" altLang="en-US" dirty="0"/>
              <a:t>각각의 랜덤 변수들이 독립적이고 동일한 확률분포를 가지는 분포를 뜻함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  <a:r>
              <a:rPr lang="ko-KR" altLang="en-US" dirty="0"/>
              <a:t>동전</a:t>
            </a:r>
            <a:r>
              <a:rPr lang="en-US" altLang="ko-KR" dirty="0"/>
              <a:t>, </a:t>
            </a:r>
            <a:r>
              <a:rPr lang="ko-KR" altLang="en-US" dirty="0"/>
              <a:t>주사위 던지기</a:t>
            </a:r>
          </a:p>
        </p:txBody>
      </p:sp>
    </p:spTree>
    <p:extLst>
      <p:ext uri="{BB962C8B-B14F-4D97-AF65-F5344CB8AC3E}">
        <p14:creationId xmlns:p14="http://schemas.microsoft.com/office/powerpoint/2010/main" val="39089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알고리즘 성능의 결정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1828799"/>
            <a:ext cx="8770571" cy="3614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1. Training error</a:t>
            </a:r>
            <a:r>
              <a:rPr lang="ko-KR" altLang="en-US" sz="2400" dirty="0"/>
              <a:t>를 작게 만드는 능력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Training error</a:t>
            </a:r>
            <a:r>
              <a:rPr lang="ko-KR" altLang="en-US" sz="2400" dirty="0"/>
              <a:t>와 </a:t>
            </a:r>
            <a:r>
              <a:rPr lang="en-US" altLang="ko-KR" sz="2400" dirty="0"/>
              <a:t>Test error</a:t>
            </a:r>
            <a:r>
              <a:rPr lang="ko-KR" altLang="en-US" sz="2400" dirty="0"/>
              <a:t>의 차이를 작게 만드는 능력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ko-KR" altLang="en-US" sz="2400" dirty="0"/>
              <a:t>이 두 요인은 </a:t>
            </a:r>
            <a:r>
              <a:rPr lang="ko-KR" altLang="en-US" sz="2400" dirty="0" err="1"/>
              <a:t>머신러닝의</a:t>
            </a:r>
            <a:r>
              <a:rPr lang="ko-KR" altLang="en-US" sz="2400" dirty="0"/>
              <a:t> 중심 과제인 </a:t>
            </a:r>
            <a:r>
              <a:rPr lang="ko-KR" altLang="en-US" sz="2400" dirty="0" err="1"/>
              <a:t>언더피팅과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오버피팅에</a:t>
            </a:r>
            <a:r>
              <a:rPr lang="ko-KR" altLang="en-US" sz="2400" dirty="0"/>
              <a:t> 해당한다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ko-KR" altLang="en-US" sz="2400" dirty="0"/>
              <a:t>우리는 모델의 용량을 변경하여 모델의 </a:t>
            </a:r>
            <a:r>
              <a:rPr lang="ko-KR" altLang="en-US" sz="2400" dirty="0" err="1"/>
              <a:t>오버피팅과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언더피팅</a:t>
            </a:r>
            <a:r>
              <a:rPr lang="ko-KR" altLang="en-US" sz="2400" dirty="0"/>
              <a:t> 가능성을 제어할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263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Under-fitting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0FAA84-C44C-4A08-8B89-42FCC228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4" y="1561515"/>
            <a:ext cx="9957281" cy="48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9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Under-fitting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B67C12-E9D4-4802-823C-213F9607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47" y="1561515"/>
            <a:ext cx="10027701" cy="23803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5E310F-2F47-4457-BF93-0DE6D248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47" y="4106294"/>
            <a:ext cx="6404674" cy="238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18AC2-D451-44E8-9D5C-5BA3E6229B03}"/>
              </a:ext>
            </a:extLst>
          </p:cNvPr>
          <p:cNvSpPr txBox="1"/>
          <p:nvPr/>
        </p:nvSpPr>
        <p:spPr>
          <a:xfrm>
            <a:off x="7568419" y="5092504"/>
            <a:ext cx="439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 </a:t>
            </a:r>
            <a:r>
              <a:rPr lang="en-US" altLang="ko-KR" sz="2400" dirty="0"/>
              <a:t>= </a:t>
            </a:r>
            <a:r>
              <a:rPr lang="ko-KR" altLang="en-US" sz="2400" dirty="0"/>
              <a:t>동그란 </a:t>
            </a:r>
            <a:r>
              <a:rPr lang="ko-KR" altLang="en-US" sz="2400" dirty="0" err="1"/>
              <a:t>것이라고만</a:t>
            </a:r>
            <a:r>
              <a:rPr lang="ko-KR" altLang="en-US" sz="2400" dirty="0"/>
              <a:t> 학습</a:t>
            </a:r>
            <a:endParaRPr lang="en-US" altLang="ko-KR" sz="2400" dirty="0"/>
          </a:p>
          <a:p>
            <a:r>
              <a:rPr lang="en-US" altLang="ko-KR" sz="2400" dirty="0"/>
              <a:t>-&gt; too</a:t>
            </a:r>
            <a:r>
              <a:rPr lang="ko-KR" altLang="en-US" sz="2400" dirty="0"/>
              <a:t> </a:t>
            </a:r>
            <a:r>
              <a:rPr lang="en-US" altLang="ko-KR" sz="2400" dirty="0"/>
              <a:t>BIAS</a:t>
            </a:r>
            <a:r>
              <a:rPr lang="ko-KR" altLang="en-US" sz="2400" dirty="0"/>
              <a:t>하게 됨</a:t>
            </a:r>
          </a:p>
        </p:txBody>
      </p:sp>
    </p:spTree>
    <p:extLst>
      <p:ext uri="{BB962C8B-B14F-4D97-AF65-F5344CB8AC3E}">
        <p14:creationId xmlns:p14="http://schemas.microsoft.com/office/powerpoint/2010/main" val="38032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Over-fitting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556A4-CE31-4253-B966-3813C8E4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39" y="1561515"/>
            <a:ext cx="6321522" cy="48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2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E5EF71-8CCD-4C66-860E-EAB06C26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8" y="1725312"/>
            <a:ext cx="6647259" cy="397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Over-fitting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18AC2-D451-44E8-9D5C-5BA3E6229B03}"/>
              </a:ext>
            </a:extLst>
          </p:cNvPr>
          <p:cNvSpPr txBox="1"/>
          <p:nvPr/>
        </p:nvSpPr>
        <p:spPr>
          <a:xfrm>
            <a:off x="1659987" y="5867160"/>
            <a:ext cx="917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봤던 데이터는 잘 맞추나 새로운 데이터는 잘 예측하지 못 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-&gt; high variance</a:t>
            </a:r>
            <a:r>
              <a:rPr lang="ko-KR" altLang="en-US" sz="2400" dirty="0"/>
              <a:t>한 모델</a:t>
            </a:r>
          </a:p>
        </p:txBody>
      </p:sp>
    </p:spTree>
    <p:extLst>
      <p:ext uri="{BB962C8B-B14F-4D97-AF65-F5344CB8AC3E}">
        <p14:creationId xmlns:p14="http://schemas.microsoft.com/office/powerpoint/2010/main" val="329421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681A690-DF30-4963-A70D-D3846F51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49286"/>
            <a:ext cx="11211952" cy="61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6514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332</Words>
  <Application>Microsoft Office PowerPoint</Application>
  <PresentationFormat>와이드스크린</PresentationFormat>
  <Paragraphs>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Trebuchet MS</vt:lpstr>
      <vt:lpstr>Wingdings 3</vt:lpstr>
      <vt:lpstr>패싯</vt:lpstr>
      <vt:lpstr>5.2  Capacity, Overfitting and Underfitting </vt:lpstr>
      <vt:lpstr>머신 러닝의 중심 과제</vt:lpstr>
      <vt:lpstr>데이터 생성 과정</vt:lpstr>
      <vt:lpstr>알고리즘 성능의 결정 요소</vt:lpstr>
      <vt:lpstr>Under-fitting</vt:lpstr>
      <vt:lpstr>Under-fitting</vt:lpstr>
      <vt:lpstr>Over-fitting</vt:lpstr>
      <vt:lpstr>Over-fitting</vt:lpstr>
      <vt:lpstr>PowerPoint 프레젠테이션</vt:lpstr>
      <vt:lpstr>Bias와 Variance</vt:lpstr>
      <vt:lpstr>Bias와 Variance</vt:lpstr>
      <vt:lpstr>Bias와 Variance</vt:lpstr>
      <vt:lpstr>Graph</vt:lpstr>
      <vt:lpstr>Graph</vt:lpstr>
      <vt:lpstr>Under-fitting 극복 방법</vt:lpstr>
      <vt:lpstr>Over-fitting 극복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16</cp:revision>
  <dcterms:created xsi:type="dcterms:W3CDTF">2021-01-19T15:10:44Z</dcterms:created>
  <dcterms:modified xsi:type="dcterms:W3CDTF">2021-01-19T18:26:01Z</dcterms:modified>
</cp:coreProperties>
</file>