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24" r:id="rId4"/>
    <p:sldId id="258" r:id="rId5"/>
    <p:sldId id="325" r:id="rId6"/>
    <p:sldId id="302" r:id="rId7"/>
    <p:sldId id="311" r:id="rId8"/>
    <p:sldId id="318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5.10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Building a Machine Learning Algorithm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F185C-605E-4E21-8F05-50F80737B68E}"/>
              </a:ext>
            </a:extLst>
          </p:cNvPr>
          <p:cNvSpPr txBox="1"/>
          <p:nvPr/>
        </p:nvSpPr>
        <p:spPr>
          <a:xfrm>
            <a:off x="2035278" y="1565723"/>
            <a:ext cx="2344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set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B759F-1855-433C-8A9F-8FAAB938DEF5}"/>
              </a:ext>
            </a:extLst>
          </p:cNvPr>
          <p:cNvSpPr txBox="1"/>
          <p:nvPr/>
        </p:nvSpPr>
        <p:spPr>
          <a:xfrm>
            <a:off x="6833420" y="1565723"/>
            <a:ext cx="2757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CFA1C-7536-4834-9F54-771FA3B4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97" y="3166744"/>
            <a:ext cx="1003362" cy="1069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0C453-9D05-4040-9677-1B60530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37" y="2506368"/>
            <a:ext cx="2581275" cy="2867025"/>
          </a:xfrm>
          <a:prstGeom prst="rect">
            <a:avLst/>
          </a:prstGeom>
        </p:spPr>
      </p:pic>
      <p:pic>
        <p:nvPicPr>
          <p:cNvPr id="1026" name="Picture 2" descr="적분 - 위키백과, 우리 모두의 백과사전">
            <a:extLst>
              <a:ext uri="{FF2B5EF4-FFF2-40B4-BE49-F238E27FC236}">
                <a16:creationId xmlns:a16="http://schemas.microsoft.com/office/drawing/2014/main" id="{CC955114-7DB1-44D5-A7C5-29CB7BB0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23" y="2486304"/>
            <a:ext cx="2947845" cy="29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99086DC-0416-44BB-BC87-162677AC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49" y="1730169"/>
            <a:ext cx="8703964" cy="41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A50A07-D663-4E9C-B05C-0E925C63CB0D}"/>
              </a:ext>
            </a:extLst>
          </p:cNvPr>
          <p:cNvSpPr txBox="1"/>
          <p:nvPr/>
        </p:nvSpPr>
        <p:spPr>
          <a:xfrm>
            <a:off x="4224624" y="670867"/>
            <a:ext cx="308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Optimization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2255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E0F7054-0612-421C-9E7B-D779D11F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40" y="2171503"/>
            <a:ext cx="7566229" cy="142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EDCF2-1E40-474A-BDD2-DC6522D357C1}"/>
              </a:ext>
            </a:extLst>
          </p:cNvPr>
          <p:cNvSpPr txBox="1"/>
          <p:nvPr/>
        </p:nvSpPr>
        <p:spPr>
          <a:xfrm>
            <a:off x="3912272" y="936336"/>
            <a:ext cx="342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linear regression</a:t>
            </a:r>
            <a:endParaRPr lang="en-US" altLang="ko-KR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408BF-4A15-43EB-B714-DA64E5133921}"/>
              </a:ext>
            </a:extLst>
          </p:cNvPr>
          <p:cNvSpPr txBox="1"/>
          <p:nvPr/>
        </p:nvSpPr>
        <p:spPr>
          <a:xfrm>
            <a:off x="2115605" y="4115350"/>
            <a:ext cx="416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555555"/>
                </a:solidFill>
                <a:effectLst/>
                <a:latin typeface="Lato"/>
              </a:rPr>
              <a:t>Normal equation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9145-2DD7-402A-A6BB-5CE2C164BB3F}"/>
              </a:ext>
            </a:extLst>
          </p:cNvPr>
          <p:cNvSpPr txBox="1"/>
          <p:nvPr/>
        </p:nvSpPr>
        <p:spPr>
          <a:xfrm>
            <a:off x="2115605" y="5158806"/>
            <a:ext cx="676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555555"/>
                </a:solidFill>
                <a:effectLst/>
                <a:latin typeface="Lato"/>
              </a:rPr>
              <a:t>Cost</a:t>
            </a:r>
            <a:r>
              <a:rPr lang="ko-KR" altLang="en-US" sz="2800" b="1" i="0" dirty="0">
                <a:solidFill>
                  <a:srgbClr val="555555"/>
                </a:solidFill>
                <a:effectLst/>
                <a:latin typeface="Lato"/>
              </a:rPr>
              <a:t>의 </a:t>
            </a:r>
            <a:r>
              <a:rPr lang="en-US" altLang="ko-KR" sz="2800" b="1" i="0" dirty="0">
                <a:solidFill>
                  <a:srgbClr val="555555"/>
                </a:solidFill>
                <a:effectLst/>
                <a:latin typeface="Lato"/>
              </a:rPr>
              <a:t>gradient                    0</a:t>
            </a:r>
            <a:endParaRPr lang="en-US" altLang="ko-KR" sz="28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D73C87-8A6F-4F11-894F-56240CE6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88224">
            <a:off x="5197423" y="4827483"/>
            <a:ext cx="1252538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7929-9464-4091-9033-57B80672CC4B}"/>
              </a:ext>
            </a:extLst>
          </p:cNvPr>
          <p:cNvSpPr txBox="1"/>
          <p:nvPr/>
        </p:nvSpPr>
        <p:spPr>
          <a:xfrm>
            <a:off x="1717703" y="1201808"/>
            <a:ext cx="8756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Model             Cost              </a:t>
            </a:r>
            <a:r>
              <a:rPr lang="en-US" altLang="ko-KR" sz="3200" b="1" i="0" dirty="0" err="1">
                <a:solidFill>
                  <a:srgbClr val="555555"/>
                </a:solidFill>
                <a:effectLst/>
                <a:latin typeface="Lato"/>
              </a:rPr>
              <a:t>Optimiztion</a:t>
            </a:r>
            <a:endParaRPr lang="en-US" altLang="ko-KR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C0593-2ABE-44EA-85F2-B7332CBE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39" y="959280"/>
            <a:ext cx="1003362" cy="1069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3F643-406A-490B-AB46-9E8B66FB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18" y="959280"/>
            <a:ext cx="1003362" cy="1069830"/>
          </a:xfrm>
          <a:prstGeom prst="rect">
            <a:avLst/>
          </a:prstGeom>
        </p:spPr>
      </p:pic>
      <p:pic>
        <p:nvPicPr>
          <p:cNvPr id="3074" name="Picture 2" descr="ML] 머신러닝의 세 가지 유형">
            <a:extLst>
              <a:ext uri="{FF2B5EF4-FFF2-40B4-BE49-F238E27FC236}">
                <a16:creationId xmlns:a16="http://schemas.microsoft.com/office/drawing/2014/main" id="{EC3935E1-DA8E-43E7-A397-8F9FEECF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52" y="2829889"/>
            <a:ext cx="3967594" cy="28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머신러닝 학습 방법(Supervised, Unsupervised, Reinforcement)">
            <a:extLst>
              <a:ext uri="{FF2B5EF4-FFF2-40B4-BE49-F238E27FC236}">
                <a16:creationId xmlns:a16="http://schemas.microsoft.com/office/drawing/2014/main" id="{5BD8A1DB-CA17-459A-A3C0-1241FB6F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64" y="2829888"/>
            <a:ext cx="3967594" cy="28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3B7E9A-81EC-4816-B1AF-87A6EC203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580" y="3429000"/>
            <a:ext cx="971550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Unsupervised Learning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0B35F8-4244-4364-8399-CDC95A23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51" y="2357232"/>
            <a:ext cx="9434898" cy="31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557" y="610270"/>
            <a:ext cx="3796879" cy="80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rgbClr val="24292E"/>
                </a:solidFill>
                <a:latin typeface="-apple-system"/>
              </a:rPr>
              <a:t>첫</a:t>
            </a:r>
            <a:r>
              <a:rPr lang="en-US" altLang="ko-KR" sz="3200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3200" b="1" dirty="0">
                <a:solidFill>
                  <a:srgbClr val="24292E"/>
                </a:solidFill>
                <a:latin typeface="-apple-system"/>
              </a:rPr>
              <a:t>번째 </a:t>
            </a:r>
            <a:r>
              <a:rPr lang="en-US" altLang="ko-KR" sz="3200" b="1" dirty="0">
                <a:solidFill>
                  <a:srgbClr val="24292E"/>
                </a:solidFill>
                <a:latin typeface="-apple-system"/>
              </a:rPr>
              <a:t>PCA </a:t>
            </a:r>
            <a:r>
              <a:rPr lang="ko-KR" altLang="en-US" sz="3200" b="1" dirty="0">
                <a:solidFill>
                  <a:srgbClr val="24292E"/>
                </a:solidFill>
                <a:latin typeface="-apple-system"/>
              </a:rPr>
              <a:t>벡터</a:t>
            </a:r>
            <a:endParaRPr lang="en-US" altLang="ko-KR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B9C606-2169-4A3A-990C-26FD3B4D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38" y="2113789"/>
            <a:ext cx="6038129" cy="138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0FB30EC-E8DD-454B-A017-0D142A8A6ECC}"/>
              </a:ext>
            </a:extLst>
          </p:cNvPr>
          <p:cNvSpPr txBox="1">
            <a:spLocks/>
          </p:cNvSpPr>
          <p:nvPr/>
        </p:nvSpPr>
        <p:spPr>
          <a:xfrm>
            <a:off x="1693602" y="4526842"/>
            <a:ext cx="8804787" cy="1389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b="1" dirty="0">
                <a:solidFill>
                  <a:srgbClr val="24292E"/>
                </a:solidFill>
                <a:latin typeface="-apple-system"/>
              </a:rPr>
              <a:t>PCA</a:t>
            </a:r>
            <a:r>
              <a:rPr lang="ko-KR" altLang="en-US" sz="2400" b="1" dirty="0">
                <a:solidFill>
                  <a:srgbClr val="24292E"/>
                </a:solidFill>
                <a:latin typeface="-apple-system"/>
              </a:rPr>
              <a:t>데이터를 저차원으로 </a:t>
            </a:r>
            <a:r>
              <a:rPr lang="ko-KR" altLang="en-US" sz="2400" b="1" dirty="0" err="1">
                <a:solidFill>
                  <a:srgbClr val="24292E"/>
                </a:solidFill>
                <a:latin typeface="-apple-system"/>
              </a:rPr>
              <a:t>임베딩</a:t>
            </a:r>
            <a:r>
              <a:rPr lang="ko-KR" altLang="en-US" sz="2400" b="1" dirty="0">
                <a:solidFill>
                  <a:srgbClr val="24292E"/>
                </a:solidFill>
                <a:latin typeface="-apple-system"/>
              </a:rPr>
              <a:t> 후 </a:t>
            </a:r>
            <a:r>
              <a:rPr lang="en-US" altLang="ko-KR" sz="2400" b="1" dirty="0">
                <a:solidFill>
                  <a:srgbClr val="24292E"/>
                </a:solidFill>
                <a:latin typeface="-apple-system"/>
              </a:rPr>
              <a:t>r </a:t>
            </a:r>
            <a:r>
              <a:rPr lang="ko-KR" altLang="en-US" sz="2400" b="1" dirty="0">
                <a:solidFill>
                  <a:srgbClr val="24292E"/>
                </a:solidFill>
                <a:latin typeface="-apple-system"/>
              </a:rPr>
              <a:t>함수로 다시 복원했을 때</a:t>
            </a:r>
            <a:r>
              <a:rPr lang="en-US" altLang="ko-KR" sz="2400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2400" b="1" dirty="0">
                <a:solidFill>
                  <a:srgbClr val="24292E"/>
                </a:solidFill>
                <a:latin typeface="-apple-system"/>
              </a:rPr>
              <a:t>원본 데이터의 정보 손실을 최소화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896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특별한 </a:t>
            </a:r>
            <a:r>
              <a:rPr lang="en-US" altLang="ko-KR" sz="3200" b="1" dirty="0" err="1">
                <a:solidFill>
                  <a:schemeClr val="tx1"/>
                </a:solidFill>
              </a:rPr>
              <a:t>Optomizer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K-means 알고리즘의 원리">
            <a:extLst>
              <a:ext uri="{FF2B5EF4-FFF2-40B4-BE49-F238E27FC236}">
                <a16:creationId xmlns:a16="http://schemas.microsoft.com/office/drawing/2014/main" id="{7ED767E7-4DFD-4CC7-AC0C-D8AFF559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17" y="1782741"/>
            <a:ext cx="3646006" cy="219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ecision Trees">
            <a:extLst>
              <a:ext uri="{FF2B5EF4-FFF2-40B4-BE49-F238E27FC236}">
                <a16:creationId xmlns:a16="http://schemas.microsoft.com/office/drawing/2014/main" id="{B6890109-5867-45B8-A426-5749E1E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17" y="4197305"/>
            <a:ext cx="3646006" cy="2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92EACE4-E36E-439C-8C45-582503AE1D49}"/>
              </a:ext>
            </a:extLst>
          </p:cNvPr>
          <p:cNvSpPr txBox="1">
            <a:spLocks/>
          </p:cNvSpPr>
          <p:nvPr/>
        </p:nvSpPr>
        <p:spPr>
          <a:xfrm>
            <a:off x="6215652" y="1782741"/>
            <a:ext cx="2648129" cy="809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rgbClr val="24292E"/>
                </a:solidFill>
                <a:latin typeface="-apple-system"/>
              </a:rPr>
              <a:t>Cost function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6ED56-FBEE-4B35-B9FF-AD159471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78892">
            <a:off x="6936796" y="2484700"/>
            <a:ext cx="864964" cy="81892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FEECE17-98DF-4EB5-94B6-1DC608BAC193}"/>
              </a:ext>
            </a:extLst>
          </p:cNvPr>
          <p:cNvSpPr txBox="1">
            <a:spLocks/>
          </p:cNvSpPr>
          <p:nvPr/>
        </p:nvSpPr>
        <p:spPr>
          <a:xfrm>
            <a:off x="6960811" y="3610021"/>
            <a:ext cx="1157809" cy="60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rgbClr val="24292E"/>
                </a:solidFill>
                <a:latin typeface="-apple-system"/>
              </a:rPr>
              <a:t>flat</a:t>
            </a:r>
            <a:endParaRPr lang="en-US" altLang="ko-KR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061E24-125A-465B-B3A4-99AFC664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78892">
            <a:off x="6954834" y="4359054"/>
            <a:ext cx="864964" cy="81892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DF3E31-2E21-4066-BC59-FB850591862B}"/>
              </a:ext>
            </a:extLst>
          </p:cNvPr>
          <p:cNvSpPr txBox="1">
            <a:spLocks/>
          </p:cNvSpPr>
          <p:nvPr/>
        </p:nvSpPr>
        <p:spPr>
          <a:xfrm>
            <a:off x="5635547" y="5341323"/>
            <a:ext cx="3503537" cy="117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gradient based optimization </a:t>
            </a:r>
            <a:endParaRPr lang="en-US" altLang="ko-KR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AE4F06-1FFF-4644-9638-927A5DB773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12473" r="22281" b="47360"/>
          <a:stretch/>
        </p:blipFill>
        <p:spPr>
          <a:xfrm>
            <a:off x="6551902" y="5211742"/>
            <a:ext cx="1634753" cy="14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56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Lato</vt:lpstr>
      <vt:lpstr>Arial</vt:lpstr>
      <vt:lpstr>Trebuchet MS</vt:lpstr>
      <vt:lpstr>Wingdings 3</vt:lpstr>
      <vt:lpstr>패싯</vt:lpstr>
      <vt:lpstr>5.10  Building a Machine Learning Algorithm </vt:lpstr>
      <vt:lpstr>PowerPoint 프레젠테이션</vt:lpstr>
      <vt:lpstr>PowerPoint 프레젠테이션</vt:lpstr>
      <vt:lpstr>PowerPoint 프레젠테이션</vt:lpstr>
      <vt:lpstr>PowerPoint 프레젠테이션</vt:lpstr>
      <vt:lpstr>Unsupervised Learning</vt:lpstr>
      <vt:lpstr>첫 번째 PCA 벡터</vt:lpstr>
      <vt:lpstr>특별한 Optomizer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58</cp:revision>
  <dcterms:created xsi:type="dcterms:W3CDTF">2021-01-19T15:10:44Z</dcterms:created>
  <dcterms:modified xsi:type="dcterms:W3CDTF">2021-03-11T05:01:15Z</dcterms:modified>
</cp:coreProperties>
</file>