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3" r:id="rId3"/>
    <p:sldId id="327" r:id="rId4"/>
    <p:sldId id="328" r:id="rId5"/>
    <p:sldId id="329" r:id="rId6"/>
    <p:sldId id="324" r:id="rId7"/>
    <p:sldId id="258" r:id="rId8"/>
    <p:sldId id="325" r:id="rId9"/>
    <p:sldId id="32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6.3 </a:t>
            </a:r>
            <a:br>
              <a:rPr lang="en-US" altLang="ko-KR" sz="3200" dirty="0">
                <a:solidFill>
                  <a:schemeClr val="tx1"/>
                </a:solidFill>
              </a:rPr>
            </a:b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  <a:t>Hidden Units</a:t>
            </a:r>
            <a:b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</a:br>
            <a:br>
              <a:rPr lang="en-US" altLang="ko-KR" sz="3200" b="1" i="0" dirty="0">
                <a:solidFill>
                  <a:schemeClr val="tx1"/>
                </a:solidFill>
                <a:effectLst/>
                <a:latin typeface="Lato"/>
              </a:rPr>
            </a:br>
            <a:endParaRPr lang="ko-KR" altLang="en-US" sz="3200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5EDC8A5-5A3D-40DD-B96D-D91500BF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91697">
            <a:off x="1704360" y="4605409"/>
            <a:ext cx="1252538" cy="1185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A9BC6F-7969-4FE7-ADCF-B6E2AC5C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91697">
            <a:off x="1704359" y="2381798"/>
            <a:ext cx="1252538" cy="1185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272532" y="661627"/>
            <a:ext cx="285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Hidden Units</a:t>
            </a:r>
            <a:endParaRPr lang="en-US" altLang="ko-KR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D537A-BB81-4F2C-A9C6-B6A53E465758}"/>
              </a:ext>
            </a:extLst>
          </p:cNvPr>
          <p:cNvSpPr txBox="1"/>
          <p:nvPr/>
        </p:nvSpPr>
        <p:spPr>
          <a:xfrm>
            <a:off x="1474457" y="1848956"/>
            <a:ext cx="90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Hidden layer</a:t>
            </a:r>
            <a:r>
              <a:rPr lang="ko-KR" altLang="en-US" sz="2800" dirty="0"/>
              <a:t>의 설계 </a:t>
            </a:r>
            <a:r>
              <a:rPr lang="en-US" altLang="ko-KR" sz="2800" dirty="0"/>
              <a:t>=</a:t>
            </a:r>
            <a:r>
              <a:rPr lang="ko-KR" altLang="en-US" sz="2800" dirty="0"/>
              <a:t> 활발하게 연구되고 있는 내용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329BC-1D92-49EE-8EA4-6349CC92ADB0}"/>
              </a:ext>
            </a:extLst>
          </p:cNvPr>
          <p:cNvSpPr txBox="1"/>
          <p:nvPr/>
        </p:nvSpPr>
        <p:spPr>
          <a:xfrm>
            <a:off x="3965322" y="2713119"/>
            <a:ext cx="45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절대적인 이론적 가이드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409DA1-8895-479C-BF88-AC3E3A6B7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12473" r="22281" b="47360"/>
          <a:stretch/>
        </p:blipFill>
        <p:spPr>
          <a:xfrm>
            <a:off x="5443777" y="2491916"/>
            <a:ext cx="1065025" cy="965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6294E4-7257-49AB-B80E-C01E305255F0}"/>
              </a:ext>
            </a:extLst>
          </p:cNvPr>
          <p:cNvSpPr txBox="1"/>
          <p:nvPr/>
        </p:nvSpPr>
        <p:spPr>
          <a:xfrm>
            <a:off x="1474456" y="4164899"/>
            <a:ext cx="612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 dirty="0">
                <a:effectLst/>
                <a:latin typeface="Lato"/>
              </a:rPr>
              <a:t>Rectified linear unit (</a:t>
            </a:r>
            <a:r>
              <a:rPr lang="en-US" altLang="ko-KR" sz="2800" b="0" i="0" dirty="0" err="1">
                <a:effectLst/>
                <a:latin typeface="Lato"/>
              </a:rPr>
              <a:t>ReLU</a:t>
            </a:r>
            <a:r>
              <a:rPr lang="en-US" altLang="ko-KR" sz="2800" b="0" i="0" dirty="0">
                <a:effectLst/>
                <a:latin typeface="Lato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76EFB-CDE9-4EAA-B613-5E9EF144372C}"/>
              </a:ext>
            </a:extLst>
          </p:cNvPr>
          <p:cNvSpPr txBox="1"/>
          <p:nvPr/>
        </p:nvSpPr>
        <p:spPr>
          <a:xfrm>
            <a:off x="3654022" y="4988655"/>
            <a:ext cx="675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dirty="0">
                <a:effectLst/>
                <a:latin typeface="Lato"/>
              </a:rPr>
              <a:t>기본적 </a:t>
            </a:r>
            <a:r>
              <a:rPr lang="en-US" altLang="ko-KR" sz="2800" b="0" i="0" dirty="0">
                <a:effectLst/>
                <a:latin typeface="Lato"/>
              </a:rPr>
              <a:t>hidden unit</a:t>
            </a:r>
            <a:r>
              <a:rPr lang="ko-KR" altLang="en-US" sz="2800" b="0" i="0" dirty="0">
                <a:effectLst/>
                <a:latin typeface="Lato"/>
              </a:rPr>
              <a:t>으로 많이 쓰인다</a:t>
            </a:r>
            <a:r>
              <a:rPr lang="en-US" altLang="ko-KR" sz="2800" b="0" i="0" dirty="0">
                <a:effectLst/>
                <a:latin typeface="Lato"/>
              </a:rPr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8705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피드 포워드 신경망">
            <a:extLst>
              <a:ext uri="{FF2B5EF4-FFF2-40B4-BE49-F238E27FC236}">
                <a16:creationId xmlns:a16="http://schemas.microsoft.com/office/drawing/2014/main" id="{28E94F85-0661-4A34-A525-1BD11BB3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1" y="1798655"/>
            <a:ext cx="5253267" cy="41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3245478" y="681828"/>
            <a:ext cx="570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Deep Feedforward Networks</a:t>
            </a:r>
            <a:endParaRPr lang="en-US" altLang="ko-KR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9C5898-EC79-42D7-9C79-16EBCC813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92" y="2878857"/>
            <a:ext cx="1404710" cy="1390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1D537A-BB81-4F2C-A9C6-B6A53E465758}"/>
              </a:ext>
            </a:extLst>
          </p:cNvPr>
          <p:cNvSpPr txBox="1"/>
          <p:nvPr/>
        </p:nvSpPr>
        <p:spPr>
          <a:xfrm>
            <a:off x="7770326" y="3092152"/>
            <a:ext cx="403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Multi Layer Perceptron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79360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피드 포워드 신경망">
            <a:extLst>
              <a:ext uri="{FF2B5EF4-FFF2-40B4-BE49-F238E27FC236}">
                <a16:creationId xmlns:a16="http://schemas.microsoft.com/office/drawing/2014/main" id="{28E94F85-0661-4A34-A525-1BD11BB3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1" y="1798655"/>
            <a:ext cx="5253267" cy="41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3245478" y="681828"/>
            <a:ext cx="570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Deep Feedforward Networks</a:t>
            </a:r>
            <a:endParaRPr lang="en-US" altLang="ko-KR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9C5898-EC79-42D7-9C79-16EBCC813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92" y="2878857"/>
            <a:ext cx="1404710" cy="1390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1D537A-BB81-4F2C-A9C6-B6A53E465758}"/>
              </a:ext>
            </a:extLst>
          </p:cNvPr>
          <p:cNvSpPr txBox="1"/>
          <p:nvPr/>
        </p:nvSpPr>
        <p:spPr>
          <a:xfrm>
            <a:off x="7770326" y="3092152"/>
            <a:ext cx="403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Multi Layer Perceptron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16597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피드 포워드 신경망">
            <a:extLst>
              <a:ext uri="{FF2B5EF4-FFF2-40B4-BE49-F238E27FC236}">
                <a16:creationId xmlns:a16="http://schemas.microsoft.com/office/drawing/2014/main" id="{28E94F85-0661-4A34-A525-1BD11BB3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1" y="1798655"/>
            <a:ext cx="5253267" cy="41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3245478" y="681828"/>
            <a:ext cx="570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Deep Feedforward Networks</a:t>
            </a:r>
            <a:endParaRPr lang="en-US" altLang="ko-KR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9C5898-EC79-42D7-9C79-16EBCC813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92" y="2878857"/>
            <a:ext cx="1404710" cy="1390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1D537A-BB81-4F2C-A9C6-B6A53E465758}"/>
              </a:ext>
            </a:extLst>
          </p:cNvPr>
          <p:cNvSpPr txBox="1"/>
          <p:nvPr/>
        </p:nvSpPr>
        <p:spPr>
          <a:xfrm>
            <a:off x="7770326" y="3092152"/>
            <a:ext cx="403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Multi Layer Perceptron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6805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A50A07-D663-4E9C-B05C-0E925C63CB0D}"/>
              </a:ext>
            </a:extLst>
          </p:cNvPr>
          <p:cNvSpPr txBox="1"/>
          <p:nvPr/>
        </p:nvSpPr>
        <p:spPr>
          <a:xfrm>
            <a:off x="4449143" y="670867"/>
            <a:ext cx="263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feedforward</a:t>
            </a:r>
            <a:endParaRPr lang="en-US" altLang="ko-KR" sz="3200" b="1" dirty="0"/>
          </a:p>
        </p:txBody>
      </p:sp>
      <p:pic>
        <p:nvPicPr>
          <p:cNvPr id="2" name="Picture 2" descr="인공신경망과 딥 러닝">
            <a:extLst>
              <a:ext uri="{FF2B5EF4-FFF2-40B4-BE49-F238E27FC236}">
                <a16:creationId xmlns:a16="http://schemas.microsoft.com/office/drawing/2014/main" id="{07564021-CB8D-4306-A17B-18F9C494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476672"/>
            <a:ext cx="64579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2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FEDCF2-1E40-474A-BDD2-DC6522D357C1}"/>
              </a:ext>
            </a:extLst>
          </p:cNvPr>
          <p:cNvSpPr txBox="1"/>
          <p:nvPr/>
        </p:nvSpPr>
        <p:spPr>
          <a:xfrm>
            <a:off x="4655434" y="804882"/>
            <a:ext cx="194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Network</a:t>
            </a:r>
            <a:endParaRPr lang="en-US" altLang="ko-KR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408BF-4A15-43EB-B714-DA64E5133921}"/>
              </a:ext>
            </a:extLst>
          </p:cNvPr>
          <p:cNvSpPr txBox="1"/>
          <p:nvPr/>
        </p:nvSpPr>
        <p:spPr>
          <a:xfrm>
            <a:off x="1116796" y="4001300"/>
            <a:ext cx="416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Chain structures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99145-2DD7-402A-A6BB-5CE2C164BB3F}"/>
              </a:ext>
            </a:extLst>
          </p:cNvPr>
          <p:cNvSpPr txBox="1"/>
          <p:nvPr/>
        </p:nvSpPr>
        <p:spPr>
          <a:xfrm>
            <a:off x="1116796" y="5101757"/>
            <a:ext cx="1033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55555"/>
                </a:solidFill>
                <a:latin typeface="Lato"/>
              </a:rPr>
              <a:t>함수들의 레이어 개수 </a:t>
            </a:r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= dept                    Deep Learning                   </a:t>
            </a:r>
            <a:endParaRPr lang="en-US" altLang="ko-KR" sz="28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D73C87-8A6F-4F11-894F-56240CE6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6265660" y="4770436"/>
            <a:ext cx="1252538" cy="11858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01A79F-948E-4326-BEAD-DD496BCC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68" y="2317402"/>
            <a:ext cx="6824972" cy="8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3AB9EE8-34BF-4FDD-8EE7-3D7B86C2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1962577" y="5646774"/>
            <a:ext cx="1252538" cy="1185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502AB-BC1A-49FD-A557-4CF5CBB71CED}"/>
              </a:ext>
            </a:extLst>
          </p:cNvPr>
          <p:cNvSpPr txBox="1"/>
          <p:nvPr/>
        </p:nvSpPr>
        <p:spPr>
          <a:xfrm>
            <a:off x="5120987" y="718364"/>
            <a:ext cx="187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Neural</a:t>
            </a:r>
            <a:endParaRPr lang="en-US" altLang="ko-KR" sz="3200" b="1" dirty="0"/>
          </a:p>
        </p:txBody>
      </p:sp>
      <p:pic>
        <p:nvPicPr>
          <p:cNvPr id="3" name="Picture 2" descr="피드포워드 신경망 언어 모델">
            <a:extLst>
              <a:ext uri="{FF2B5EF4-FFF2-40B4-BE49-F238E27FC236}">
                <a16:creationId xmlns:a16="http://schemas.microsoft.com/office/drawing/2014/main" id="{6603A5DC-4341-4F6F-A95A-B988D638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74" y="1595527"/>
            <a:ext cx="7221725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9D62F6-E46C-4D71-8F6B-C7053C5938CE}"/>
              </a:ext>
            </a:extLst>
          </p:cNvPr>
          <p:cNvSpPr txBox="1"/>
          <p:nvPr/>
        </p:nvSpPr>
        <p:spPr>
          <a:xfrm>
            <a:off x="1740309" y="5270013"/>
            <a:ext cx="817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55555"/>
                </a:solidFill>
                <a:latin typeface="Lato"/>
              </a:rPr>
              <a:t>중간</a:t>
            </a:r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sz="2800" b="1" dirty="0">
                <a:solidFill>
                  <a:srgbClr val="555555"/>
                </a:solidFill>
                <a:latin typeface="Lato"/>
              </a:rPr>
              <a:t>레이어들의 아웃풋                            </a:t>
            </a:r>
            <a:r>
              <a:rPr lang="ko-KR" altLang="en-US" sz="2800" b="1" dirty="0" err="1">
                <a:solidFill>
                  <a:srgbClr val="555555"/>
                </a:solidFill>
                <a:latin typeface="Lato"/>
              </a:rPr>
              <a:t>직접쓰임</a:t>
            </a:r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                   </a:t>
            </a:r>
            <a:endParaRPr lang="en-US" altLang="ko-KR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85B656-B014-498F-828B-BBE56A74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6210115" y="4938691"/>
            <a:ext cx="1252538" cy="11858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99875B-FC4E-446E-A1D5-9A17EAD05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12473" r="22281" b="47360"/>
          <a:stretch/>
        </p:blipFill>
        <p:spPr>
          <a:xfrm>
            <a:off x="8612339" y="5048809"/>
            <a:ext cx="1065025" cy="965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FC470C-6D60-4D6C-B132-85617ECE3708}"/>
              </a:ext>
            </a:extLst>
          </p:cNvPr>
          <p:cNvSpPr txBox="1"/>
          <p:nvPr/>
        </p:nvSpPr>
        <p:spPr>
          <a:xfrm>
            <a:off x="3876191" y="5947317"/>
            <a:ext cx="309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55555"/>
                </a:solidFill>
                <a:latin typeface="Lato"/>
              </a:rPr>
              <a:t>Hidden layer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8248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3AB9EE8-34BF-4FDD-8EE7-3D7B86C2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67243">
            <a:off x="5512901" y="5358736"/>
            <a:ext cx="587843" cy="556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502AB-BC1A-49FD-A557-4CF5CBB71CED}"/>
              </a:ext>
            </a:extLst>
          </p:cNvPr>
          <p:cNvSpPr txBox="1"/>
          <p:nvPr/>
        </p:nvSpPr>
        <p:spPr>
          <a:xfrm>
            <a:off x="5120987" y="718364"/>
            <a:ext cx="187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Neural</a:t>
            </a:r>
            <a:endParaRPr lang="en-US" altLang="ko-KR" sz="3200" b="1" dirty="0"/>
          </a:p>
        </p:txBody>
      </p:sp>
      <p:pic>
        <p:nvPicPr>
          <p:cNvPr id="3" name="Picture 2" descr="피드포워드 신경망 언어 모델">
            <a:extLst>
              <a:ext uri="{FF2B5EF4-FFF2-40B4-BE49-F238E27FC236}">
                <a16:creationId xmlns:a16="http://schemas.microsoft.com/office/drawing/2014/main" id="{6603A5DC-4341-4F6F-A95A-B988D638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74" y="1595527"/>
            <a:ext cx="7221725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9D62F6-E46C-4D71-8F6B-C7053C5938CE}"/>
              </a:ext>
            </a:extLst>
          </p:cNvPr>
          <p:cNvSpPr txBox="1"/>
          <p:nvPr/>
        </p:nvSpPr>
        <p:spPr>
          <a:xfrm>
            <a:off x="2810545" y="4775551"/>
            <a:ext cx="817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55555"/>
                </a:solidFill>
                <a:latin typeface="Lato"/>
              </a:rPr>
              <a:t>Feedforward</a:t>
            </a:r>
            <a:r>
              <a:rPr lang="ko-KR" altLang="en-US" sz="2400" b="1" dirty="0">
                <a:solidFill>
                  <a:srgbClr val="555555"/>
                </a:solidFill>
                <a:latin typeface="Lato"/>
              </a:rPr>
              <a:t>의 네트워크를 이해하는 것</a:t>
            </a:r>
            <a:endParaRPr lang="en-US" altLang="ko-KR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C470C-6D60-4D6C-B132-85617ECE3708}"/>
              </a:ext>
            </a:extLst>
          </p:cNvPr>
          <p:cNvSpPr txBox="1"/>
          <p:nvPr/>
        </p:nvSpPr>
        <p:spPr>
          <a:xfrm>
            <a:off x="1942745" y="6100108"/>
            <a:ext cx="772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55555"/>
                </a:solidFill>
                <a:latin typeface="Lato"/>
              </a:rPr>
              <a:t>Linear model</a:t>
            </a:r>
            <a:r>
              <a:rPr lang="ko-KR" altLang="en-US" sz="2400" b="1" dirty="0">
                <a:solidFill>
                  <a:srgbClr val="555555"/>
                </a:solidFill>
                <a:latin typeface="Lato"/>
              </a:rPr>
              <a:t>의 한계를 어떻게 극복했는지 알아보는 것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3272240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87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Lato</vt:lpstr>
      <vt:lpstr>Arial</vt:lpstr>
      <vt:lpstr>Trebuchet MS</vt:lpstr>
      <vt:lpstr>Wingdings 3</vt:lpstr>
      <vt:lpstr>패싯</vt:lpstr>
      <vt:lpstr>6.3   Hidden Units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67</cp:revision>
  <dcterms:created xsi:type="dcterms:W3CDTF">2021-01-19T15:10:44Z</dcterms:created>
  <dcterms:modified xsi:type="dcterms:W3CDTF">2021-04-28T10:54:37Z</dcterms:modified>
</cp:coreProperties>
</file>