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8" r:id="rId3"/>
    <p:sldId id="274" r:id="rId4"/>
    <p:sldId id="259" r:id="rId5"/>
    <p:sldId id="260" r:id="rId6"/>
    <p:sldId id="275" r:id="rId7"/>
    <p:sldId id="276" r:id="rId8"/>
    <p:sldId id="281" r:id="rId9"/>
    <p:sldId id="279" r:id="rId10"/>
    <p:sldId id="277" r:id="rId11"/>
    <p:sldId id="280" r:id="rId12"/>
    <p:sldId id="282" r:id="rId13"/>
    <p:sldId id="278" r:id="rId14"/>
    <p:sldId id="283" r:id="rId15"/>
    <p:sldId id="269" r:id="rId16"/>
    <p:sldId id="296" r:id="rId17"/>
    <p:sldId id="287" r:id="rId18"/>
    <p:sldId id="288" r:id="rId19"/>
    <p:sldId id="289" r:id="rId20"/>
    <p:sldId id="293" r:id="rId21"/>
    <p:sldId id="290" r:id="rId22"/>
    <p:sldId id="291" r:id="rId23"/>
    <p:sldId id="292" r:id="rId24"/>
    <p:sldId id="294" r:id="rId25"/>
    <p:sldId id="29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7E348A-E361-48AE-AEAA-6E91DC8FF6B5}" v="185" dt="2021-02-02T20:29:41.9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66525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84722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36684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44227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260811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36158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04245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41710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63229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0149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29650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88160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23359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2424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32492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4643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08324-A84C-4A45-93B6-78D079CCE772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574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천장이(가) 표시된 사진&#10;&#10;자동 생성된 설명">
            <a:extLst>
              <a:ext uri="{FF2B5EF4-FFF2-40B4-BE49-F238E27FC236}">
                <a16:creationId xmlns:a16="http://schemas.microsoft.com/office/drawing/2014/main" id="{05B26588-B89E-419A-A1CB-265225667F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14" t="7206" r="21633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112730E-9E9D-4379-836C-8515B60CE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0563" y="1678665"/>
            <a:ext cx="3887839" cy="2372168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3200" dirty="0">
                <a:solidFill>
                  <a:schemeClr val="tx1"/>
                </a:solidFill>
              </a:rPr>
              <a:t>5.4 </a:t>
            </a:r>
            <a:br>
              <a:rPr lang="en-US" altLang="ko-KR" sz="3200" dirty="0">
                <a:solidFill>
                  <a:schemeClr val="tx1"/>
                </a:solidFill>
              </a:rPr>
            </a:br>
            <a:r>
              <a:rPr lang="en-US" altLang="ko-KR" sz="3200" dirty="0">
                <a:solidFill>
                  <a:schemeClr val="tx1"/>
                </a:solidFill>
              </a:rPr>
              <a:t>Estimators, Bias and Variance</a:t>
            </a:r>
            <a:br>
              <a:rPr lang="en-US" altLang="ko-KR" sz="3200" b="1" i="0" dirty="0">
                <a:solidFill>
                  <a:schemeClr val="tx1"/>
                </a:solidFill>
                <a:effectLst/>
                <a:latin typeface="-apple-system"/>
              </a:rPr>
            </a:b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0DE98D-2DFA-4490-A18F-92931733B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0563" y="4357517"/>
            <a:ext cx="3893440" cy="1096899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노윤지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김문기</a:t>
            </a:r>
          </a:p>
        </p:txBody>
      </p:sp>
    </p:spTree>
    <p:extLst>
      <p:ext uri="{BB962C8B-B14F-4D97-AF65-F5344CB8AC3E}">
        <p14:creationId xmlns:p14="http://schemas.microsoft.com/office/powerpoint/2010/main" val="1963362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F6922-D202-400E-8EDC-20A7D1E6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413" y="751710"/>
            <a:ext cx="8770571" cy="809805"/>
          </a:xfrm>
        </p:spPr>
        <p:txBody>
          <a:bodyPr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2. </a:t>
            </a:r>
            <a:r>
              <a:rPr lang="ko-KR" altLang="en-US" sz="3200" b="1" dirty="0">
                <a:solidFill>
                  <a:schemeClr val="tx1"/>
                </a:solidFill>
              </a:rPr>
              <a:t>최소분산 </a:t>
            </a:r>
            <a:r>
              <a:rPr lang="en-US" altLang="ko-KR" sz="3200" b="1" dirty="0">
                <a:solidFill>
                  <a:schemeClr val="tx1"/>
                </a:solidFill>
              </a:rPr>
              <a:t>(Minimum Variance)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816F4-C6F7-484D-B024-D55C99784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3832" y="2130335"/>
            <a:ext cx="6963731" cy="80980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2400" b="1" dirty="0" err="1">
                <a:solidFill>
                  <a:srgbClr val="202122"/>
                </a:solidFill>
                <a:latin typeface="Arial" panose="020B0604020202020204" pitchFamily="34" charset="0"/>
              </a:rPr>
              <a:t>추정량의</a:t>
            </a:r>
            <a:r>
              <a:rPr lang="ko-KR" altLang="en-US" sz="2400" b="1" dirty="0">
                <a:solidFill>
                  <a:srgbClr val="202122"/>
                </a:solidFill>
                <a:latin typeface="Arial" panose="020B0604020202020204" pitchFamily="34" charset="0"/>
              </a:rPr>
              <a:t> 편차가</a:t>
            </a:r>
            <a:r>
              <a:rPr lang="en-US" altLang="ko-KR" sz="2400" b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ko-KR" altLang="en-US" sz="2400" b="1" dirty="0">
                <a:solidFill>
                  <a:srgbClr val="202122"/>
                </a:solidFill>
                <a:latin typeface="Arial" panose="020B0604020202020204" pitchFamily="34" charset="0"/>
              </a:rPr>
              <a:t>적어야 한다</a:t>
            </a:r>
            <a:r>
              <a:rPr lang="en-US" altLang="ko-KR" sz="2400" b="1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B14F6A-D961-4FDF-BC72-E0F640084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476" y="3917859"/>
            <a:ext cx="5627562" cy="13462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7868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303119C-A6F6-4FD5-B684-183C8A7FE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335" y="2004263"/>
            <a:ext cx="10297329" cy="380163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3FF6922-D202-400E-8EDC-20A7D1E6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413" y="751710"/>
            <a:ext cx="8770571" cy="809805"/>
          </a:xfrm>
        </p:spPr>
        <p:txBody>
          <a:bodyPr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최소분산</a:t>
            </a:r>
            <a:r>
              <a:rPr lang="en-US" altLang="ko-KR" sz="3200" b="1" dirty="0">
                <a:solidFill>
                  <a:schemeClr val="tx1"/>
                </a:solidFill>
              </a:rPr>
              <a:t>?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6838F49-2B26-4993-9785-F4292DFDB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334" y="1261521"/>
            <a:ext cx="3665648" cy="58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91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769C419-5D4A-48D5-A2BD-717C2E413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334" y="2071325"/>
            <a:ext cx="10336223" cy="373456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3FF6922-D202-400E-8EDC-20A7D1E6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413" y="751710"/>
            <a:ext cx="8770571" cy="809805"/>
          </a:xfrm>
        </p:spPr>
        <p:txBody>
          <a:bodyPr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최소분산</a:t>
            </a:r>
            <a:r>
              <a:rPr lang="en-US" altLang="ko-KR" sz="3200" b="1" dirty="0">
                <a:solidFill>
                  <a:schemeClr val="tx1"/>
                </a:solidFill>
              </a:rPr>
              <a:t>?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107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F6922-D202-400E-8EDC-20A7D1E6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413" y="751710"/>
            <a:ext cx="8770571" cy="809805"/>
          </a:xfrm>
        </p:spPr>
        <p:txBody>
          <a:bodyPr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3. </a:t>
            </a:r>
            <a:r>
              <a:rPr lang="ko-KR" altLang="en-US" sz="3200" b="1" dirty="0">
                <a:solidFill>
                  <a:schemeClr val="tx1"/>
                </a:solidFill>
              </a:rPr>
              <a:t>최소</a:t>
            </a:r>
            <a:r>
              <a:rPr lang="en-US" altLang="ko-KR" sz="3200" b="1" dirty="0">
                <a:solidFill>
                  <a:schemeClr val="tx1"/>
                </a:solidFill>
              </a:rPr>
              <a:t>MSE (Min Mean Squared Error)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816F4-C6F7-484D-B024-D55C99784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155" y="2224949"/>
            <a:ext cx="5134931" cy="29421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2400" b="1" dirty="0">
                <a:solidFill>
                  <a:srgbClr val="202122"/>
                </a:solidFill>
                <a:latin typeface="Arial" panose="020B0604020202020204" pitchFamily="34" charset="0"/>
              </a:rPr>
              <a:t>불편성과</a:t>
            </a:r>
            <a:r>
              <a:rPr lang="en-US" altLang="ko-KR" sz="2400" b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ko-KR" altLang="en-US" sz="2400" b="1" dirty="0">
                <a:solidFill>
                  <a:srgbClr val="202122"/>
                </a:solidFill>
                <a:latin typeface="Arial" panose="020B0604020202020204" pitchFamily="34" charset="0"/>
              </a:rPr>
              <a:t>분산을 동시에 고려</a:t>
            </a:r>
            <a:endParaRPr lang="en-US" altLang="ko-KR" sz="2400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>
              <a:buFontTx/>
              <a:buChar char="-"/>
            </a:pPr>
            <a:endParaRPr lang="en-US" altLang="ko-KR" sz="2400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altLang="ko-KR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MSE = var + bias²</a:t>
            </a:r>
          </a:p>
        </p:txBody>
      </p:sp>
    </p:spTree>
    <p:extLst>
      <p:ext uri="{BB962C8B-B14F-4D97-AF65-F5344CB8AC3E}">
        <p14:creationId xmlns:p14="http://schemas.microsoft.com/office/powerpoint/2010/main" val="3736103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2AA3DDE-9C6E-4CC5-BA37-20E34A9B9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443" y="2071324"/>
            <a:ext cx="10627955" cy="373456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3FF6922-D202-400E-8EDC-20A7D1E6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413" y="751710"/>
            <a:ext cx="8770571" cy="809805"/>
          </a:xfrm>
        </p:spPr>
        <p:txBody>
          <a:bodyPr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최소</a:t>
            </a:r>
            <a:r>
              <a:rPr lang="en-US" altLang="ko-KR" sz="3200" b="1" dirty="0">
                <a:solidFill>
                  <a:schemeClr val="tx1"/>
                </a:solidFill>
              </a:rPr>
              <a:t>MSE?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504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F6922-D202-400E-8EDC-20A7D1E6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413" y="751710"/>
            <a:ext cx="8770571" cy="809805"/>
          </a:xfrm>
        </p:spPr>
        <p:txBody>
          <a:bodyPr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Graph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8691F5-7455-4F94-ADD3-5F08E8A2A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345" y="1702193"/>
            <a:ext cx="8377310" cy="476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437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F6922-D202-400E-8EDC-20A7D1E6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413" y="751710"/>
            <a:ext cx="8770571" cy="809805"/>
          </a:xfrm>
        </p:spPr>
        <p:txBody>
          <a:bodyPr/>
          <a:lstStyle/>
          <a:p>
            <a:pPr algn="ctr"/>
            <a:r>
              <a:rPr lang="ko-KR" altLang="en-US" sz="3200" b="1" dirty="0" err="1">
                <a:solidFill>
                  <a:schemeClr val="tx1"/>
                </a:solidFill>
              </a:rPr>
              <a:t>일치성</a:t>
            </a:r>
            <a:r>
              <a:rPr lang="ko-KR" altLang="en-US" sz="3200" b="1" dirty="0">
                <a:solidFill>
                  <a:schemeClr val="tx1"/>
                </a:solidFill>
              </a:rPr>
              <a:t> </a:t>
            </a:r>
            <a:r>
              <a:rPr lang="en-US" altLang="ko-KR" sz="3200" b="1" dirty="0">
                <a:solidFill>
                  <a:schemeClr val="tx1"/>
                </a:solidFill>
              </a:rPr>
              <a:t>(Consistency)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E6EF9F-6832-4127-898A-9517C9717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930" y="1561514"/>
            <a:ext cx="7298689" cy="487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250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F6922-D202-400E-8EDC-20A7D1E6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313" y="2898010"/>
            <a:ext cx="9121498" cy="1248105"/>
          </a:xfrm>
        </p:spPr>
        <p:txBody>
          <a:bodyPr>
            <a:normAutofit/>
          </a:bodyPr>
          <a:lstStyle/>
          <a:p>
            <a:pPr algn="ctr"/>
            <a:r>
              <a:rPr lang="en-US" altLang="ko-KR" sz="4400" b="1" dirty="0">
                <a:solidFill>
                  <a:schemeClr val="tx1"/>
                </a:solidFill>
              </a:rPr>
              <a:t>MATLAB</a:t>
            </a:r>
            <a:endParaRPr lang="ko-KR" alt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255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F6922-D202-400E-8EDC-20A7D1E6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413" y="751710"/>
            <a:ext cx="8770571" cy="809805"/>
          </a:xfrm>
        </p:spPr>
        <p:txBody>
          <a:bodyPr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MATLAB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0270E1-FF70-4094-9DEF-8F9324EFD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99" y="0"/>
            <a:ext cx="87344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631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F6922-D202-400E-8EDC-20A7D1E6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413" y="751710"/>
            <a:ext cx="8770571" cy="809805"/>
          </a:xfrm>
        </p:spPr>
        <p:txBody>
          <a:bodyPr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MATLAB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27FD46-4E79-457D-A2FF-AC8411019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0"/>
            <a:ext cx="9810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465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F6922-D202-400E-8EDC-20A7D1E6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413" y="751710"/>
            <a:ext cx="8770571" cy="809805"/>
          </a:xfrm>
        </p:spPr>
        <p:txBody>
          <a:bodyPr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모집단과 표본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816F4-C6F7-484D-B024-D55C99784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1967708"/>
            <a:ext cx="8770571" cy="4138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• </a:t>
            </a:r>
            <a:r>
              <a:rPr lang="ko-KR" altLang="en-US" sz="2400" b="1" dirty="0"/>
              <a:t>모집단</a:t>
            </a:r>
            <a:r>
              <a:rPr lang="en-US" altLang="ko-KR" sz="2400" b="1" dirty="0"/>
              <a:t> (population)</a:t>
            </a:r>
          </a:p>
          <a:p>
            <a:pPr marL="0" indent="0">
              <a:buNone/>
            </a:pPr>
            <a:r>
              <a:rPr lang="en-US" altLang="ko-KR" sz="2400" b="1" dirty="0"/>
              <a:t>	- </a:t>
            </a:r>
            <a:r>
              <a:rPr lang="ko-KR" altLang="en-US" sz="2400" b="1" dirty="0"/>
              <a:t>정보를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얻고자 하는 대상집단 전체</a:t>
            </a: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/>
              <a:t>	- </a:t>
            </a:r>
            <a:r>
              <a:rPr lang="ko-KR" altLang="en-US" sz="2400" b="1" dirty="0" err="1"/>
              <a:t>모수</a:t>
            </a:r>
            <a:r>
              <a:rPr lang="en-US" altLang="ko-KR" sz="2400" b="1" dirty="0"/>
              <a:t>(parameter)</a:t>
            </a:r>
            <a:r>
              <a:rPr lang="ko-KR" altLang="en-US" sz="2400" b="1" dirty="0"/>
              <a:t>를 얻는다</a:t>
            </a:r>
            <a:r>
              <a:rPr lang="en-US" altLang="ko-KR" sz="2400" b="1" dirty="0"/>
              <a:t>.</a:t>
            </a:r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/>
              <a:t>• </a:t>
            </a:r>
            <a:r>
              <a:rPr lang="ko-KR" altLang="en-US" sz="2400" b="1" dirty="0"/>
              <a:t>표본 </a:t>
            </a:r>
            <a:r>
              <a:rPr lang="en-US" altLang="ko-KR" sz="2400" b="1" dirty="0"/>
              <a:t>(sample)</a:t>
            </a:r>
          </a:p>
          <a:p>
            <a:pPr marL="0" indent="0">
              <a:buNone/>
            </a:pPr>
            <a:r>
              <a:rPr lang="en-US" altLang="ko-KR" sz="2400" b="1" dirty="0"/>
              <a:t>	- </a:t>
            </a:r>
            <a:r>
              <a:rPr lang="ko-KR" altLang="en-US" sz="2400" b="1" dirty="0"/>
              <a:t>모집단을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대표할 수 있는 일부 집단</a:t>
            </a: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/>
              <a:t>	- </a:t>
            </a:r>
            <a:r>
              <a:rPr lang="ko-KR" altLang="en-US" sz="2400" b="1" dirty="0"/>
              <a:t>무작위추출 </a:t>
            </a:r>
            <a:r>
              <a:rPr lang="en-US" altLang="ko-KR" sz="2400" b="1" dirty="0"/>
              <a:t>(random sampling)</a:t>
            </a:r>
            <a:r>
              <a:rPr lang="ko-KR" altLang="en-US" sz="2400" b="1" dirty="0"/>
              <a:t>이 필요</a:t>
            </a: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/>
              <a:t>	- </a:t>
            </a:r>
            <a:r>
              <a:rPr lang="ko-KR" altLang="en-US" sz="2400" b="1" dirty="0"/>
              <a:t>통계량 </a:t>
            </a:r>
            <a:r>
              <a:rPr lang="en-US" altLang="ko-KR" sz="2400" b="1" dirty="0"/>
              <a:t>(statistic)</a:t>
            </a:r>
            <a:r>
              <a:rPr lang="ko-KR" altLang="en-US" sz="2400" b="1" dirty="0"/>
              <a:t>을 얻는다</a:t>
            </a:r>
            <a:r>
              <a:rPr lang="en-US" altLang="ko-KR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0863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C840220-A8DE-4B74-A376-66C899EA8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61" y="0"/>
            <a:ext cx="1043687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3934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F6922-D202-400E-8EDC-20A7D1E6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413" y="751710"/>
            <a:ext cx="8770571" cy="809805"/>
          </a:xfrm>
        </p:spPr>
        <p:txBody>
          <a:bodyPr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MATLAB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CB57CB-01F1-4F17-8426-E616FFD40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016" y="0"/>
            <a:ext cx="78248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28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F6922-D202-400E-8EDC-20A7D1E6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413" y="751710"/>
            <a:ext cx="8770571" cy="809805"/>
          </a:xfrm>
        </p:spPr>
        <p:txBody>
          <a:bodyPr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MATLAB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B1583D-B04B-4ED2-8821-BDBCA3EA4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698" y="0"/>
            <a:ext cx="81186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4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F6922-D202-400E-8EDC-20A7D1E6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413" y="751710"/>
            <a:ext cx="8770571" cy="809805"/>
          </a:xfrm>
        </p:spPr>
        <p:txBody>
          <a:bodyPr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MATLAB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490F94-9A95-4B1C-B22C-2DF4ED85A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0"/>
            <a:ext cx="9744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67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F6922-D202-400E-8EDC-20A7D1E6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413" y="751710"/>
            <a:ext cx="8770571" cy="809805"/>
          </a:xfrm>
        </p:spPr>
        <p:txBody>
          <a:bodyPr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MATLAB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263A88-0830-4BB2-91AD-56C3E69B6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689" y="0"/>
            <a:ext cx="89206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80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1775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F14A989-923C-426E-9F54-DB2B5C59C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338" y="933162"/>
            <a:ext cx="9893323" cy="499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871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F6922-D202-400E-8EDC-20A7D1E6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413" y="751710"/>
            <a:ext cx="8770571" cy="809805"/>
          </a:xfrm>
        </p:spPr>
        <p:txBody>
          <a:bodyPr/>
          <a:lstStyle/>
          <a:p>
            <a:pPr algn="ctr"/>
            <a:r>
              <a:rPr lang="ko-KR" altLang="en-US" sz="3200" b="1" dirty="0" err="1">
                <a:solidFill>
                  <a:schemeClr val="tx1"/>
                </a:solidFill>
              </a:rPr>
              <a:t>점추정</a:t>
            </a:r>
            <a:r>
              <a:rPr lang="ko-KR" altLang="en-US" sz="3200" b="1" dirty="0">
                <a:solidFill>
                  <a:schemeClr val="tx1"/>
                </a:solidFill>
              </a:rPr>
              <a:t> </a:t>
            </a:r>
            <a:r>
              <a:rPr lang="en-US" altLang="ko-KR" sz="3200" b="1" dirty="0">
                <a:solidFill>
                  <a:schemeClr val="tx1"/>
                </a:solidFill>
              </a:rPr>
              <a:t>(Point</a:t>
            </a:r>
            <a:r>
              <a:rPr lang="ko-KR" altLang="en-US" sz="3200" b="1" dirty="0">
                <a:solidFill>
                  <a:schemeClr val="tx1"/>
                </a:solidFill>
              </a:rPr>
              <a:t> </a:t>
            </a:r>
            <a:r>
              <a:rPr lang="en-US" altLang="ko-KR" sz="3200" b="1" dirty="0">
                <a:solidFill>
                  <a:schemeClr val="tx1"/>
                </a:solidFill>
              </a:rPr>
              <a:t>Estimation)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816F4-C6F7-484D-B024-D55C99784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0714" y="2354310"/>
            <a:ext cx="8770571" cy="13682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/>
              <a:t>- </a:t>
            </a:r>
            <a:r>
              <a:rPr lang="ko-KR" altLang="en-US" sz="2400" b="1" dirty="0" err="1"/>
              <a:t>모수를</a:t>
            </a:r>
            <a:r>
              <a:rPr lang="ko-KR" altLang="en-US" sz="2400" b="1" dirty="0"/>
              <a:t> 하나의 값</a:t>
            </a:r>
            <a:r>
              <a:rPr lang="en-US" altLang="ko-KR" sz="2400" b="1" dirty="0"/>
              <a:t>(point)</a:t>
            </a:r>
            <a:r>
              <a:rPr lang="ko-KR" altLang="en-US" sz="2400" b="1" dirty="0"/>
              <a:t>으로 추정하는 것을 말한다</a:t>
            </a:r>
            <a:r>
              <a:rPr lang="en-US" altLang="ko-KR" sz="2400" b="1" dirty="0"/>
              <a:t>.</a:t>
            </a:r>
          </a:p>
          <a:p>
            <a:pPr marL="0" indent="0">
              <a:buNone/>
            </a:pPr>
            <a:r>
              <a:rPr lang="en-US" altLang="ko-KR" sz="2400" b="1" dirty="0"/>
              <a:t>	Ex) </a:t>
            </a:r>
            <a:r>
              <a:rPr lang="ko-KR" altLang="en-US" sz="2400" b="1" dirty="0"/>
              <a:t>오바마의 지지율 </a:t>
            </a:r>
            <a:r>
              <a:rPr lang="en-US" altLang="ko-KR" sz="2400" b="1" dirty="0"/>
              <a:t>= 43%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A1BED7-9592-4B2D-B118-1A7E115B0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909" y="4449751"/>
            <a:ext cx="4578577" cy="102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978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F6922-D202-400E-8EDC-20A7D1E6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413" y="751710"/>
            <a:ext cx="8770571" cy="809805"/>
          </a:xfrm>
        </p:spPr>
        <p:txBody>
          <a:bodyPr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간단한 표본추출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816F4-C6F7-484D-B024-D55C99784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0715" y="1828800"/>
            <a:ext cx="6127000" cy="5660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b="1" dirty="0"/>
              <a:t>Random</a:t>
            </a:r>
            <a:r>
              <a:rPr lang="ko-KR" altLang="en-US" sz="2400" b="1" dirty="0"/>
              <a:t>으로 </a:t>
            </a:r>
            <a:r>
              <a:rPr lang="en-US" altLang="ko-KR" sz="2400" b="1" dirty="0"/>
              <a:t>3</a:t>
            </a:r>
            <a:r>
              <a:rPr lang="ko-KR" altLang="en-US" sz="2400" b="1" dirty="0"/>
              <a:t>개를 뽑아 평균을 </a:t>
            </a:r>
            <a:r>
              <a:rPr lang="ko-KR" altLang="en-US" sz="2400" b="1" dirty="0" err="1"/>
              <a:t>구하시오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305479-5174-4ABE-BD05-CEE52B17A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714" y="2662143"/>
            <a:ext cx="3993399" cy="3629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9A3E9A-7955-4C11-938F-D00AF0856AC4}"/>
              </a:ext>
            </a:extLst>
          </p:cNvPr>
          <p:cNvSpPr txBox="1"/>
          <p:nvPr/>
        </p:nvSpPr>
        <p:spPr>
          <a:xfrm>
            <a:off x="6096000" y="3137827"/>
            <a:ext cx="58202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주머니 안의 평균이 얼마라고 추정합니까</a:t>
            </a:r>
            <a:r>
              <a:rPr lang="en-US" altLang="ko-KR" sz="2400" b="1" dirty="0"/>
              <a:t>?</a:t>
            </a:r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r>
              <a:rPr lang="ko-KR" altLang="en-US" sz="2400" b="1" dirty="0"/>
              <a:t>모집단의 평균은 얼마입니까</a:t>
            </a:r>
            <a:r>
              <a:rPr lang="en-US" altLang="ko-KR" sz="2400" b="1" dirty="0"/>
              <a:t>?</a:t>
            </a:r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r>
              <a:rPr lang="ko-KR" altLang="en-US" sz="2400" b="1" dirty="0"/>
              <a:t>주머니 안의 평균이 </a:t>
            </a:r>
            <a:r>
              <a:rPr lang="ko-KR" altLang="en-US" sz="2400" b="1" dirty="0" err="1"/>
              <a:t>모수와</a:t>
            </a:r>
            <a:r>
              <a:rPr lang="ko-KR" altLang="en-US" sz="2400" b="1" dirty="0"/>
              <a:t> 동일한가</a:t>
            </a:r>
            <a:r>
              <a:rPr lang="en-US" altLang="ko-KR" sz="24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42632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F6922-D202-400E-8EDC-20A7D1E6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413" y="751710"/>
            <a:ext cx="8770571" cy="809805"/>
          </a:xfrm>
        </p:spPr>
        <p:txBody>
          <a:bodyPr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어떤 </a:t>
            </a:r>
            <a:r>
              <a:rPr lang="ko-KR" altLang="en-US" sz="3200" b="1" dirty="0" err="1">
                <a:solidFill>
                  <a:schemeClr val="tx1"/>
                </a:solidFill>
              </a:rPr>
              <a:t>점추정량이</a:t>
            </a:r>
            <a:r>
              <a:rPr lang="ko-KR" altLang="en-US" sz="3200" b="1" dirty="0">
                <a:solidFill>
                  <a:schemeClr val="tx1"/>
                </a:solidFill>
              </a:rPr>
              <a:t> 좋은가</a:t>
            </a:r>
            <a:r>
              <a:rPr lang="en-US" altLang="ko-KR" sz="3200" b="1" dirty="0">
                <a:solidFill>
                  <a:schemeClr val="tx1"/>
                </a:solidFill>
              </a:rPr>
              <a:t>?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816F4-C6F7-484D-B024-D55C99784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0326" y="1561515"/>
            <a:ext cx="8390744" cy="4766922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2400" b="1" dirty="0" err="1"/>
              <a:t>모수</a:t>
            </a:r>
            <a:r>
              <a:rPr lang="ko-KR" altLang="en-US" sz="2400" b="1" dirty="0"/>
              <a:t> </a:t>
            </a:r>
            <a:r>
              <a:rPr lang="el-GR" altLang="ko-KR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θ</a:t>
            </a:r>
            <a:r>
              <a:rPr lang="ko-KR" altLang="en-US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를 </a:t>
            </a:r>
            <a:r>
              <a:rPr lang="ko-KR" altLang="en-US" sz="24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점추정량</a:t>
            </a:r>
            <a:r>
              <a:rPr lang="ko-KR" altLang="en-US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l-GR" altLang="ko-KR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θ</a:t>
            </a:r>
            <a:r>
              <a:rPr lang="en-US" altLang="ko-KR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^</a:t>
            </a:r>
            <a:r>
              <a:rPr lang="ko-KR" altLang="en-US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으로 추정할 때</a:t>
            </a:r>
            <a:r>
              <a:rPr lang="en-US" altLang="ko-KR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24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모수는</a:t>
            </a:r>
            <a:r>
              <a:rPr lang="ko-KR" altLang="en-US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하나이지만 </a:t>
            </a:r>
            <a:r>
              <a:rPr lang="ko-KR" altLang="en-US" sz="24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점추정량은</a:t>
            </a:r>
            <a:r>
              <a:rPr lang="ko-KR" altLang="en-US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여러 개일 수 있다</a:t>
            </a:r>
            <a:r>
              <a:rPr lang="en-US" altLang="ko-KR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buFontTx/>
              <a:buChar char="-"/>
            </a:pPr>
            <a:endParaRPr lang="en-US" altLang="ko-KR" sz="2400" b="1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ko-KR" altLang="en-US" sz="2400" b="1" dirty="0">
                <a:solidFill>
                  <a:srgbClr val="202122"/>
                </a:solidFill>
                <a:latin typeface="Arial" panose="020B0604020202020204" pitchFamily="34" charset="0"/>
              </a:rPr>
              <a:t>여러 </a:t>
            </a:r>
            <a:r>
              <a:rPr lang="ko-KR" altLang="en-US" sz="2400" b="1" dirty="0" err="1">
                <a:solidFill>
                  <a:srgbClr val="202122"/>
                </a:solidFill>
                <a:latin typeface="Arial" panose="020B0604020202020204" pitchFamily="34" charset="0"/>
              </a:rPr>
              <a:t>점추정량</a:t>
            </a:r>
            <a:r>
              <a:rPr lang="ko-KR" altLang="en-US" sz="2400" b="1" dirty="0">
                <a:solidFill>
                  <a:srgbClr val="202122"/>
                </a:solidFill>
                <a:latin typeface="Arial" panose="020B0604020202020204" pitchFamily="34" charset="0"/>
              </a:rPr>
              <a:t> 중에 어떤 값이 가장 바람직하다고 할 수 있나</a:t>
            </a:r>
            <a:r>
              <a:rPr lang="en-US" altLang="ko-KR" sz="2400" b="1" dirty="0">
                <a:solidFill>
                  <a:srgbClr val="202122"/>
                </a:solidFill>
                <a:latin typeface="Arial" panose="020B0604020202020204" pitchFamily="34" charset="0"/>
              </a:rPr>
              <a:t>?</a:t>
            </a:r>
          </a:p>
          <a:p>
            <a:pPr>
              <a:buFontTx/>
              <a:buChar char="-"/>
            </a:pPr>
            <a:endParaRPr lang="en-US" altLang="ko-KR" sz="2400" b="1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ko-KR" altLang="en-US" sz="2400" b="1" dirty="0">
                <a:solidFill>
                  <a:srgbClr val="202122"/>
                </a:solidFill>
                <a:latin typeface="Arial" panose="020B0604020202020204" pitchFamily="34" charset="0"/>
              </a:rPr>
              <a:t>판단기준</a:t>
            </a:r>
            <a:endParaRPr lang="en-US" altLang="ko-KR" sz="2400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altLang="ko-KR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ko-KR" altLang="en-US" sz="24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불편성</a:t>
            </a:r>
            <a:endParaRPr lang="en-US" altLang="ko-KR" sz="2400" b="1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altLang="ko-KR" sz="2400" b="1" dirty="0">
                <a:solidFill>
                  <a:srgbClr val="202122"/>
                </a:solidFill>
                <a:latin typeface="Arial" panose="020B0604020202020204" pitchFamily="34" charset="0"/>
              </a:rPr>
              <a:t>- </a:t>
            </a:r>
            <a:r>
              <a:rPr lang="ko-KR" altLang="en-US" sz="2400" b="1" dirty="0">
                <a:solidFill>
                  <a:srgbClr val="202122"/>
                </a:solidFill>
                <a:latin typeface="Arial" panose="020B0604020202020204" pitchFamily="34" charset="0"/>
              </a:rPr>
              <a:t>최소분산</a:t>
            </a:r>
            <a:endParaRPr lang="en-US" altLang="ko-KR" sz="2400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altLang="ko-KR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ko-KR" altLang="en-US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최소</a:t>
            </a:r>
            <a:r>
              <a:rPr lang="en-US" altLang="ko-KR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MSE</a:t>
            </a:r>
          </a:p>
        </p:txBody>
      </p:sp>
    </p:spTree>
    <p:extLst>
      <p:ext uri="{BB962C8B-B14F-4D97-AF65-F5344CB8AC3E}">
        <p14:creationId xmlns:p14="http://schemas.microsoft.com/office/powerpoint/2010/main" val="1329198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F6922-D202-400E-8EDC-20A7D1E6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413" y="751710"/>
            <a:ext cx="8770571" cy="809805"/>
          </a:xfrm>
        </p:spPr>
        <p:txBody>
          <a:bodyPr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1. </a:t>
            </a:r>
            <a:r>
              <a:rPr lang="ko-KR" altLang="en-US" sz="3200" b="1" dirty="0" err="1">
                <a:solidFill>
                  <a:schemeClr val="tx1"/>
                </a:solidFill>
              </a:rPr>
              <a:t>불편성</a:t>
            </a:r>
            <a:r>
              <a:rPr lang="en-US" altLang="ko-KR" sz="3200" b="1" dirty="0">
                <a:solidFill>
                  <a:schemeClr val="tx1"/>
                </a:solidFill>
              </a:rPr>
              <a:t> (unbiasedness)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816F4-C6F7-484D-B024-D55C99784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7755" y="1851800"/>
            <a:ext cx="8390744" cy="3982942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2400" b="1" dirty="0" err="1">
                <a:solidFill>
                  <a:srgbClr val="202122"/>
                </a:solidFill>
                <a:latin typeface="Arial" panose="020B0604020202020204" pitchFamily="34" charset="0"/>
              </a:rPr>
              <a:t>추정량의</a:t>
            </a:r>
            <a:r>
              <a:rPr lang="ko-KR" altLang="en-US" sz="2400" b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ko-KR" altLang="en-US" sz="2400" b="1" dirty="0" err="1">
                <a:solidFill>
                  <a:srgbClr val="202122"/>
                </a:solidFill>
                <a:latin typeface="Arial" panose="020B0604020202020204" pitchFamily="34" charset="0"/>
              </a:rPr>
              <a:t>기대값이</a:t>
            </a:r>
            <a:r>
              <a:rPr lang="ko-KR" altLang="en-US" sz="2400" b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ko-KR" altLang="en-US" sz="2400" b="1" dirty="0" err="1">
                <a:solidFill>
                  <a:srgbClr val="202122"/>
                </a:solidFill>
                <a:latin typeface="Arial" panose="020B0604020202020204" pitchFamily="34" charset="0"/>
              </a:rPr>
              <a:t>모수와</a:t>
            </a:r>
            <a:r>
              <a:rPr lang="ko-KR" altLang="en-US" sz="2400" b="1" dirty="0">
                <a:solidFill>
                  <a:srgbClr val="202122"/>
                </a:solidFill>
                <a:latin typeface="Arial" panose="020B0604020202020204" pitchFamily="34" charset="0"/>
              </a:rPr>
              <a:t> 일치한다</a:t>
            </a:r>
            <a:r>
              <a:rPr lang="en-US" altLang="ko-KR" sz="2400" b="1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</a:p>
          <a:p>
            <a:pPr>
              <a:buFontTx/>
              <a:buChar char="-"/>
            </a:pPr>
            <a:endParaRPr lang="en-US" altLang="ko-KR" sz="2400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ko-KR" altLang="en-US" sz="24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추정량의</a:t>
            </a:r>
            <a:r>
              <a:rPr lang="ko-KR" altLang="en-US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24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기대값과</a:t>
            </a:r>
            <a:r>
              <a:rPr lang="ko-KR" altLang="en-US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24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모수의</a:t>
            </a:r>
            <a:r>
              <a:rPr lang="ko-KR" altLang="en-US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차이인 편의</a:t>
            </a:r>
            <a:r>
              <a:rPr lang="en-US" altLang="ko-KR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(bias)</a:t>
            </a:r>
            <a:r>
              <a:rPr lang="ko-KR" altLang="en-US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가 </a:t>
            </a:r>
            <a:r>
              <a:rPr lang="en-US" altLang="ko-KR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0</a:t>
            </a:r>
            <a:r>
              <a:rPr lang="ko-KR" altLang="en-US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이다</a:t>
            </a:r>
            <a:r>
              <a:rPr lang="en-US" altLang="ko-KR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2CA97F-5228-4941-A233-30C0611A6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501" y="3842203"/>
            <a:ext cx="7463855" cy="199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437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303119C-A6F6-4FD5-B684-183C8A7FE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335" y="2004263"/>
            <a:ext cx="10297329" cy="380163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3FF6922-D202-400E-8EDC-20A7D1E6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413" y="751710"/>
            <a:ext cx="8770571" cy="809805"/>
          </a:xfrm>
        </p:spPr>
        <p:txBody>
          <a:bodyPr/>
          <a:lstStyle/>
          <a:p>
            <a:pPr algn="ctr"/>
            <a:r>
              <a:rPr lang="ko-KR" altLang="en-US" sz="3200" b="1" dirty="0" err="1">
                <a:solidFill>
                  <a:schemeClr val="tx1"/>
                </a:solidFill>
              </a:rPr>
              <a:t>불편추정량은</a:t>
            </a:r>
            <a:r>
              <a:rPr lang="en-US" altLang="ko-KR" sz="3200" b="1" dirty="0">
                <a:solidFill>
                  <a:schemeClr val="tx1"/>
                </a:solidFill>
              </a:rPr>
              <a:t>?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86584CC-48AB-498A-9A44-AD49A1A67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335" y="1220231"/>
            <a:ext cx="2318379" cy="68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495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158DFD0-E7A3-4A2D-805D-9A5E2D684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390" y="2004263"/>
            <a:ext cx="9771600" cy="380163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3FF6922-D202-400E-8EDC-20A7D1E6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413" y="751710"/>
            <a:ext cx="8770571" cy="809805"/>
          </a:xfrm>
        </p:spPr>
        <p:txBody>
          <a:bodyPr/>
          <a:lstStyle/>
          <a:p>
            <a:pPr algn="ctr"/>
            <a:r>
              <a:rPr lang="ko-KR" altLang="en-US" sz="3200" b="1" dirty="0" err="1">
                <a:solidFill>
                  <a:schemeClr val="tx1"/>
                </a:solidFill>
              </a:rPr>
              <a:t>불편추정량은</a:t>
            </a:r>
            <a:r>
              <a:rPr lang="en-US" altLang="ko-KR" sz="3200" b="1" dirty="0">
                <a:solidFill>
                  <a:schemeClr val="tx1"/>
                </a:solidFill>
              </a:rPr>
              <a:t>?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DE2EA57-0726-4333-A3BF-3AD66F1A52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79" b="5506"/>
          <a:stretch/>
        </p:blipFill>
        <p:spPr>
          <a:xfrm>
            <a:off x="7678056" y="2004263"/>
            <a:ext cx="3432553" cy="380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34976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사용자 지정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B2B2B2"/>
      </a:accent1>
      <a:accent2>
        <a:srgbClr val="969696"/>
      </a:accent2>
      <a:accent3>
        <a:srgbClr val="808080"/>
      </a:accent3>
      <a:accent4>
        <a:srgbClr val="5F5F5F"/>
      </a:accent4>
      <a:accent5>
        <a:srgbClr val="4D4D4D"/>
      </a:accent5>
      <a:accent6>
        <a:srgbClr val="5F5F5F"/>
      </a:accent6>
      <a:hlink>
        <a:srgbClr val="4D4D4D"/>
      </a:hlink>
      <a:folHlink>
        <a:srgbClr val="91919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234</Words>
  <Application>Microsoft Office PowerPoint</Application>
  <PresentationFormat>와이드스크린</PresentationFormat>
  <Paragraphs>56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-apple-system</vt:lpstr>
      <vt:lpstr>Arial</vt:lpstr>
      <vt:lpstr>Trebuchet MS</vt:lpstr>
      <vt:lpstr>Wingdings 3</vt:lpstr>
      <vt:lpstr>패싯</vt:lpstr>
      <vt:lpstr>5.4  Estimators, Bias and Variance </vt:lpstr>
      <vt:lpstr>모집단과 표본</vt:lpstr>
      <vt:lpstr>PowerPoint 프레젠테이션</vt:lpstr>
      <vt:lpstr>점추정 (Point Estimation)</vt:lpstr>
      <vt:lpstr>간단한 표본추출</vt:lpstr>
      <vt:lpstr>어떤 점추정량이 좋은가?</vt:lpstr>
      <vt:lpstr>1. 불편성 (unbiasedness)</vt:lpstr>
      <vt:lpstr>불편추정량은?</vt:lpstr>
      <vt:lpstr>불편추정량은?</vt:lpstr>
      <vt:lpstr>2. 최소분산 (Minimum Variance)</vt:lpstr>
      <vt:lpstr>최소분산?</vt:lpstr>
      <vt:lpstr>최소분산?</vt:lpstr>
      <vt:lpstr>3. 최소MSE (Min Mean Squared Error)</vt:lpstr>
      <vt:lpstr>최소MSE?</vt:lpstr>
      <vt:lpstr>Graph</vt:lpstr>
      <vt:lpstr>일치성 (Consistency)</vt:lpstr>
      <vt:lpstr>MATLAB</vt:lpstr>
      <vt:lpstr>MATLAB</vt:lpstr>
      <vt:lpstr>MATLAB</vt:lpstr>
      <vt:lpstr>PowerPoint 프레젠테이션</vt:lpstr>
      <vt:lpstr>MATLAB</vt:lpstr>
      <vt:lpstr>MATLAB</vt:lpstr>
      <vt:lpstr>MATLAB</vt:lpstr>
      <vt:lpstr>MATLAB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5.2  Capacity, Overfitting and Underfitting</dc:title>
  <dc:creator>노 윤지</dc:creator>
  <cp:lastModifiedBy>노 윤지</cp:lastModifiedBy>
  <cp:revision>21</cp:revision>
  <dcterms:created xsi:type="dcterms:W3CDTF">2021-01-19T15:10:44Z</dcterms:created>
  <dcterms:modified xsi:type="dcterms:W3CDTF">2021-02-09T07:56:29Z</dcterms:modified>
</cp:coreProperties>
</file>