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53" r:id="rId4"/>
    <p:sldId id="354" r:id="rId5"/>
    <p:sldId id="355" r:id="rId6"/>
    <p:sldId id="356" r:id="rId7"/>
    <p:sldId id="357" r:id="rId8"/>
    <p:sldId id="358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9" r:id="rId21"/>
    <p:sldId id="360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49636"/>
            <a:ext cx="3887839" cy="2372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6.5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  <a:t>Back-Propagation and Other Differentiation Algorithms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55B20B-5D71-405F-9D99-86BEDA5A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82403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55B20B-5D71-405F-9D99-86BEDA5A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82403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092AFA-CB95-490A-A791-A7F388F956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415"/>
                    </a14:imgEffect>
                    <a14:imgEffect>
                      <a14:saturation sat="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110" y="5379098"/>
            <a:ext cx="1204942" cy="931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EFFBBB-33F2-4B30-BE3A-85839E123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84" y="5379097"/>
            <a:ext cx="1204942" cy="9310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9EE89F-FA0F-45EC-8C77-D3553573E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991697">
            <a:off x="4379722" y="5571614"/>
            <a:ext cx="576759" cy="546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04DDF-A6CF-48EB-BEDA-37C4D00A813E}"/>
              </a:ext>
            </a:extLst>
          </p:cNvPr>
          <p:cNvSpPr txBox="1"/>
          <p:nvPr/>
        </p:nvSpPr>
        <p:spPr>
          <a:xfrm>
            <a:off x="5225045" y="5379097"/>
            <a:ext cx="5325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r>
              <a:rPr lang="ko-KR" altLang="en-US" sz="2800" dirty="0"/>
              <a:t>와 </a:t>
            </a:r>
            <a:r>
              <a:rPr lang="en-US" altLang="ko-KR" sz="2800" dirty="0"/>
              <a:t>y</a:t>
            </a:r>
            <a:r>
              <a:rPr lang="ko-KR" altLang="en-US" sz="2800" dirty="0"/>
              <a:t>가 얼만큼 변했을 때 </a:t>
            </a:r>
            <a:r>
              <a:rPr lang="en-US" altLang="ko-KR" sz="2800" dirty="0"/>
              <a:t>q</a:t>
            </a:r>
            <a:r>
              <a:rPr lang="ko-KR" altLang="en-US" sz="2800" dirty="0"/>
              <a:t>가 얼마만큼의 변화량을 갖는가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3652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2D77A-8E3F-410F-B919-1080FA10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10" y="5460562"/>
            <a:ext cx="2476237" cy="952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487165-EA90-4410-B21D-D6667776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09" y="5460562"/>
            <a:ext cx="4589621" cy="9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3847BB-176F-4093-8994-94946AEB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23" y="5277660"/>
            <a:ext cx="1162373" cy="952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35CEA-672F-445A-BBF2-C01617598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991697">
            <a:off x="5347392" y="5479021"/>
            <a:ext cx="576759" cy="54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51DD3-9CBA-4E22-9CDD-205CE086278F}"/>
              </a:ext>
            </a:extLst>
          </p:cNvPr>
          <p:cNvSpPr txBox="1"/>
          <p:nvPr/>
        </p:nvSpPr>
        <p:spPr>
          <a:xfrm>
            <a:off x="1815233" y="5275885"/>
            <a:ext cx="3182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우리가 궁극적으로 구하고자 하는 것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858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F35CEA-672F-445A-BBF2-C0161759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91697">
            <a:off x="5347392" y="5479021"/>
            <a:ext cx="576759" cy="54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51DD3-9CBA-4E22-9CDD-205CE086278F}"/>
              </a:ext>
            </a:extLst>
          </p:cNvPr>
          <p:cNvSpPr txBox="1"/>
          <p:nvPr/>
        </p:nvSpPr>
        <p:spPr>
          <a:xfrm>
            <a:off x="1000110" y="5275885"/>
            <a:ext cx="3997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Chain Rule</a:t>
            </a:r>
            <a:r>
              <a:rPr lang="ko-KR" altLang="en-US" sz="2800" dirty="0"/>
              <a:t>을 사용하면 구할 수 있다</a:t>
            </a:r>
            <a:r>
              <a:rPr lang="en-US" altLang="ko-KR" sz="2800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B2DA7-738F-4ABC-BB4F-D768AD1F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10" y="5275885"/>
            <a:ext cx="1875464" cy="952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E173E3-A031-46C8-B3C9-F72D0A47DD4D}"/>
              </a:ext>
            </a:extLst>
          </p:cNvPr>
          <p:cNvSpPr txBox="1"/>
          <p:nvPr/>
        </p:nvSpPr>
        <p:spPr>
          <a:xfrm>
            <a:off x="8485974" y="5481914"/>
            <a:ext cx="231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 (-4)(1) = -4</a:t>
            </a:r>
          </a:p>
        </p:txBody>
      </p:sp>
    </p:spTree>
    <p:extLst>
      <p:ext uri="{BB962C8B-B14F-4D97-AF65-F5344CB8AC3E}">
        <p14:creationId xmlns:p14="http://schemas.microsoft.com/office/powerpoint/2010/main" val="39965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333D29-DD92-4458-B142-3F373AE33B51}"/>
              </a:ext>
            </a:extLst>
          </p:cNvPr>
          <p:cNvSpPr/>
          <p:nvPr/>
        </p:nvSpPr>
        <p:spPr>
          <a:xfrm>
            <a:off x="4420509" y="2377921"/>
            <a:ext cx="1096888" cy="241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FFFA5-9885-468E-9038-8DACD22944CA}"/>
              </a:ext>
            </a:extLst>
          </p:cNvPr>
          <p:cNvSpPr txBox="1"/>
          <p:nvPr/>
        </p:nvSpPr>
        <p:spPr>
          <a:xfrm>
            <a:off x="5287030" y="5060059"/>
            <a:ext cx="39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34891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333D29-DD92-4458-B142-3F373AE33B51}"/>
              </a:ext>
            </a:extLst>
          </p:cNvPr>
          <p:cNvSpPr/>
          <p:nvPr/>
        </p:nvSpPr>
        <p:spPr>
          <a:xfrm>
            <a:off x="5871955" y="2603715"/>
            <a:ext cx="1272764" cy="981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FFFA5-9885-468E-9038-8DACD22944CA}"/>
              </a:ext>
            </a:extLst>
          </p:cNvPr>
          <p:cNvSpPr txBox="1"/>
          <p:nvPr/>
        </p:nvSpPr>
        <p:spPr>
          <a:xfrm>
            <a:off x="5287030" y="5060059"/>
            <a:ext cx="39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Global Gradient</a:t>
            </a:r>
          </a:p>
        </p:txBody>
      </p:sp>
    </p:spTree>
    <p:extLst>
      <p:ext uri="{BB962C8B-B14F-4D97-AF65-F5344CB8AC3E}">
        <p14:creationId xmlns:p14="http://schemas.microsoft.com/office/powerpoint/2010/main" val="87775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1CD4EA-5608-4981-B9A1-2304BD79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09" y="2377921"/>
            <a:ext cx="5127664" cy="2415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B050"/>
                </a:solidFill>
              </a:rPr>
              <a:t>x = -2, y = 5, z = -4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333D29-DD92-4458-B142-3F373AE33B51}"/>
              </a:ext>
            </a:extLst>
          </p:cNvPr>
          <p:cNvSpPr/>
          <p:nvPr/>
        </p:nvSpPr>
        <p:spPr>
          <a:xfrm>
            <a:off x="4420509" y="2377921"/>
            <a:ext cx="1096888" cy="241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FFFA5-9885-468E-9038-8DACD22944CA}"/>
              </a:ext>
            </a:extLst>
          </p:cNvPr>
          <p:cNvSpPr txBox="1"/>
          <p:nvPr/>
        </p:nvSpPr>
        <p:spPr>
          <a:xfrm>
            <a:off x="5287030" y="5060059"/>
            <a:ext cx="39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Local Gradient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48EFE-B74C-4EED-A73A-68507E971983}"/>
              </a:ext>
            </a:extLst>
          </p:cNvPr>
          <p:cNvSpPr txBox="1"/>
          <p:nvPr/>
        </p:nvSpPr>
        <p:spPr>
          <a:xfrm>
            <a:off x="1073492" y="5583279"/>
            <a:ext cx="888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Forward Pass </a:t>
            </a:r>
            <a:r>
              <a:rPr lang="ko-KR" altLang="en-US" sz="2800" dirty="0"/>
              <a:t>시 우리는 </a:t>
            </a:r>
            <a:r>
              <a:rPr lang="en-US" altLang="ko-KR" sz="2800" dirty="0"/>
              <a:t>Local Gradient</a:t>
            </a:r>
            <a:r>
              <a:rPr lang="ko-KR" altLang="en-US" sz="2800" dirty="0"/>
              <a:t>를 미리 구하여 저장할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56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29D0-E4EB-4A3E-B2E6-832F4C886898}"/>
              </a:ext>
            </a:extLst>
          </p:cNvPr>
          <p:cNvSpPr txBox="1"/>
          <p:nvPr/>
        </p:nvSpPr>
        <p:spPr>
          <a:xfrm>
            <a:off x="1274970" y="5490290"/>
            <a:ext cx="888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Backward Pass </a:t>
            </a:r>
            <a:r>
              <a:rPr lang="ko-KR" altLang="en-US" sz="2800" dirty="0"/>
              <a:t>시 </a:t>
            </a:r>
            <a:r>
              <a:rPr lang="en-US" altLang="ko-KR" sz="2800" dirty="0"/>
              <a:t>Global Gradient</a:t>
            </a:r>
            <a:r>
              <a:rPr lang="ko-KR" altLang="en-US" sz="2800" dirty="0"/>
              <a:t>는</a:t>
            </a:r>
            <a:r>
              <a:rPr lang="en-US" altLang="ko-KR" sz="2800" dirty="0"/>
              <a:t> </a:t>
            </a:r>
            <a:r>
              <a:rPr lang="ko-KR" altLang="en-US" sz="2800" dirty="0"/>
              <a:t>역으로 계산해서 내려오게 된다</a:t>
            </a:r>
            <a:r>
              <a:rPr lang="en-US" altLang="ko-KR" sz="2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F7538-AD44-447A-84BC-4D282672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5" y="1852833"/>
            <a:ext cx="7567774" cy="33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0E181-0825-4000-AD19-CA97F35E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5" y="1852832"/>
            <a:ext cx="7567774" cy="3308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29D0-E4EB-4A3E-B2E6-832F4C886898}"/>
              </a:ext>
            </a:extLst>
          </p:cNvPr>
          <p:cNvSpPr txBox="1"/>
          <p:nvPr/>
        </p:nvSpPr>
        <p:spPr>
          <a:xfrm>
            <a:off x="1274970" y="5490290"/>
            <a:ext cx="888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Chain Rule</a:t>
            </a:r>
            <a:r>
              <a:rPr lang="ko-KR" altLang="en-US" sz="2800" dirty="0"/>
              <a:t>을 활용하여 </a:t>
            </a:r>
            <a:endParaRPr lang="en-US" altLang="ko-KR" sz="28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Local Gradient * Global Gradient</a:t>
            </a:r>
            <a:r>
              <a:rPr lang="ko-KR" altLang="en-US" sz="2800" dirty="0">
                <a:solidFill>
                  <a:srgbClr val="FF0000"/>
                </a:solidFill>
              </a:rPr>
              <a:t>를 곱</a:t>
            </a:r>
            <a:r>
              <a:rPr lang="ko-KR" altLang="en-US" sz="2800" dirty="0"/>
              <a:t>하여 계산한다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5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92430-3877-45AF-844A-A6EF3315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29D0-E4EB-4A3E-B2E6-832F4C886898}"/>
              </a:ext>
            </a:extLst>
          </p:cNvPr>
          <p:cNvSpPr txBox="1"/>
          <p:nvPr/>
        </p:nvSpPr>
        <p:spPr>
          <a:xfrm>
            <a:off x="1163423" y="5553011"/>
            <a:ext cx="8845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수치미분으로</a:t>
            </a:r>
            <a:r>
              <a:rPr lang="ko-KR" altLang="en-US" sz="2800" dirty="0"/>
              <a:t> 가중치</a:t>
            </a:r>
            <a:r>
              <a:rPr lang="en-US" altLang="ko-KR" sz="2800" dirty="0"/>
              <a:t>/</a:t>
            </a:r>
            <a:r>
              <a:rPr lang="ko-KR" altLang="en-US" sz="2800" dirty="0"/>
              <a:t>바이어스 업데이트 시 </a:t>
            </a:r>
            <a:r>
              <a:rPr lang="ko-KR" altLang="en-US" sz="2800" dirty="0">
                <a:solidFill>
                  <a:srgbClr val="FF0000"/>
                </a:solidFill>
              </a:rPr>
              <a:t>많은 시간 소요</a:t>
            </a:r>
            <a:r>
              <a:rPr lang="ko-KR" altLang="en-US" sz="2800" dirty="0"/>
              <a:t>됨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F4292-5DDD-4521-9F6F-3ABF2BF6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48" y="1558363"/>
            <a:ext cx="7567774" cy="36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0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7145EE-84E2-4F5D-B233-A19B04D0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47" y="1453129"/>
            <a:ext cx="7567774" cy="3805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29D0-E4EB-4A3E-B2E6-832F4C886898}"/>
              </a:ext>
            </a:extLst>
          </p:cNvPr>
          <p:cNvSpPr txBox="1"/>
          <p:nvPr/>
        </p:nvSpPr>
        <p:spPr>
          <a:xfrm>
            <a:off x="1163423" y="5553011"/>
            <a:ext cx="8845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Back-Propagation</a:t>
            </a:r>
            <a:r>
              <a:rPr lang="ko-KR" altLang="en-US" sz="2800" dirty="0">
                <a:solidFill>
                  <a:schemeClr val="tx2"/>
                </a:solidFill>
              </a:rPr>
              <a:t>은 </a:t>
            </a:r>
            <a:r>
              <a:rPr lang="ko-KR" altLang="en-US" sz="2800" dirty="0" err="1">
                <a:solidFill>
                  <a:schemeClr val="tx2"/>
                </a:solidFill>
              </a:rPr>
              <a:t>수치미분을</a:t>
            </a:r>
            <a:r>
              <a:rPr lang="ko-KR" altLang="en-US" sz="2800" dirty="0">
                <a:solidFill>
                  <a:schemeClr val="tx2"/>
                </a:solidFill>
              </a:rPr>
              <a:t> 사용하지 않고 </a:t>
            </a:r>
            <a:r>
              <a:rPr lang="ko-KR" altLang="en-US" sz="2800" dirty="0">
                <a:solidFill>
                  <a:srgbClr val="FF0000"/>
                </a:solidFill>
              </a:rPr>
              <a:t>행렬</a:t>
            </a:r>
            <a:r>
              <a:rPr lang="ko-KR" altLang="en-US" sz="2800" dirty="0">
                <a:solidFill>
                  <a:schemeClr val="tx2"/>
                </a:solidFill>
              </a:rPr>
              <a:t>로 표현되는 수학공식을 계산하기 때문에 </a:t>
            </a:r>
            <a:r>
              <a:rPr lang="ko-KR" altLang="en-US" sz="2800" dirty="0">
                <a:solidFill>
                  <a:srgbClr val="FF0000"/>
                </a:solidFill>
              </a:rPr>
              <a:t>빠른 계산 </a:t>
            </a:r>
            <a:r>
              <a:rPr lang="ko-KR" altLang="en-US" sz="2800" dirty="0">
                <a:solidFill>
                  <a:schemeClr val="tx2"/>
                </a:solidFill>
              </a:rPr>
              <a:t>가능</a:t>
            </a:r>
            <a:endParaRPr lang="en-US" altLang="ko-K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0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347E09-155E-49B7-9675-6F3946B0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85932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6EC3A-AB8C-4442-AACA-13DF337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584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59A094-075A-4C1C-8113-00F31F63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2867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6EC3A-AB8C-4442-AACA-13DF337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08694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359312-AF29-4D33-9DF6-B2899056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5746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EB243-CA8B-4CA6-BFD6-60AE98D9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3" y="1612332"/>
            <a:ext cx="8881374" cy="4617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6796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421228" y="628008"/>
            <a:ext cx="365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Back-Propagation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FFDFE-291A-4818-911E-D2D9F0E19866}"/>
              </a:ext>
            </a:extLst>
          </p:cNvPr>
          <p:cNvSpPr txBox="1"/>
          <p:nvPr/>
        </p:nvSpPr>
        <p:spPr>
          <a:xfrm>
            <a:off x="1000110" y="2382403"/>
            <a:ext cx="3273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f(x, y, z) = (x + y)z</a:t>
            </a:r>
          </a:p>
          <a:p>
            <a:endParaRPr lang="en-US" altLang="ko-KR" sz="2800" dirty="0"/>
          </a:p>
          <a:p>
            <a:r>
              <a:rPr lang="en-US" altLang="ko-KR" sz="2800" dirty="0"/>
              <a:t>q = x + y</a:t>
            </a:r>
          </a:p>
          <a:p>
            <a:r>
              <a:rPr lang="en-US" altLang="ko-KR" sz="2800" dirty="0"/>
              <a:t>f = </a:t>
            </a:r>
            <a:r>
              <a:rPr lang="en-US" altLang="ko-KR" sz="2800" dirty="0" err="1"/>
              <a:t>qz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EB81C0-05D5-489A-9600-E80464F5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28" y="2382403"/>
            <a:ext cx="5126945" cy="24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909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442</Words>
  <Application>Microsoft Office PowerPoint</Application>
  <PresentationFormat>와이드스크린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Lato</vt:lpstr>
      <vt:lpstr>Arial</vt:lpstr>
      <vt:lpstr>Trebuchet MS</vt:lpstr>
      <vt:lpstr>Wingdings 3</vt:lpstr>
      <vt:lpstr>패싯</vt:lpstr>
      <vt:lpstr>6.5   Back-Propagation and Other Differentiation Algorithms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NohYunJi</cp:lastModifiedBy>
  <cp:revision>86</cp:revision>
  <dcterms:created xsi:type="dcterms:W3CDTF">2021-01-19T15:10:44Z</dcterms:created>
  <dcterms:modified xsi:type="dcterms:W3CDTF">2021-05-13T05:27:37Z</dcterms:modified>
</cp:coreProperties>
</file>