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323" r:id="rId3"/>
    <p:sldId id="327" r:id="rId4"/>
    <p:sldId id="258" r:id="rId5"/>
    <p:sldId id="29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652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47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668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2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608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1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24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71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32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14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965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81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35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42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49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643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천장이(가) 표시된 사진&#10;&#10;자동 생성된 설명">
            <a:extLst>
              <a:ext uri="{FF2B5EF4-FFF2-40B4-BE49-F238E27FC236}">
                <a16:creationId xmlns:a16="http://schemas.microsoft.com/office/drawing/2014/main" id="{05B26588-B89E-419A-A1CB-265225667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4" t="7206" r="2163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12730E-9E9D-4379-836C-8515B60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6.2 </a:t>
            </a:r>
            <a:br>
              <a:rPr lang="en-US" altLang="ko-KR" sz="3200" dirty="0">
                <a:solidFill>
                  <a:schemeClr val="tx1"/>
                </a:solidFill>
              </a:rPr>
            </a:br>
            <a:br>
              <a:rPr lang="en-US" altLang="ko-KR" sz="3200" dirty="0">
                <a:solidFill>
                  <a:schemeClr val="tx1"/>
                </a:solidFill>
              </a:rPr>
            </a:br>
            <a:r>
              <a:rPr lang="en-US" altLang="ko-KR" sz="3200" dirty="0">
                <a:solidFill>
                  <a:schemeClr val="tx1"/>
                </a:solidFill>
              </a:rPr>
              <a:t>Gradient-Based Learning</a:t>
            </a:r>
            <a:br>
              <a:rPr lang="en-US" altLang="ko-KR" sz="3200" b="1" i="0" dirty="0">
                <a:solidFill>
                  <a:srgbClr val="24292E"/>
                </a:solidFill>
                <a:effectLst/>
                <a:latin typeface="Lato"/>
              </a:rPr>
            </a:br>
            <a:br>
              <a:rPr lang="en-US" altLang="ko-KR" sz="3200" b="1" i="0" dirty="0">
                <a:solidFill>
                  <a:schemeClr val="tx1"/>
                </a:solidFill>
                <a:effectLst/>
                <a:latin typeface="Lato"/>
              </a:rPr>
            </a:br>
            <a:endParaRPr lang="ko-KR" altLang="en-US" sz="3200" dirty="0">
              <a:solidFill>
                <a:schemeClr val="tx1"/>
              </a:solidFill>
              <a:latin typeface="Lato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DE98D-2DFA-4490-A18F-92931733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357517"/>
            <a:ext cx="3893440" cy="109689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노윤지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김문기</a:t>
            </a:r>
          </a:p>
        </p:txBody>
      </p:sp>
    </p:spTree>
    <p:extLst>
      <p:ext uri="{BB962C8B-B14F-4D97-AF65-F5344CB8AC3E}">
        <p14:creationId xmlns:p14="http://schemas.microsoft.com/office/powerpoint/2010/main" val="196336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605422" y="667314"/>
            <a:ext cx="2981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Cost Function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4D2789E-68EE-48F7-985F-D0616F01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18" y="2009926"/>
            <a:ext cx="8770571" cy="980018"/>
          </a:xfrm>
        </p:spPr>
        <p:txBody>
          <a:bodyPr/>
          <a:lstStyle/>
          <a:p>
            <a:r>
              <a:rPr lang="ko-KR" altLang="en-US" sz="2400" dirty="0"/>
              <a:t>모든 </a:t>
            </a:r>
            <a:r>
              <a:rPr lang="en-US" altLang="ko-KR" sz="2400" dirty="0"/>
              <a:t>data</a:t>
            </a:r>
            <a:r>
              <a:rPr lang="ko-KR" altLang="en-US" sz="2400" dirty="0"/>
              <a:t> </a:t>
            </a:r>
            <a:r>
              <a:rPr lang="en-US" altLang="ko-KR" sz="2400" dirty="0"/>
              <a:t>set</a:t>
            </a:r>
            <a:r>
              <a:rPr lang="ko-KR" altLang="en-US" sz="2400" dirty="0"/>
              <a:t>에 대해서 오차를 계산하는 함수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53538-7025-4C53-86AF-D9A692200002}"/>
              </a:ext>
            </a:extLst>
          </p:cNvPr>
          <p:cNvSpPr txBox="1"/>
          <p:nvPr/>
        </p:nvSpPr>
        <p:spPr>
          <a:xfrm>
            <a:off x="3800539" y="3467947"/>
            <a:ext cx="3926778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Object &gt;= Cost &gt;= Loss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A446E-4AB4-4B7B-B76E-BCF66A18B3B4}"/>
              </a:ext>
            </a:extLst>
          </p:cNvPr>
          <p:cNvSpPr txBox="1"/>
          <p:nvPr/>
        </p:nvSpPr>
        <p:spPr>
          <a:xfrm>
            <a:off x="2598054" y="5123542"/>
            <a:ext cx="69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</a:t>
            </a:r>
            <a:r>
              <a:rPr lang="ko-KR" altLang="en-US" sz="1800" dirty="0" err="1"/>
              <a:t>딥러닝에서는</a:t>
            </a:r>
            <a:r>
              <a:rPr lang="ko-KR" altLang="en-US" sz="1800" dirty="0"/>
              <a:t> 일반적으로 이것들을 </a:t>
            </a:r>
            <a:r>
              <a:rPr lang="ko-KR" altLang="en-US" sz="1800" b="1" dirty="0">
                <a:solidFill>
                  <a:srgbClr val="FF0000"/>
                </a:solidFill>
              </a:rPr>
              <a:t>최소화</a:t>
            </a:r>
            <a:r>
              <a:rPr lang="ko-KR" altLang="en-US" sz="1800" dirty="0"/>
              <a:t> 하는 것이 목적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8705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4605422" y="667314"/>
            <a:ext cx="2981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Cost Function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4D2789E-68EE-48F7-985F-D0616F01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18" y="2009925"/>
            <a:ext cx="8770571" cy="250401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 err="1"/>
              <a:t>딥러닝도</a:t>
            </a:r>
            <a:r>
              <a:rPr lang="ko-KR" altLang="en-US" sz="2400" dirty="0"/>
              <a:t> 선형모델과 비슷하다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뉴런들의 연결구조로 선형을 극복하는 장점도 있다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대부분 </a:t>
            </a:r>
            <a:r>
              <a:rPr lang="ko-KR" altLang="en-US" sz="2400" dirty="0" err="1"/>
              <a:t>딥러닝엔</a:t>
            </a:r>
            <a:r>
              <a:rPr lang="ko-KR" altLang="en-US" sz="2400" dirty="0"/>
              <a:t> 요즘 </a:t>
            </a:r>
            <a:r>
              <a:rPr lang="en-US" altLang="ko-KR" sz="2400" dirty="0"/>
              <a:t>MLE</a:t>
            </a:r>
            <a:r>
              <a:rPr lang="ko-KR" altLang="en-US" sz="2400" dirty="0"/>
              <a:t>를 사용한다고 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233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BFEDCF2-1E40-474A-BDD2-DC6522D357C1}"/>
              </a:ext>
            </a:extLst>
          </p:cNvPr>
          <p:cNvSpPr txBox="1"/>
          <p:nvPr/>
        </p:nvSpPr>
        <p:spPr>
          <a:xfrm>
            <a:off x="3200400" y="722120"/>
            <a:ext cx="617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Gradient Based </a:t>
            </a:r>
            <a:r>
              <a:rPr lang="ko-KR" altLang="en-US" sz="3200" b="1" dirty="0"/>
              <a:t>알고리즘의 문제</a:t>
            </a:r>
            <a:endParaRPr lang="en-US" altLang="ko-KR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408BF-4A15-43EB-B714-DA64E5133921}"/>
              </a:ext>
            </a:extLst>
          </p:cNvPr>
          <p:cNvSpPr txBox="1"/>
          <p:nvPr/>
        </p:nvSpPr>
        <p:spPr>
          <a:xfrm>
            <a:off x="1116796" y="4001300"/>
            <a:ext cx="416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55555"/>
                </a:solidFill>
                <a:latin typeface="Lato"/>
              </a:rPr>
              <a:t>Chain structures</a:t>
            </a:r>
            <a:endParaRPr lang="en-US" altLang="ko-KR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99145-2DD7-402A-A6BB-5CE2C164BB3F}"/>
              </a:ext>
            </a:extLst>
          </p:cNvPr>
          <p:cNvSpPr txBox="1"/>
          <p:nvPr/>
        </p:nvSpPr>
        <p:spPr>
          <a:xfrm>
            <a:off x="1116796" y="5101757"/>
            <a:ext cx="1033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55555"/>
                </a:solidFill>
                <a:latin typeface="Lato"/>
              </a:rPr>
              <a:t>함수들의 레이어 개수 </a:t>
            </a:r>
            <a:r>
              <a:rPr lang="en-US" altLang="ko-KR" sz="2800" b="1" dirty="0">
                <a:solidFill>
                  <a:srgbClr val="555555"/>
                </a:solidFill>
                <a:latin typeface="Lato"/>
              </a:rPr>
              <a:t>= dept                    Deep Learning                   </a:t>
            </a:r>
            <a:endParaRPr lang="en-US" altLang="ko-KR" sz="28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DD73C87-8A6F-4F11-894F-56240CE6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788224">
            <a:off x="6265660" y="4770436"/>
            <a:ext cx="1252538" cy="118586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9680C92-B794-4882-A897-2F550CF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18" y="2009926"/>
            <a:ext cx="8770571" cy="106710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Gradient vanishing</a:t>
            </a:r>
          </a:p>
        </p:txBody>
      </p:sp>
    </p:spTree>
    <p:extLst>
      <p:ext uri="{BB962C8B-B14F-4D97-AF65-F5344CB8AC3E}">
        <p14:creationId xmlns:p14="http://schemas.microsoft.com/office/powerpoint/2010/main" val="202086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77594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B2B2B2"/>
      </a:accent1>
      <a:accent2>
        <a:srgbClr val="969696"/>
      </a:accent2>
      <a:accent3>
        <a:srgbClr val="808080"/>
      </a:accent3>
      <a:accent4>
        <a:srgbClr val="5F5F5F"/>
      </a:accent4>
      <a:accent5>
        <a:srgbClr val="4D4D4D"/>
      </a:accent5>
      <a:accent6>
        <a:srgbClr val="5F5F5F"/>
      </a:accent6>
      <a:hlink>
        <a:srgbClr val="4D4D4D"/>
      </a:hlink>
      <a:folHlink>
        <a:srgbClr val="91919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5123</TotalTime>
  <Words>69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Lato</vt:lpstr>
      <vt:lpstr>Arial</vt:lpstr>
      <vt:lpstr>Trebuchet MS</vt:lpstr>
      <vt:lpstr>Wingdings 3</vt:lpstr>
      <vt:lpstr>패싯</vt:lpstr>
      <vt:lpstr>6.2   Gradient-Based Learning 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 Capacity, Overfitting and Underfitting</dc:title>
  <dc:creator>노 윤지</dc:creator>
  <cp:lastModifiedBy>NohYunJi</cp:lastModifiedBy>
  <cp:revision>67</cp:revision>
  <dcterms:created xsi:type="dcterms:W3CDTF">2021-01-19T15:10:44Z</dcterms:created>
  <dcterms:modified xsi:type="dcterms:W3CDTF">2021-04-07T16:42:13Z</dcterms:modified>
</cp:coreProperties>
</file>