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58" r:id="rId4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70" r:id="rId16"/>
    <p:sldId id="371" r:id="rId17"/>
    <p:sldId id="372" r:id="rId18"/>
    <p:sldId id="373" r:id="rId19"/>
    <p:sldId id="407" r:id="rId20"/>
    <p:sldId id="408" r:id="rId21"/>
    <p:sldId id="409" r:id="rId22"/>
    <p:sldId id="385" r:id="rId23"/>
    <p:sldId id="386" r:id="rId24"/>
    <p:sldId id="387" r:id="rId25"/>
    <p:sldId id="388" r:id="rId26"/>
    <p:sldId id="389" r:id="rId27"/>
    <p:sldId id="391" r:id="rId28"/>
    <p:sldId id="392" r:id="rId29"/>
    <p:sldId id="395" r:id="rId30"/>
    <p:sldId id="393" r:id="rId31"/>
    <p:sldId id="396" r:id="rId32"/>
    <p:sldId id="397" r:id="rId33"/>
    <p:sldId id="399" r:id="rId34"/>
    <p:sldId id="400" r:id="rId35"/>
    <p:sldId id="406" r:id="rId36"/>
    <p:sldId id="403" r:id="rId37"/>
    <p:sldId id="404" r:id="rId38"/>
    <p:sldId id="357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358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26" autoAdjust="0"/>
  </p:normalViewPr>
  <p:slideViewPr>
    <p:cSldViewPr>
      <p:cViewPr varScale="1">
        <p:scale>
          <a:sx n="89" d="100"/>
          <a:sy n="89" d="100"/>
        </p:scale>
        <p:origin x="-91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57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2FA195-8FDF-4C3C-9D9B-18B14E7FD784}" type="datetime1">
              <a:rPr lang="zh-CN" altLang="en-US"/>
            </a:fld>
            <a:endParaRPr lang="zh-CN" altLang="en-US" sz="1200"/>
          </a:p>
        </p:txBody>
      </p:sp>
      <p:sp>
        <p:nvSpPr>
          <p:cNvPr id="563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63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  <a:endParaRPr lang="zh-CN" altLang="en-US" sz="1200"/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6AE84C-26A6-40EE-81F6-63F5717A2AF6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62FA195-8FDF-4C3C-9D9B-18B14E7FD784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6AE84C-26A6-40EE-81F6-63F5717A2AF6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8"/>
            <a:ext cx="2057400" cy="42993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019800" cy="42993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50032"/>
            <a:ext cx="7696200" cy="10798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491854"/>
            <a:ext cx="7696200" cy="3074194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4793456"/>
            <a:ext cx="20574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F8CA-FFCA-4C97-B92F-81C78C5AC8B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08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08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8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3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Lucida Sans Unicode" panose="020B0602030504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12"/>
          <p:cNvSpPr>
            <a:spLocks noChangeArrowheads="1"/>
          </p:cNvSpPr>
          <p:nvPr/>
        </p:nvSpPr>
        <p:spPr bwMode="auto">
          <a:xfrm>
            <a:off x="715963" y="3751263"/>
            <a:ext cx="3802062" cy="1082675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DCADC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任意多边形 11"/>
          <p:cNvSpPr>
            <a:spLocks noChangeArrowheads="1"/>
          </p:cNvSpPr>
          <p:nvPr/>
        </p:nvSpPr>
        <p:spPr bwMode="auto">
          <a:xfrm>
            <a:off x="-52388" y="4338638"/>
            <a:ext cx="3800476" cy="62865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2147483647 h 528"/>
              <a:gd name="T6" fmla="*/ 214748364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直角三角形 13"/>
          <p:cNvSpPr>
            <a:spLocks noChangeArrowheads="1"/>
          </p:cNvSpPr>
          <p:nvPr/>
        </p:nvSpPr>
        <p:spPr bwMode="auto">
          <a:xfrm>
            <a:off x="-6350" y="4343400"/>
            <a:ext cx="3403600" cy="811213"/>
          </a:xfrm>
          <a:prstGeom prst="rtTriangle">
            <a:avLst/>
          </a:prstGeom>
          <a:blipFill dpi="0" rotWithShape="1">
            <a:blip r:embed="rId13" cstate="print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Courier New" panose="02070309020205020404" pitchFamily="49" charset="0"/>
              <a:sym typeface="Lucida Sans Unicode" panose="020B0602030504020204" pitchFamily="34" charset="0"/>
            </a:endParaRPr>
          </a:p>
        </p:txBody>
      </p:sp>
      <p:sp>
        <p:nvSpPr>
          <p:cNvPr id="1029" name="直接连接符 14"/>
          <p:cNvSpPr>
            <a:spLocks noChangeShapeType="1"/>
          </p:cNvSpPr>
          <p:nvPr/>
        </p:nvSpPr>
        <p:spPr bwMode="auto">
          <a:xfrm>
            <a:off x="-9525" y="4341813"/>
            <a:ext cx="3406775" cy="812800"/>
          </a:xfrm>
          <a:prstGeom prst="line">
            <a:avLst/>
          </a:prstGeom>
          <a:noFill/>
          <a:ln w="1206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标题占位符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Lucida Sans Unicode" panose="020B0602030504020204" pitchFamily="34" charset="0"/>
              </a:rPr>
              <a:t>单击此处编辑母版标题样式</a:t>
            </a:r>
            <a:endParaRPr lang="zh-CN" altLang="zh-CN" smtClean="0">
              <a:sym typeface="Lucida Sans Unicode" panose="020B0602030504020204" pitchFamily="34" charset="0"/>
            </a:endParaRPr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12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Lucida Sans Unicode" panose="020B0602030504020204" pitchFamily="34" charset="0"/>
              </a:rPr>
              <a:t>单击此处编辑母版文本样式</a:t>
            </a:r>
            <a:endParaRPr lang="zh-CN" altLang="zh-CN" smtClean="0">
              <a:sym typeface="Lucida Sans Unicode" panose="020B0602030504020204" pitchFamily="34" charset="0"/>
            </a:endParaRPr>
          </a:p>
          <a:p>
            <a:pPr lvl="1"/>
            <a:r>
              <a:rPr lang="zh-CN" altLang="zh-CN" smtClean="0">
                <a:sym typeface="Lucida Sans Unicode" panose="020B0602030504020204" pitchFamily="34" charset="0"/>
              </a:rPr>
              <a:t>第二级</a:t>
            </a:r>
            <a:endParaRPr lang="zh-CN" altLang="zh-CN" smtClean="0">
              <a:sym typeface="Lucida Sans Unicode" panose="020B0602030504020204" pitchFamily="34" charset="0"/>
            </a:endParaRPr>
          </a:p>
          <a:p>
            <a:pPr lvl="2"/>
            <a:r>
              <a:rPr lang="zh-CN" altLang="zh-CN" smtClean="0">
                <a:sym typeface="Lucida Sans Unicode" panose="020B0602030504020204" pitchFamily="34" charset="0"/>
              </a:rPr>
              <a:t>第三级</a:t>
            </a:r>
            <a:endParaRPr lang="zh-CN" altLang="zh-CN" smtClean="0">
              <a:sym typeface="Lucida Sans Unicode" panose="020B0602030504020204" pitchFamily="34" charset="0"/>
            </a:endParaRPr>
          </a:p>
          <a:p>
            <a:pPr lvl="3"/>
            <a:r>
              <a:rPr lang="zh-CN" altLang="zh-CN" smtClean="0">
                <a:sym typeface="Lucida Sans Unicode" panose="020B0602030504020204" pitchFamily="34" charset="0"/>
              </a:rPr>
              <a:t>第四级</a:t>
            </a:r>
            <a:endParaRPr lang="zh-CN" altLang="zh-CN" smtClean="0">
              <a:sym typeface="Lucida Sans Unicode" panose="020B0602030504020204" pitchFamily="34" charset="0"/>
            </a:endParaRPr>
          </a:p>
          <a:p>
            <a:pPr lvl="4"/>
            <a:r>
              <a:rPr lang="zh-CN" altLang="zh-CN" smtClean="0">
                <a:sym typeface="Lucida Sans Unicode" panose="020B0602030504020204" pitchFamily="34" charset="0"/>
              </a:rPr>
              <a:t>第五级</a:t>
            </a:r>
            <a:endParaRPr lang="zh-CN" altLang="zh-CN" smtClean="0">
              <a:sym typeface="Lucida Sans Unicode" panose="020B0602030504020204" pitchFamily="34" charset="0"/>
            </a:endParaRPr>
          </a:p>
        </p:txBody>
      </p:sp>
      <p:sp>
        <p:nvSpPr>
          <p:cNvPr id="1032" name="页脚占位符 2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788" y="4786313"/>
            <a:ext cx="23510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1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国家级工程实践教育中心</a:t>
            </a:r>
            <a:endParaRPr lang="zh-CN" altLang="en-US"/>
          </a:p>
        </p:txBody>
      </p:sp>
      <p:sp>
        <p:nvSpPr>
          <p:cNvPr id="1033" name="灯片编号占位符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4805363"/>
            <a:ext cx="366712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1034" name="图片 10" descr="zpark透明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87313"/>
            <a:ext cx="1654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0538"/>
            <a:ext cx="35099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  <a:sym typeface="Lucida Sans Unicode" panose="020B0602030504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sym typeface="Lucida Sans Unicode" panose="020B06020305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sym typeface="Lucida Sans Unicode" panose="020B06020305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sym typeface="Lucida Sans Unicode" panose="020B06020305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sym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  <a:sym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  <a:sym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  <a:sym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  <a:sym typeface="Lucida Sans Unicode" panose="020B0602030504020204" pitchFamily="34" charset="0"/>
        </a:defRPr>
      </a:lvl9pPr>
    </p:titleStyle>
    <p:bodyStyle>
      <a:lvl1pPr marL="365125" indent="-254000" algn="l" defTabSz="0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  <a:sym typeface="Lucida Sans Unicode" panose="020B0602030504020204" pitchFamily="34" charset="0"/>
        </a:defRPr>
      </a:lvl1pPr>
      <a:lvl2pPr marL="622300" indent="-228600" algn="l" defTabSz="0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SzPct val="68000"/>
        <a:buFont typeface="Verdana" panose="020B0604030504040204" pitchFamily="34" charset="0"/>
        <a:buChar char="◦"/>
        <a:defRPr sz="2300"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2pPr>
      <a:lvl3pPr marL="860425" indent="-228600" algn="l" defTabSz="0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3pPr>
      <a:lvl4pPr marL="1143000" indent="-228600" algn="l" defTabSz="0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900"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4pPr>
      <a:lvl5pPr marL="1371600" indent="-228600" algn="l" defTabSz="0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5pPr>
      <a:lvl6pPr marL="1828800" indent="-228600" algn="l" defTabSz="0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6pPr>
      <a:lvl7pPr marL="2286000" indent="-228600" algn="l" defTabSz="0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7pPr>
      <a:lvl8pPr marL="2743200" indent="-228600" algn="l" defTabSz="0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8pPr>
      <a:lvl9pPr marL="3200400" indent="-228600" algn="l" defTabSz="0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>
          <a:solidFill>
            <a:schemeClr val="tx1"/>
          </a:solidFill>
          <a:latin typeface="+mn-lt"/>
          <a:ea typeface="+mn-ea"/>
          <a:sym typeface="Lucida Sans Unicode" panose="020B0602030504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角三角形 9"/>
          <p:cNvSpPr>
            <a:spLocks noChangeArrowheads="1"/>
          </p:cNvSpPr>
          <p:nvPr/>
        </p:nvSpPr>
        <p:spPr bwMode="auto">
          <a:xfrm>
            <a:off x="0" y="3497263"/>
            <a:ext cx="9150350" cy="0"/>
          </a:xfrm>
          <a:prstGeom prst="rtTriangle">
            <a:avLst/>
          </a:prstGeom>
          <a:gradFill rotWithShape="1">
            <a:gsLst>
              <a:gs pos="0">
                <a:srgbClr val="007593"/>
              </a:gs>
              <a:gs pos="54000">
                <a:srgbClr val="48BAE0"/>
              </a:gs>
              <a:gs pos="100000">
                <a:srgbClr val="007593"/>
              </a:gs>
            </a:gsLst>
            <a:lin ang="30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Courier New" panose="02070309020205020404" pitchFamily="49" charset="0"/>
              <a:sym typeface="Lucida Sans Unicode" panose="020B0602030504020204" pitchFamily="34" charset="0"/>
            </a:endParaRPr>
          </a:p>
        </p:txBody>
      </p:sp>
      <p:grpSp>
        <p:nvGrpSpPr>
          <p:cNvPr id="2051" name="组合 1"/>
          <p:cNvGrpSpPr/>
          <p:nvPr/>
        </p:nvGrpSpPr>
        <p:grpSpPr bwMode="auto">
          <a:xfrm>
            <a:off x="-3175" y="3714752"/>
            <a:ext cx="9147175" cy="1433513"/>
            <a:chOff x="0" y="0"/>
            <a:chExt cx="9147765" cy="2032192"/>
          </a:xfrm>
        </p:grpSpPr>
        <p:sp>
          <p:nvSpPr>
            <p:cNvPr id="2059" name="任意多边形 6"/>
            <p:cNvSpPr>
              <a:spLocks noChangeArrowheads="1"/>
            </p:cNvSpPr>
            <p:nvPr/>
          </p:nvSpPr>
          <p:spPr bwMode="auto">
            <a:xfrm>
              <a:off x="1691278" y="0"/>
              <a:ext cx="7456487" cy="518816"/>
            </a:xfrm>
            <a:custGeom>
              <a:avLst/>
              <a:gdLst>
                <a:gd name="T0" fmla="*/ 2147483647 w 4697"/>
                <a:gd name="T1" fmla="*/ 0 h 367"/>
                <a:gd name="T2" fmla="*/ 2147483647 w 4697"/>
                <a:gd name="T3" fmla="*/ 2147483647 h 367"/>
                <a:gd name="T4" fmla="*/ 0 w 4697"/>
                <a:gd name="T5" fmla="*/ 2147483647 h 367"/>
                <a:gd name="T6" fmla="*/ 2147483647 w 4697"/>
                <a:gd name="T7" fmla="*/ 0 h 3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97"/>
                <a:gd name="T13" fmla="*/ 0 h 367"/>
                <a:gd name="T14" fmla="*/ 4697 w 4697"/>
                <a:gd name="T15" fmla="*/ 367 h 3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DCADC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任意多边形 7"/>
            <p:cNvSpPr>
              <a:spLocks noChangeArrowheads="1"/>
            </p:cNvSpPr>
            <p:nvPr/>
          </p:nvSpPr>
          <p:spPr bwMode="auto">
            <a:xfrm>
              <a:off x="39208" y="302630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任意多边形 10"/>
            <p:cNvSpPr>
              <a:spLocks noChangeArrowheads="1"/>
            </p:cNvSpPr>
            <p:nvPr/>
          </p:nvSpPr>
          <p:spPr bwMode="auto">
            <a:xfrm>
              <a:off x="3765" y="50992"/>
              <a:ext cx="9144000" cy="1981200"/>
            </a:xfrm>
            <a:custGeom>
              <a:avLst/>
              <a:gdLst>
                <a:gd name="T0" fmla="*/ 0 w 5760"/>
                <a:gd name="T1" fmla="*/ 0 h 1248"/>
                <a:gd name="T2" fmla="*/ 0 w 5760"/>
                <a:gd name="T3" fmla="*/ 2147483647 h 1248"/>
                <a:gd name="T4" fmla="*/ 2147483647 w 5760"/>
                <a:gd name="T5" fmla="*/ 2147483647 h 1248"/>
                <a:gd name="T6" fmla="*/ 2147483647 w 5760"/>
                <a:gd name="T7" fmla="*/ 2147483647 h 1248"/>
                <a:gd name="T8" fmla="*/ 0 w 5760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0"/>
                <a:gd name="T16" fmla="*/ 0 h 1248"/>
                <a:gd name="T17" fmla="*/ 5760 w 576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" cstate="print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2" name="直接连接符 11"/>
            <p:cNvSpPr>
              <a:spLocks noChangeShapeType="1"/>
            </p:cNvSpPr>
            <p:nvPr/>
          </p:nvSpPr>
          <p:spPr bwMode="auto">
            <a:xfrm>
              <a:off x="0" y="47477"/>
              <a:ext cx="9147765" cy="839943"/>
            </a:xfrm>
            <a:prstGeom prst="line">
              <a:avLst/>
            </a:prstGeom>
            <a:noFill/>
            <a:ln w="1206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957514"/>
            <a:ext cx="7772400" cy="900112"/>
          </a:xfrm>
        </p:spPr>
        <p:txBody>
          <a:bodyPr lIns="45720" rIns="45720"/>
          <a:lstStyle/>
          <a:p>
            <a:pPr algn="r" eaLnBrk="1" hangingPunct="1"/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讲师：陈艳男</a:t>
            </a:r>
            <a:endParaRPr lang="zh-CN" altLang="en-US" b="1" dirty="0" smtClean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054" name="Picture 10" descr="百知logo-最终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8777"/>
            <a:ext cx="23050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1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6814"/>
            <a:ext cx="9145588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2" descr="logo倒影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008063"/>
            <a:ext cx="23018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13"/>
          <p:cNvSpPr>
            <a:spLocks noChangeArrowheads="1"/>
          </p:cNvSpPr>
          <p:nvPr/>
        </p:nvSpPr>
        <p:spPr bwMode="auto">
          <a:xfrm flipV="1">
            <a:off x="4" y="896938"/>
            <a:ext cx="3781425" cy="57150"/>
          </a:xfrm>
          <a:prstGeom prst="rect">
            <a:avLst/>
          </a:prstGeom>
          <a:solidFill>
            <a:schemeClr val="accent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0170" tIns="46990" rIns="90170" bIns="4699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1707654"/>
            <a:ext cx="29527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ls</a:t>
            </a:r>
            <a:r>
              <a:rPr lang="en-US" altLang="zh-CN" dirty="0" smtClean="0"/>
              <a:t> -l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[user1@server1 ~]$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ls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  -l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total 60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 </a:t>
            </a:r>
            <a:r>
              <a:rPr lang="en-US" altLang="zh-CN" sz="1600" b="1" dirty="0" err="1" smtClean="0">
                <a:latin typeface="+mj-ea"/>
                <a:ea typeface="+mj-ea"/>
              </a:rPr>
              <a:t>drwxrwxr</a:t>
            </a:r>
            <a:r>
              <a:rPr lang="en-US" altLang="zh-CN" sz="1600" b="1" dirty="0" smtClean="0">
                <a:latin typeface="+mj-ea"/>
                <a:ea typeface="+mj-ea"/>
              </a:rPr>
              <a:t>-x      2   user1  </a:t>
            </a:r>
            <a:r>
              <a:rPr lang="en-US" altLang="zh-CN" sz="1600" b="1" dirty="0" err="1" smtClean="0">
                <a:latin typeface="+mj-ea"/>
                <a:ea typeface="+mj-ea"/>
              </a:rPr>
              <a:t>user1</a:t>
            </a:r>
            <a:r>
              <a:rPr lang="en-US" altLang="zh-CN" sz="1600" b="1" dirty="0" smtClean="0">
                <a:latin typeface="+mj-ea"/>
                <a:ea typeface="+mj-ea"/>
              </a:rPr>
              <a:t>    4096    Aug 17 09:10 		</a:t>
            </a:r>
            <a:r>
              <a:rPr lang="en-US" altLang="zh-CN" sz="1600" b="1" dirty="0" err="1" smtClean="0">
                <a:latin typeface="+mj-ea"/>
                <a:ea typeface="+mj-ea"/>
              </a:rPr>
              <a:t>abc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- </a:t>
            </a:r>
            <a:r>
              <a:rPr lang="en-US" altLang="zh-CN" sz="1600" b="1" dirty="0" err="1" smtClean="0">
                <a:latin typeface="+mj-ea"/>
                <a:ea typeface="+mj-ea"/>
              </a:rPr>
              <a:t>rw</a:t>
            </a:r>
            <a:r>
              <a:rPr lang="en-US" altLang="zh-CN" sz="1600" b="1" dirty="0" smtClean="0">
                <a:latin typeface="+mj-ea"/>
                <a:ea typeface="+mj-ea"/>
              </a:rPr>
              <a:t>- r-- r--    1   user1  </a:t>
            </a:r>
            <a:r>
              <a:rPr lang="en-US" altLang="zh-CN" sz="1600" b="1" dirty="0" err="1" smtClean="0">
                <a:latin typeface="+mj-ea"/>
                <a:ea typeface="+mj-ea"/>
              </a:rPr>
              <a:t>user1</a:t>
            </a:r>
            <a:r>
              <a:rPr lang="en-US" altLang="zh-CN" sz="1600" b="1" dirty="0" smtClean="0">
                <a:latin typeface="+mj-ea"/>
                <a:ea typeface="+mj-ea"/>
              </a:rPr>
              <a:t>    17     Aug 17 09:04 </a:t>
            </a:r>
            <a:r>
              <a:rPr lang="en-US" altLang="zh-CN" sz="1600" b="1" dirty="0" err="1" smtClean="0">
                <a:latin typeface="+mj-ea"/>
                <a:ea typeface="+mj-ea"/>
              </a:rPr>
              <a:t>host.conf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smtClean="0">
                <a:latin typeface="+mj-ea"/>
                <a:ea typeface="+mj-ea"/>
              </a:rPr>
              <a:t>- </a:t>
            </a:r>
            <a:r>
              <a:rPr lang="en-US" altLang="zh-CN" sz="1600" b="1" dirty="0" err="1" smtClean="0">
                <a:latin typeface="+mj-ea"/>
                <a:ea typeface="+mj-ea"/>
              </a:rPr>
              <a:t>rw</a:t>
            </a:r>
            <a:r>
              <a:rPr lang="en-US" altLang="zh-CN" sz="1600" b="1" dirty="0" smtClean="0">
                <a:latin typeface="+mj-ea"/>
                <a:ea typeface="+mj-ea"/>
              </a:rPr>
              <a:t>- r-- r--    1   user1  </a:t>
            </a:r>
            <a:r>
              <a:rPr lang="en-US" altLang="zh-CN" sz="1600" b="1" dirty="0" err="1" smtClean="0">
                <a:latin typeface="+mj-ea"/>
                <a:ea typeface="+mj-ea"/>
              </a:rPr>
              <a:t>user1</a:t>
            </a:r>
            <a:r>
              <a:rPr lang="en-US" altLang="zh-CN" sz="1600" b="1" dirty="0" smtClean="0">
                <a:latin typeface="+mj-ea"/>
                <a:ea typeface="+mj-ea"/>
              </a:rPr>
              <a:t>    38450  Aug 17 09:04 </a:t>
            </a:r>
            <a:r>
              <a:rPr lang="en-US" altLang="zh-CN" sz="1600" b="1" dirty="0" err="1" smtClean="0">
                <a:latin typeface="+mj-ea"/>
                <a:ea typeface="+mj-ea"/>
              </a:rPr>
              <a:t>php.ini</a:t>
            </a:r>
            <a:endParaRPr lang="en-US" altLang="zh-CN" sz="1600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参数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</a:rPr>
              <a:t>-l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的功能是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r>
              <a:rPr lang="zh-CN" altLang="en-US" sz="2000" dirty="0" smtClean="0">
                <a:latin typeface="+mj-ea"/>
                <a:ea typeface="+mj-ea"/>
              </a:rPr>
              <a:t>以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长格式列表</a:t>
            </a:r>
            <a:r>
              <a:rPr lang="zh-CN" altLang="en-US" sz="2000" dirty="0" smtClean="0">
                <a:latin typeface="+mj-ea"/>
                <a:ea typeface="+mj-ea"/>
              </a:rPr>
              <a:t>输出指定目录中的文件清单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含义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文件类型 文件权限   链接数  属主    属组    大小   日期   时间    文件名</a:t>
            </a:r>
            <a:endParaRPr lang="zh-CN" altLang="en-US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 smtClean="0">
                <a:latin typeface="+mj-ea"/>
                <a:ea typeface="+mj-ea"/>
              </a:rPr>
              <a:t>   </a:t>
            </a:r>
            <a:r>
              <a:rPr lang="en-US" altLang="zh-CN" sz="1200" b="1" dirty="0" smtClean="0">
                <a:latin typeface="+mj-ea"/>
                <a:ea typeface="+mj-ea"/>
              </a:rPr>
              <a:t>d     </a:t>
            </a:r>
            <a:r>
              <a:rPr lang="en-US" altLang="zh-CN" sz="1200" b="1" dirty="0" err="1" smtClean="0">
                <a:latin typeface="+mj-ea"/>
                <a:ea typeface="+mj-ea"/>
              </a:rPr>
              <a:t>rwxrwxr</a:t>
            </a:r>
            <a:r>
              <a:rPr lang="en-US" altLang="zh-CN" sz="1200" b="1" dirty="0" smtClean="0">
                <a:latin typeface="+mj-ea"/>
                <a:ea typeface="+mj-ea"/>
              </a:rPr>
              <a:t>-x     2     user1  </a:t>
            </a:r>
            <a:r>
              <a:rPr lang="en-US" altLang="zh-CN" sz="1200" b="1" dirty="0" err="1" smtClean="0">
                <a:latin typeface="+mj-ea"/>
                <a:ea typeface="+mj-ea"/>
              </a:rPr>
              <a:t>user1</a:t>
            </a:r>
            <a:r>
              <a:rPr lang="en-US" altLang="zh-CN" sz="1200" b="1" dirty="0" smtClean="0">
                <a:latin typeface="+mj-ea"/>
                <a:ea typeface="+mj-ea"/>
              </a:rPr>
              <a:t> 4096  Aug 17 09:10  </a:t>
            </a:r>
            <a:r>
              <a:rPr lang="en-US" altLang="zh-CN" sz="1200" b="1" dirty="0" err="1" smtClean="0">
                <a:latin typeface="+mj-ea"/>
                <a:ea typeface="+mj-ea"/>
              </a:rPr>
              <a:t>abc</a:t>
            </a:r>
            <a:endParaRPr lang="en-US" altLang="zh-CN" sz="1200" b="1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sz="20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ls</a:t>
            </a:r>
            <a:r>
              <a:rPr lang="en-US" altLang="zh-CN" dirty="0" smtClean="0"/>
              <a:t> -l</a:t>
            </a:r>
            <a:r>
              <a:rPr lang="zh-CN" altLang="en-US" dirty="0" smtClean="0"/>
              <a:t>中的权限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			Linux</a:t>
            </a:r>
            <a:r>
              <a:rPr lang="zh-CN" altLang="en-US" sz="2000" dirty="0" smtClean="0">
                <a:latin typeface="+mj-ea"/>
                <a:ea typeface="+mj-ea"/>
              </a:rPr>
              <a:t>文件有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三种典型的权限</a:t>
            </a:r>
            <a:r>
              <a:rPr lang="zh-CN" altLang="en-US" sz="2000" dirty="0" smtClean="0">
                <a:latin typeface="+mj-ea"/>
                <a:ea typeface="+mj-ea"/>
              </a:rPr>
              <a:t>，即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zh-CN" altLang="en-US" sz="2000" dirty="0" smtClean="0">
                <a:latin typeface="+mj-ea"/>
                <a:ea typeface="+mj-ea"/>
              </a:rPr>
              <a:t>读权限、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w</a:t>
            </a:r>
            <a:r>
              <a:rPr lang="zh-CN" altLang="en-US" sz="2000" dirty="0" smtClean="0">
                <a:latin typeface="+mj-ea"/>
                <a:ea typeface="+mj-ea"/>
              </a:rPr>
              <a:t>写权限和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zh-CN" altLang="en-US" sz="2000" dirty="0" smtClean="0">
                <a:latin typeface="+mj-ea"/>
                <a:ea typeface="+mj-ea"/>
              </a:rPr>
              <a:t>执行权限。在长格式输出中在文件类型的后面有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9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列权限位</a:t>
            </a:r>
            <a:r>
              <a:rPr lang="zh-CN" altLang="en-US" sz="2000" dirty="0" smtClean="0">
                <a:latin typeface="+mj-ea"/>
                <a:ea typeface="+mj-ea"/>
              </a:rPr>
              <a:t>，实际上这是针对不同用户而设定的，如下所示。</a:t>
            </a:r>
            <a:r>
              <a:rPr lang="en-US" altLang="zh-CN" sz="2000" dirty="0" smtClean="0"/>
              <a:t>r=4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w=2</a:t>
            </a:r>
            <a:r>
              <a:rPr lang="zh-CN" altLang="en-US" sz="2000" dirty="0" smtClean="0"/>
              <a:t>，</a:t>
            </a:r>
            <a:r>
              <a:rPr lang="en-US" altLang="zh-CN" sz="2000" smtClean="0"/>
              <a:t>x=1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属主的权限     属组的权限         其他用户的权限</a:t>
            </a: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		  </a:t>
            </a:r>
            <a:r>
              <a:rPr lang="en-US" altLang="zh-CN" sz="2000" dirty="0" err="1" smtClean="0">
                <a:latin typeface="+mj-ea"/>
                <a:ea typeface="+mj-ea"/>
              </a:rPr>
              <a:t>rwx</a:t>
            </a:r>
            <a:r>
              <a:rPr lang="en-US" altLang="zh-CN" sz="2000" dirty="0" smtClean="0">
                <a:latin typeface="+mj-ea"/>
                <a:ea typeface="+mj-ea"/>
              </a:rPr>
              <a:t>              </a:t>
            </a:r>
            <a:r>
              <a:rPr lang="en-US" altLang="zh-CN" sz="2000" dirty="0" err="1" smtClean="0">
                <a:latin typeface="+mj-ea"/>
                <a:ea typeface="+mj-ea"/>
              </a:rPr>
              <a:t>rwx</a:t>
            </a:r>
            <a:r>
              <a:rPr lang="en-US" altLang="zh-CN" sz="2000" dirty="0" smtClean="0">
                <a:latin typeface="+mj-ea"/>
                <a:ea typeface="+mj-ea"/>
              </a:rPr>
              <a:t>                  r-x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ls</a:t>
            </a:r>
            <a:r>
              <a:rPr lang="en-US" altLang="zh-CN" dirty="0" smtClean="0"/>
              <a:t> –R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[user1@server1 ~]$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ls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 -R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.: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r>
              <a:rPr lang="en-US" altLang="zh-CN" sz="1600" dirty="0" err="1" smtClean="0">
                <a:latin typeface="+mj-ea"/>
                <a:ea typeface="+mj-ea"/>
              </a:rPr>
              <a:t>abc</a:t>
            </a:r>
            <a:r>
              <a:rPr lang="en-US" altLang="zh-CN" sz="1600" dirty="0" smtClean="0">
                <a:latin typeface="+mj-ea"/>
                <a:ea typeface="+mj-ea"/>
              </a:rPr>
              <a:t>  </a:t>
            </a:r>
            <a:r>
              <a:rPr lang="en-US" altLang="zh-CN" sz="1600" dirty="0" err="1" smtClean="0">
                <a:latin typeface="+mj-ea"/>
                <a:ea typeface="+mj-ea"/>
              </a:rPr>
              <a:t>host.conf</a:t>
            </a:r>
            <a:r>
              <a:rPr lang="en-US" altLang="zh-CN" sz="1600" dirty="0" smtClean="0">
                <a:latin typeface="+mj-ea"/>
                <a:ea typeface="+mj-ea"/>
              </a:rPr>
              <a:t>  </a:t>
            </a:r>
            <a:r>
              <a:rPr lang="en-US" altLang="zh-CN" sz="1600" dirty="0" err="1" smtClean="0">
                <a:latin typeface="+mj-ea"/>
                <a:ea typeface="+mj-ea"/>
              </a:rPr>
              <a:t>php.ini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./</a:t>
            </a:r>
            <a:r>
              <a:rPr lang="en-US" altLang="zh-CN" sz="1600" dirty="0" err="1" smtClean="0">
                <a:latin typeface="+mj-ea"/>
                <a:ea typeface="+mj-ea"/>
              </a:rPr>
              <a:t>abc</a:t>
            </a:r>
            <a:r>
              <a:rPr lang="en-US" altLang="zh-CN" sz="1600" dirty="0" smtClean="0">
                <a:latin typeface="+mj-ea"/>
                <a:ea typeface="+mj-ea"/>
              </a:rPr>
              <a:t>: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a1.txt  a2.txt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endParaRPr lang="en-US" altLang="zh-CN" sz="1600" dirty="0" smtClean="0"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参数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-R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的功能是：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递归</a:t>
            </a:r>
            <a:r>
              <a:rPr lang="zh-CN" altLang="en-US" sz="2000" dirty="0" smtClean="0">
                <a:latin typeface="+mj-ea"/>
                <a:ea typeface="+mj-ea"/>
              </a:rPr>
              <a:t>显示指定目录下的文件清单，即会显示指定目录分支内各子目录中的文件清单。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操作文件或目录常用命令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sz="2000" b="1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+mj-ea"/>
                <a:ea typeface="+mj-ea"/>
              </a:rPr>
              <a:t>pwd</a:t>
            </a:r>
            <a:r>
              <a:rPr lang="zh-CN" altLang="en-US" sz="2000" dirty="0" smtClean="0">
                <a:latin typeface="+mj-ea"/>
                <a:ea typeface="+mj-ea"/>
              </a:rPr>
              <a:t> 显示当前工作目录（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r>
              <a:rPr lang="zh-CN" altLang="en-US" sz="2000" dirty="0" smtClean="0">
                <a:latin typeface="+mj-ea"/>
                <a:ea typeface="+mj-ea"/>
              </a:rPr>
              <a:t>rint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w</a:t>
            </a:r>
            <a:r>
              <a:rPr lang="zh-CN" altLang="en-US" sz="2000" dirty="0" smtClean="0">
                <a:latin typeface="+mj-ea"/>
                <a:ea typeface="+mj-ea"/>
              </a:rPr>
              <a:t>orking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zh-CN" altLang="en-US" sz="2000" dirty="0" smtClean="0">
                <a:latin typeface="+mj-ea"/>
                <a:ea typeface="+mj-ea"/>
              </a:rPr>
              <a:t>irectory）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+mj-ea"/>
                <a:ea typeface="+mj-ea"/>
              </a:rPr>
              <a:t>touch</a:t>
            </a:r>
            <a:r>
              <a:rPr lang="zh-CN" altLang="en-US" sz="2000" dirty="0" smtClean="0">
                <a:latin typeface="+mj-ea"/>
                <a:ea typeface="+mj-ea"/>
              </a:rPr>
              <a:t> 创建空文件				                    </a:t>
            </a: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+mj-ea"/>
                <a:ea typeface="+mj-ea"/>
              </a:rPr>
              <a:t>mkdir</a:t>
            </a:r>
            <a:r>
              <a:rPr lang="zh-CN" altLang="en-US" sz="2000" dirty="0" smtClean="0">
                <a:latin typeface="+mj-ea"/>
                <a:ea typeface="+mj-ea"/>
              </a:rPr>
              <a:t> 创建目录（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zh-CN" altLang="en-US" sz="2000" dirty="0" smtClean="0">
                <a:latin typeface="+mj-ea"/>
                <a:ea typeface="+mj-ea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zh-CN" altLang="en-US" sz="2000" dirty="0" smtClean="0">
                <a:latin typeface="+mj-ea"/>
                <a:ea typeface="+mj-ea"/>
              </a:rPr>
              <a:t>e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dir</a:t>
            </a:r>
            <a:r>
              <a:rPr lang="zh-CN" altLang="en-US" sz="2000" dirty="0" smtClean="0">
                <a:latin typeface="+mj-ea"/>
                <a:ea typeface="+mj-ea"/>
              </a:rPr>
              <a:t>ectoriy）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j-ea"/>
                <a:ea typeface="+mj-ea"/>
              </a:rPr>
              <a:t>-p 父目录不存在情况下先生成父目录 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r>
              <a:rPr lang="zh-CN" altLang="en-US" sz="2000" dirty="0" smtClean="0">
                <a:latin typeface="+mj-ea"/>
                <a:ea typeface="+mj-ea"/>
              </a:rPr>
              <a:t>arents）            </a:t>
            </a: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+mj-ea"/>
                <a:ea typeface="+mj-ea"/>
              </a:rPr>
              <a:t>cp </a:t>
            </a:r>
            <a:r>
              <a:rPr lang="zh-CN" altLang="en-US" sz="2000" dirty="0" smtClean="0">
                <a:latin typeface="+mj-ea"/>
                <a:ea typeface="+mj-ea"/>
              </a:rPr>
              <a:t>复制文件或目录（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zh-CN" altLang="en-US" sz="2000" dirty="0" smtClean="0">
                <a:latin typeface="+mj-ea"/>
                <a:ea typeface="+mj-ea"/>
              </a:rPr>
              <a:t>o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r>
              <a:rPr lang="zh-CN" altLang="en-US" sz="2000" dirty="0" smtClean="0">
                <a:latin typeface="+mj-ea"/>
                <a:ea typeface="+mj-ea"/>
              </a:rPr>
              <a:t>y）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+mj-ea"/>
                <a:ea typeface="+mj-ea"/>
              </a:rPr>
              <a:t>-r 递归处理，将指定目录下的文件与子目录一并拷贝（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zh-CN" altLang="en-US" sz="2000" dirty="0" smtClean="0">
                <a:latin typeface="+mj-ea"/>
                <a:ea typeface="+mj-ea"/>
              </a:rPr>
              <a:t>ecursive）     </a:t>
            </a: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+mj-ea"/>
                <a:ea typeface="+mj-ea"/>
              </a:rPr>
              <a:t>mv</a:t>
            </a:r>
            <a:r>
              <a:rPr lang="zh-CN" altLang="en-US" sz="2000" dirty="0" smtClean="0">
                <a:latin typeface="+mj-ea"/>
                <a:ea typeface="+mj-ea"/>
              </a:rPr>
              <a:t> 移动文件或目录、文件或目录改名（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m</a:t>
            </a:r>
            <a:r>
              <a:rPr lang="zh-CN" altLang="en-US" sz="2000" dirty="0" smtClean="0">
                <a:latin typeface="+mj-ea"/>
                <a:ea typeface="+mj-ea"/>
              </a:rPr>
              <a:t>o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v</a:t>
            </a:r>
            <a:r>
              <a:rPr lang="zh-CN" altLang="en-US" sz="2000" dirty="0" smtClean="0">
                <a:latin typeface="+mj-ea"/>
                <a:ea typeface="+mj-ea"/>
              </a:rPr>
              <a:t>e）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操作文件或目录常用命令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rm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删除文件（remove）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+mj-ea"/>
                <a:ea typeface="+mj-ea"/>
              </a:rPr>
              <a:t>-r </a:t>
            </a:r>
            <a:r>
              <a:rPr lang="zh-CN" altLang="en-US" sz="2000" dirty="0" smtClean="0">
                <a:latin typeface="+mj-ea"/>
                <a:ea typeface="+mj-ea"/>
              </a:rPr>
              <a:t>同时删除该目录下的所有文件（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zh-CN" altLang="en-US" sz="2000" dirty="0" smtClean="0">
                <a:latin typeface="+mj-ea"/>
                <a:ea typeface="+mj-ea"/>
              </a:rPr>
              <a:t>ecursive）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+mj-ea"/>
                <a:ea typeface="+mj-ea"/>
              </a:rPr>
              <a:t>-f </a:t>
            </a:r>
            <a:r>
              <a:rPr lang="zh-CN" altLang="en-US" sz="2000" dirty="0" smtClean="0">
                <a:latin typeface="+mj-ea"/>
                <a:ea typeface="+mj-ea"/>
              </a:rPr>
              <a:t>强制删除文件或目录（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f</a:t>
            </a:r>
            <a:r>
              <a:rPr lang="zh-CN" altLang="en-US" sz="2000" dirty="0" smtClean="0">
                <a:latin typeface="+mj-ea"/>
                <a:ea typeface="+mj-ea"/>
              </a:rPr>
              <a:t>orce）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rmdir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删除空目录（remove directoriy）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cat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显示文本文件内容 （catenate）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more、less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分页显示文本文件内容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head、tail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查看文本中开头或结尾部分的内容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+mj-ea"/>
                <a:ea typeface="+mj-ea"/>
              </a:rPr>
              <a:t>he</a:t>
            </a:r>
            <a:r>
              <a:rPr lang="en-US" altLang="zh-CN" sz="2000" b="1" dirty="0" smtClean="0">
                <a:latin typeface="+mj-ea"/>
                <a:ea typeface="+mj-ea"/>
              </a:rPr>
              <a:t>a</a:t>
            </a:r>
            <a:r>
              <a:rPr lang="zh-CN" altLang="en-US" sz="2000" b="1" dirty="0" smtClean="0">
                <a:latin typeface="+mj-ea"/>
                <a:ea typeface="+mj-ea"/>
              </a:rPr>
              <a:t>d  </a:t>
            </a:r>
            <a:r>
              <a:rPr lang="zh-CN" altLang="en-US" sz="2000" dirty="0" smtClean="0">
                <a:latin typeface="+mj-ea"/>
                <a:ea typeface="+mj-ea"/>
              </a:rPr>
              <a:t>-n  5  a.log 查看a.log文件的前5行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+mj-ea"/>
                <a:ea typeface="+mj-ea"/>
              </a:rPr>
              <a:t>tail</a:t>
            </a:r>
            <a:r>
              <a:rPr lang="zh-CN" altLang="en-US" sz="2000" dirty="0" smtClean="0">
                <a:latin typeface="+mj-ea"/>
                <a:ea typeface="+mj-ea"/>
              </a:rPr>
              <a:t>  -f  b.log 循环读取（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f</a:t>
            </a:r>
            <a:r>
              <a:rPr lang="zh-CN" altLang="en-US" sz="2000" dirty="0" smtClean="0">
                <a:latin typeface="+mj-ea"/>
                <a:ea typeface="+mj-ea"/>
              </a:rPr>
              <a:t>ellow）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du 显示指定的文件（目录）已使用的磁盘空间的总量</a:t>
            </a:r>
            <a:endParaRPr lang="en-US" altLang="zh-CN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454025" indent="-342900" eaLnBrk="1" hangingPunct="1">
              <a:buFont typeface="Wingdings" panose="05000000000000000000" pitchFamily="2" charset="2"/>
              <a:buChar char="l"/>
            </a:pPr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73660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+mj-ea"/>
                <a:ea typeface="+mj-ea"/>
              </a:rPr>
              <a:t>-h 文件大小以K，M，G为单位显示（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h</a:t>
            </a:r>
            <a:r>
              <a:rPr lang="zh-CN" altLang="en-US" sz="1400" dirty="0" smtClean="0">
                <a:latin typeface="+mj-ea"/>
                <a:ea typeface="+mj-ea"/>
              </a:rPr>
              <a:t>uman-readable）</a:t>
            </a:r>
            <a:endParaRPr lang="zh-CN" altLang="en-US" sz="1400" dirty="0" smtClean="0">
              <a:latin typeface="+mj-ea"/>
              <a:ea typeface="+mj-ea"/>
            </a:endParaRPr>
          </a:p>
          <a:p>
            <a:pPr marL="736600" lvl="1" indent="-342900" eaLnBrk="1" hangingPunct="1"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454025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ifconfig 显示网卡网络配置详细</a:t>
            </a:r>
            <a:endParaRPr lang="en-US" altLang="zh-CN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454025" indent="-342900" eaLnBrk="1" hangingPunct="1">
              <a:buFont typeface="Wingdings" panose="05000000000000000000" pitchFamily="2" charset="2"/>
              <a:buChar char="l"/>
            </a:pPr>
            <a:endParaRPr lang="en-US" altLang="zh-CN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71120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 sz="1000" b="1" dirty="0" err="1" smtClean="0">
                <a:solidFill>
                  <a:srgbClr val="FF0000"/>
                </a:solidFill>
                <a:latin typeface="+mj-ea"/>
                <a:ea typeface="+mj-ea"/>
              </a:rPr>
              <a:t>ifconfig</a:t>
            </a:r>
            <a:r>
              <a:rPr lang="en-US" altLang="zh-CN" sz="1000" b="1" dirty="0" smtClean="0">
                <a:latin typeface="+mj-ea"/>
                <a:ea typeface="+mj-ea"/>
              </a:rPr>
              <a:t> eth0 192.168.1.3   </a:t>
            </a:r>
            <a:r>
              <a:rPr lang="en-US" altLang="zh-CN" sz="1000" b="1" dirty="0" err="1" smtClean="0">
                <a:latin typeface="+mj-ea"/>
                <a:ea typeface="+mj-ea"/>
              </a:rPr>
              <a:t>netmask</a:t>
            </a:r>
            <a:r>
              <a:rPr lang="en-US" altLang="zh-CN" sz="1000" b="1" dirty="0" smtClean="0">
                <a:latin typeface="+mj-ea"/>
                <a:ea typeface="+mj-ea"/>
              </a:rPr>
              <a:t> 255.255.255.0  </a:t>
            </a:r>
            <a:r>
              <a:rPr lang="zh-CN" altLang="en-US" sz="1000" b="1" dirty="0" smtClean="0">
                <a:latin typeface="+mj-ea"/>
                <a:ea typeface="+mj-ea"/>
              </a:rPr>
              <a:t>功能设置指定</a:t>
            </a:r>
            <a:r>
              <a:rPr lang="en-US" altLang="zh-CN" sz="1000" b="1" dirty="0" err="1" smtClean="0">
                <a:latin typeface="+mj-ea"/>
                <a:ea typeface="+mj-ea"/>
              </a:rPr>
              <a:t>ip</a:t>
            </a:r>
            <a:r>
              <a:rPr lang="zh-CN" altLang="en-US" sz="1000" b="1" dirty="0" smtClean="0">
                <a:latin typeface="+mj-ea"/>
                <a:ea typeface="+mj-ea"/>
              </a:rPr>
              <a:t>与子网掩码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pPr marL="454025" indent="-342900" eaLnBrk="1" hangingPunct="1">
              <a:buFont typeface="Wingdings" panose="05000000000000000000" pitchFamily="2" charset="2"/>
              <a:buChar char="l"/>
            </a:pPr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454025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ping 测试网络的连通性 </a:t>
            </a:r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454025" indent="-342900" eaLnBrk="1" hangingPunct="1">
              <a:buFont typeface="Wingdings" panose="05000000000000000000" pitchFamily="2" charset="2"/>
              <a:buChar char="l"/>
            </a:pP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find </a:t>
            </a:r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用来查找文件的命令</a:t>
            </a:r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911225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 sz="1190" b="1" dirty="0">
                <a:solidFill>
                  <a:srgbClr val="FF0000"/>
                </a:solidFill>
                <a:sym typeface="Lucida Sans Unicode" panose="020B0602030504020204" pitchFamily="34" charset="0"/>
              </a:rPr>
              <a:t>find  /  -name  "dhcpd*"</a:t>
            </a:r>
            <a:endParaRPr lang="en-US" altLang="zh-CN" sz="1190" b="1" dirty="0">
              <a:solidFill>
                <a:srgbClr val="FF0000"/>
              </a:solidFill>
              <a:sym typeface="Lucida Sans Unicode" panose="020B0602030504020204" pitchFamily="34" charset="0"/>
            </a:endParaRPr>
          </a:p>
          <a:p>
            <a:pPr marL="911225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400" dirty="0">
                <a:sym typeface="Lucida Sans Unicode" panose="020B0602030504020204" pitchFamily="34" charset="0"/>
              </a:rPr>
              <a:t>功能：</a:t>
            </a:r>
            <a:r>
              <a:rPr lang="zh-CN" altLang="en-US" sz="1400" b="1" dirty="0">
                <a:solidFill>
                  <a:srgbClr val="FF0000"/>
                </a:solidFill>
                <a:sym typeface="Lucida Sans Unicode" panose="020B0602030504020204" pitchFamily="34" charset="0"/>
              </a:rPr>
              <a:t>参数</a:t>
            </a:r>
            <a:r>
              <a:rPr lang="en-US" altLang="zh-CN" sz="1400" b="1" dirty="0">
                <a:solidFill>
                  <a:srgbClr val="FF0000"/>
                </a:solidFill>
                <a:sym typeface="Lucida Sans Unicode" panose="020B0602030504020204" pitchFamily="34" charset="0"/>
              </a:rPr>
              <a:t>-name</a:t>
            </a:r>
            <a:r>
              <a:rPr lang="zh-CN" altLang="en-US" sz="1400" dirty="0">
                <a:solidFill>
                  <a:srgbClr val="FF0000"/>
                </a:solidFill>
                <a:sym typeface="Lucida Sans Unicode" panose="020B0602030504020204" pitchFamily="34" charset="0"/>
              </a:rPr>
              <a:t>指明按文件名进行查找，即从</a:t>
            </a:r>
            <a:r>
              <a:rPr lang="en-US" altLang="zh-CN" sz="1400" dirty="0">
                <a:solidFill>
                  <a:srgbClr val="FF0000"/>
                </a:solidFill>
                <a:sym typeface="Lucida Sans Unicode" panose="020B0602030504020204" pitchFamily="34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sym typeface="Lucida Sans Unicode" panose="020B0602030504020204" pitchFamily="34" charset="0"/>
              </a:rPr>
              <a:t>目录开始查找以</a:t>
            </a:r>
            <a:r>
              <a:rPr lang="en-US" altLang="zh-CN" sz="1400" dirty="0">
                <a:solidFill>
                  <a:srgbClr val="FF0000"/>
                </a:solidFill>
                <a:sym typeface="Lucida Sans Unicode" panose="020B0602030504020204" pitchFamily="34" charset="0"/>
              </a:rPr>
              <a:t>dhcpd</a:t>
            </a:r>
            <a:r>
              <a:rPr lang="zh-CN" altLang="en-US" sz="1400" dirty="0">
                <a:solidFill>
                  <a:srgbClr val="FF0000"/>
                </a:solidFill>
                <a:sym typeface="Lucida Sans Unicode" panose="020B0602030504020204" pitchFamily="34" charset="0"/>
              </a:rPr>
              <a:t>开头的所有文件</a:t>
            </a:r>
            <a:r>
              <a:rPr lang="zh-CN" altLang="en-US" sz="1400" dirty="0">
                <a:sym typeface="Lucida Sans Unicode" panose="020B0602030504020204" pitchFamily="34" charset="0"/>
              </a:rPr>
              <a:t>。 </a:t>
            </a:r>
            <a:endParaRPr lang="zh-CN" altLang="en-US" sz="1400" dirty="0"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42900" indent="-342900" algn="l" defTabSz="0">
              <a:spcBef>
                <a:spcPct val="0"/>
              </a:spcBef>
              <a:buSzPct val="110000"/>
              <a:buFont typeface="Wingdings" panose="05000000000000000000" pitchFamily="2" charset="2"/>
            </a:pPr>
            <a:endParaRPr lang="zh-CN" altLang="en-US" sz="1400" b="1" dirty="0"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454025" indent="-342900" eaLnBrk="1" hangingPunct="1">
              <a:buFont typeface="Wingdings" panose="05000000000000000000" pitchFamily="2" charset="2"/>
              <a:buChar char="l"/>
            </a:pPr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tar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-c 建立一个压缩文件的参数指令（create）</a:t>
            </a:r>
            <a:endParaRPr lang="zh-CN" altLang="en-US" sz="18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-x 解开一个压缩文件的参数指令（extract）</a:t>
            </a:r>
            <a:endParaRPr lang="zh-CN" altLang="en-US" sz="18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-z 是否需要用 gzip 压缩</a:t>
            </a:r>
            <a:endParaRPr lang="zh-CN" altLang="en-US" sz="18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-v 压缩的过程中显示文件（verbose）</a:t>
            </a:r>
            <a:endParaRPr lang="zh-CN" altLang="en-US" sz="18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-f 使用档名，在 f 之后要立即接档名（file）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 smtClean="0">
                <a:latin typeface="+mj-ea"/>
                <a:ea typeface="+mj-ea"/>
              </a:rPr>
              <a:t>通常组合使用</a:t>
            </a:r>
            <a:r>
              <a:rPr lang="en-US" altLang="zh-CN" sz="1800" dirty="0" smtClean="0">
                <a:latin typeface="+mj-ea"/>
                <a:ea typeface="+mj-ea"/>
              </a:rPr>
              <a:t>: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(tar -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cvf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aaa.tar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 file1.txt file2.txt 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将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file1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打包成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aaa.tar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CN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			(tar -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zcvf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aaa.tar.gz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 file1.txt file2.txt 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将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file1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打包成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aaa.tar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并压缩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CN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			(tar -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zxvf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aaa.tar.gz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 file1.txt file2.txt 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将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j-ea"/>
                <a:ea typeface="+mj-ea"/>
              </a:rPr>
              <a:t>aaa.tar.gz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解压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12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+mj-ea"/>
                <a:ea typeface="+mj-ea"/>
              </a:rPr>
              <a:t>chkconfig</a:t>
            </a:r>
            <a:r>
              <a:rPr lang="en-US" altLang="zh-CN" sz="2000" dirty="0" smtClean="0">
                <a:latin typeface="+mj-ea"/>
                <a:ea typeface="+mj-ea"/>
              </a:rPr>
              <a:t>  </a:t>
            </a:r>
            <a:r>
              <a:rPr lang="zh-CN" altLang="en-US" sz="2000" dirty="0" smtClean="0">
                <a:latin typeface="+mj-ea"/>
                <a:ea typeface="+mj-ea"/>
              </a:rPr>
              <a:t>命令查看开机启动项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latin typeface="+mj-ea"/>
                <a:ea typeface="+mj-ea"/>
              </a:rPr>
              <a:t>chkconfig</a:t>
            </a:r>
            <a:r>
              <a:rPr lang="en-US" altLang="zh-CN" sz="1600" dirty="0" smtClean="0">
                <a:latin typeface="+mj-ea"/>
                <a:ea typeface="+mj-ea"/>
              </a:rPr>
              <a:t> –-list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2">
              <a:buClrTx/>
              <a:buFont typeface="Wingdings" panose="05000000000000000000" pitchFamily="2" charset="2"/>
              <a:buChar char="l"/>
            </a:pPr>
            <a:endParaRPr lang="en-US" altLang="zh-CN" sz="1400" dirty="0" smtClean="0">
              <a:latin typeface="+mj-ea"/>
              <a:ea typeface="+mj-ea"/>
            </a:endParaRPr>
          </a:p>
          <a:p>
            <a:pPr lvl="3">
              <a:buClrTx/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说明查看开机启动项列表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latin typeface="+mj-ea"/>
                <a:ea typeface="+mj-ea"/>
              </a:rPr>
              <a:t>chkconfig</a:t>
            </a:r>
            <a:r>
              <a:rPr lang="en-US" altLang="zh-CN" sz="1600" dirty="0" smtClean="0">
                <a:latin typeface="+mj-ea"/>
                <a:ea typeface="+mj-ea"/>
              </a:rPr>
              <a:t> --del  </a:t>
            </a:r>
            <a:r>
              <a:rPr lang="zh-CN" altLang="en-US" sz="1600" dirty="0" smtClean="0">
                <a:latin typeface="+mj-ea"/>
                <a:ea typeface="+mj-ea"/>
              </a:rPr>
              <a:t>启动项名称  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buClrTx/>
              <a:buNone/>
            </a:pPr>
            <a:r>
              <a:rPr lang="zh-CN" altLang="en-US" sz="1600" dirty="0" smtClean="0">
                <a:latin typeface="+mj-ea"/>
                <a:ea typeface="+mj-ea"/>
              </a:rPr>
              <a:t> 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3">
              <a:buClrTx/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说明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删除启动项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457200" lvl="2">
              <a:buClrTx/>
              <a:buFont typeface="Wingdings" panose="05000000000000000000" pitchFamily="2" charset="2"/>
              <a:buChar char="l"/>
            </a:pPr>
            <a:r>
              <a:rPr lang="en-US" altLang="zh-CN" sz="1460" dirty="0" err="1" smtClean="0">
                <a:latin typeface="+mj-ea"/>
                <a:ea typeface="+mj-ea"/>
                <a:cs typeface="+mn-ea"/>
                <a:sym typeface="+mn-ea"/>
              </a:rPr>
              <a:t>chkconfig --add  启动项名称</a:t>
            </a:r>
            <a:r>
              <a:rPr lang="zh-CN" altLang="en-US" sz="1825" dirty="0" smtClean="0">
                <a:latin typeface="+mj-ea"/>
                <a:ea typeface="+mj-ea"/>
                <a:sym typeface="+mn-ea"/>
              </a:rPr>
              <a:t>  </a:t>
            </a:r>
            <a:endParaRPr lang="zh-CN" altLang="en-US" sz="1825" dirty="0" smtClean="0">
              <a:latin typeface="+mj-ea"/>
              <a:ea typeface="+mj-ea"/>
              <a:sym typeface="+mn-ea"/>
            </a:endParaRPr>
          </a:p>
          <a:p>
            <a:pPr marL="914400" lvl="3">
              <a:buClrTx/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ea"/>
              </a:rPr>
              <a:t>说明:添加启动项</a:t>
            </a:r>
            <a:endParaRPr lang="zh-CN" altLang="en-US" sz="1650" dirty="0" smtClean="0">
              <a:latin typeface="+mj-ea"/>
              <a:ea typeface="+mj-ea"/>
              <a:sym typeface="+mn-ea"/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service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命令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service </a:t>
            </a:r>
            <a:r>
              <a:rPr lang="zh-CN" altLang="en-US" sz="2000" dirty="0" smtClean="0">
                <a:latin typeface="+mj-ea"/>
                <a:ea typeface="+mj-ea"/>
              </a:rPr>
              <a:t>服务名 </a:t>
            </a:r>
            <a:r>
              <a:rPr lang="en-US" altLang="zh-CN" sz="2000" dirty="0" smtClean="0">
                <a:latin typeface="+mj-ea"/>
                <a:ea typeface="+mj-ea"/>
              </a:rPr>
              <a:t>status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说明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查看某个服务的运行状态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service </a:t>
            </a:r>
            <a:r>
              <a:rPr lang="zh-CN" altLang="en-US" sz="2000" dirty="0" smtClean="0">
                <a:latin typeface="+mj-ea"/>
                <a:ea typeface="+mj-ea"/>
              </a:rPr>
              <a:t>服务名 </a:t>
            </a:r>
            <a:r>
              <a:rPr lang="en-US" altLang="zh-CN" sz="2000" dirty="0" smtClean="0">
                <a:latin typeface="+mj-ea"/>
                <a:ea typeface="+mj-ea"/>
              </a:rPr>
              <a:t>start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说明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启动某个服务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Service </a:t>
            </a:r>
            <a:r>
              <a:rPr lang="zh-CN" altLang="en-US" sz="2000" dirty="0" smtClean="0">
                <a:latin typeface="+mj-ea"/>
                <a:ea typeface="+mj-ea"/>
              </a:rPr>
              <a:t>服务名 </a:t>
            </a:r>
            <a:r>
              <a:rPr lang="en-US" altLang="zh-CN" sz="2000" dirty="0" smtClean="0">
                <a:latin typeface="+mj-ea"/>
                <a:ea typeface="+mj-ea"/>
              </a:rPr>
              <a:t>restart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说明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重启某个服务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Service </a:t>
            </a:r>
            <a:r>
              <a:rPr lang="zh-CN" altLang="en-US" sz="2000" dirty="0" smtClean="0">
                <a:latin typeface="+mj-ea"/>
                <a:ea typeface="+mj-ea"/>
              </a:rPr>
              <a:t>服务名 </a:t>
            </a:r>
            <a:r>
              <a:rPr lang="en-US" altLang="zh-CN" sz="2000" dirty="0" smtClean="0">
                <a:latin typeface="+mj-ea"/>
                <a:ea typeface="+mj-ea"/>
              </a:rPr>
              <a:t>stop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说明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停止某个服务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echo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用来输出命令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j-ea"/>
                <a:ea typeface="+mj-ea"/>
              </a:rPr>
              <a:t>echo   I love baby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2">
              <a:buClr>
                <a:schemeClr val="tx1"/>
              </a:buClr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说明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用来向屏幕输出一句话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>
              <a:buClr>
                <a:schemeClr val="tx1"/>
              </a:buClr>
              <a:buNone/>
            </a:pP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+mj-ea"/>
                <a:ea typeface="+mj-ea"/>
              </a:rPr>
              <a:t>echo I Love baby  &gt;&gt;  </a:t>
            </a:r>
            <a:r>
              <a:rPr lang="en-US" altLang="zh-CN" sz="1800" dirty="0" err="1" smtClean="0">
                <a:latin typeface="+mj-ea"/>
                <a:ea typeface="+mj-ea"/>
              </a:rPr>
              <a:t>aa.txt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2">
              <a:buClr>
                <a:schemeClr val="tx1"/>
              </a:buClr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说明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将这段内容输入到 文件中</a:t>
            </a: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Linux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Linux </a:t>
            </a:r>
            <a:r>
              <a:rPr lang="zh-CN" altLang="en-US" sz="2000" dirty="0" smtClean="0">
                <a:latin typeface="+mj-ea"/>
                <a:ea typeface="+mj-ea"/>
              </a:rPr>
              <a:t>是一种自由和开放源码的操作系统，存在着许多不同的Linux版本，但它们都使用了Linux内核。Linux可安装在各种计算机硬件设备中，比如手机、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平板电脑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路由器、台式计算机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  <p:pic>
        <p:nvPicPr>
          <p:cNvPr id="5" name="Picture 4" descr="centos-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10" y="2428240"/>
            <a:ext cx="16684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1580" y="2355533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edhat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60" y="2499678"/>
            <a:ext cx="15843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use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5282" y="3688080"/>
            <a:ext cx="1446213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ubuntu-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1115" y="3759835"/>
            <a:ext cx="15843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996382" y="3867150"/>
            <a:ext cx="1295400" cy="5762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/>
              <a:t>Linux内核</a:t>
            </a:r>
            <a:endParaRPr lang="zh-CN" altLang="en-US"/>
          </a:p>
        </p:txBody>
      </p:sp>
      <p:sp>
        <p:nvSpPr>
          <p:cNvPr id="11" name="箭头 88"/>
          <p:cNvSpPr>
            <a:spLocks noChangeShapeType="1"/>
          </p:cNvSpPr>
          <p:nvPr/>
        </p:nvSpPr>
        <p:spPr bwMode="auto">
          <a:xfrm>
            <a:off x="3203585" y="3255645"/>
            <a:ext cx="7937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箭头 89"/>
          <p:cNvSpPr>
            <a:spLocks noChangeShapeType="1"/>
          </p:cNvSpPr>
          <p:nvPr/>
        </p:nvSpPr>
        <p:spPr bwMode="auto">
          <a:xfrm>
            <a:off x="4644082" y="314642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箭头 90"/>
          <p:cNvSpPr>
            <a:spLocks noChangeShapeType="1"/>
          </p:cNvSpPr>
          <p:nvPr/>
        </p:nvSpPr>
        <p:spPr bwMode="auto">
          <a:xfrm flipH="1">
            <a:off x="5364807" y="3290888"/>
            <a:ext cx="9350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箭头 91"/>
          <p:cNvSpPr>
            <a:spLocks noChangeShapeType="1"/>
          </p:cNvSpPr>
          <p:nvPr/>
        </p:nvSpPr>
        <p:spPr bwMode="auto">
          <a:xfrm>
            <a:off x="3059757" y="4156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箭头 92"/>
          <p:cNvSpPr>
            <a:spLocks noChangeShapeType="1"/>
          </p:cNvSpPr>
          <p:nvPr/>
        </p:nvSpPr>
        <p:spPr bwMode="auto">
          <a:xfrm flipH="1">
            <a:off x="5364807" y="41560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进程相关命令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命令 查看进程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latin typeface="+mj-ea"/>
                <a:ea typeface="+mj-ea"/>
              </a:rPr>
              <a:t>	[user1@server2 ~]$ </a:t>
            </a:r>
            <a:r>
              <a:rPr lang="pt-B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</a:t>
            </a:r>
            <a:endParaRPr lang="pt-BR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pt-BR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endParaRPr lang="pt-BR" altLang="en-US" sz="16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r>
              <a:rPr lang="zh-CN" altLang="en-US" sz="1600" b="1" dirty="0" smtClean="0">
                <a:latin typeface="+mj-ea"/>
                <a:ea typeface="+mj-ea"/>
              </a:rPr>
              <a:t>功能：查询在当前控制台上运行的进程。 </a:t>
            </a:r>
            <a:endParaRPr lang="zh-CN" altLang="en-US" sz="1600" b="1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进程相关命令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ps命令 查看所有进程 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zh-CN" altLang="en-US" sz="2000" b="1" dirty="0" smtClean="0"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[user1@server2 ~]$ 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  -aux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zh-CN" altLang="en-US" sz="1600" dirty="0" smtClean="0">
                <a:latin typeface="+mj-ea"/>
                <a:ea typeface="+mj-ea"/>
              </a:rPr>
              <a:t>功能：查询系统中所有运行的进程，包括后台进程，其中参数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sz="1600" dirty="0" smtClean="0">
                <a:latin typeface="+mj-ea"/>
                <a:ea typeface="+mj-ea"/>
              </a:rPr>
              <a:t>是所有进程，参数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zh-CN" altLang="en-US" sz="1600" dirty="0" smtClean="0">
                <a:latin typeface="+mj-ea"/>
                <a:ea typeface="+mj-ea"/>
              </a:rPr>
              <a:t>包括不占用控制台的进程，参数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u</a:t>
            </a:r>
            <a:r>
              <a:rPr lang="zh-CN" altLang="en-US" sz="1600" dirty="0" smtClean="0">
                <a:latin typeface="+mj-ea"/>
                <a:ea typeface="+mj-ea"/>
              </a:rPr>
              <a:t>显示用户。 </a:t>
            </a:r>
            <a:endParaRPr lang="zh-CN" altLang="en-US" sz="1600" dirty="0" smtClean="0">
              <a:latin typeface="+mj-ea"/>
              <a:ea typeface="+mj-ea"/>
            </a:endParaRP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进程相关命令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ps命令 查看所有进程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CN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[user1@server2 ~]$ 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  -ef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en-US" altLang="zh-CN" sz="1400" dirty="0" smtClean="0"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zh-CN" altLang="en-US" sz="1400" dirty="0" smtClean="0"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zh-CN" altLang="en-US" sz="1400" dirty="0" smtClean="0">
                <a:latin typeface="+mj-ea"/>
                <a:ea typeface="+mj-ea"/>
              </a:rPr>
              <a:t>功能：查询系统中所有运行的进程，包括后台进程，而且可以显示出每个进程的父进程号。 </a:t>
            </a:r>
            <a:endParaRPr lang="zh-CN" altLang="en-US" sz="1400" dirty="0" smtClean="0"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zh-CN" altLang="en-US" sz="2000" b="1" dirty="0" smtClean="0"/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进程相关命令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pstree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命令</a:t>
            </a: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endParaRPr lang="en-US" altLang="zh-CN" sz="2000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pstree命令 树状格式显示进程列表</a:t>
            </a:r>
            <a:r>
              <a:rPr lang="zh-CN" altLang="en-US" sz="2000" dirty="0" smtClean="0">
                <a:latin typeface="+mj-ea"/>
                <a:ea typeface="+mj-ea"/>
              </a:rPr>
              <a:t> 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latin typeface="+mj-ea"/>
                <a:ea typeface="+mj-ea"/>
              </a:rPr>
              <a:t>	</a:t>
            </a:r>
            <a:endParaRPr lang="pt-BR" altLang="en-US" sz="2000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latin typeface="+mj-ea"/>
                <a:ea typeface="+mj-ea"/>
              </a:rPr>
              <a:t>	[user1@server2 ~]$ </a:t>
            </a:r>
            <a:r>
              <a:rPr lang="pt-B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pstree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	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	</a:t>
            </a:r>
            <a:r>
              <a:rPr lang="zh-CN" altLang="en-US" sz="1600" dirty="0" smtClean="0">
                <a:latin typeface="+mj-ea"/>
                <a:ea typeface="+mj-ea"/>
              </a:rPr>
              <a:t>功能：以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树状格式</a:t>
            </a:r>
            <a:r>
              <a:rPr lang="zh-CN" altLang="en-US" sz="1600" dirty="0" smtClean="0">
                <a:latin typeface="+mj-ea"/>
                <a:ea typeface="+mj-ea"/>
              </a:rPr>
              <a:t>显示系统的进程列表。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endParaRPr lang="zh-CN" altLang="en-US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pstree命令 带进程号的树状格式显示进程列表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latin typeface="+mj-ea"/>
                <a:ea typeface="+mj-ea"/>
              </a:rPr>
              <a:t>	</a:t>
            </a:r>
            <a:endParaRPr lang="pt-BR" altLang="en-US" sz="2000" b="1" dirty="0" smtClean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latin typeface="+mj-ea"/>
                <a:ea typeface="+mj-ea"/>
              </a:rPr>
              <a:t>	[user1@server2 ~]$ </a:t>
            </a:r>
            <a:r>
              <a:rPr lang="pt-B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pstree  -p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	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SzPct val="110000"/>
              <a:buNone/>
            </a:pPr>
            <a:r>
              <a:rPr lang="en-US" altLang="zh-CN" sz="1600" dirty="0" smtClean="0">
                <a:latin typeface="+mj-ea"/>
                <a:ea typeface="+mj-ea"/>
              </a:rPr>
              <a:t>	</a:t>
            </a:r>
            <a:r>
              <a:rPr lang="zh-CN" altLang="en-US" sz="1600" dirty="0" smtClean="0">
                <a:latin typeface="+mj-ea"/>
                <a:ea typeface="+mj-ea"/>
              </a:rPr>
              <a:t>功能：以树状格式显示系统的进程列表，并标识出每个进程的进程号。</a:t>
            </a:r>
            <a:r>
              <a:rPr lang="zh-CN" altLang="en-US" sz="2000" dirty="0" smtClean="0">
                <a:latin typeface="+mj-ea"/>
                <a:ea typeface="+mj-ea"/>
              </a:rPr>
              <a:t>  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进程相关命令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SzPct val="110000"/>
              <a:buNone/>
            </a:pPr>
            <a:endParaRPr lang="pt-BR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r>
              <a:rPr lang="pt-B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top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命令动态地显示系统中的进程</a:t>
            </a: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ct val="0"/>
              </a:spcBef>
              <a:buSzPct val="110000"/>
              <a:buNone/>
            </a:pP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r>
              <a:rPr lang="zh-CN" altLang="en-US" sz="1600" b="1" dirty="0" smtClean="0">
                <a:latin typeface="+mj-ea"/>
                <a:ea typeface="+mj-ea"/>
              </a:rPr>
              <a:t>[user1@server2 ~]$ 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top</a:t>
            </a:r>
            <a:endParaRPr lang="en-US" altLang="zh-CN" sz="16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endParaRPr lang="zh-CN" altLang="en-US" sz="16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600075" lvl="1" indent="-342900">
              <a:spcBef>
                <a:spcPct val="0"/>
              </a:spcBef>
              <a:buSzPct val="110000"/>
              <a:buNone/>
            </a:pPr>
            <a:r>
              <a:rPr lang="zh-CN" altLang="en-US" sz="1400" dirty="0" smtClean="0">
                <a:latin typeface="+mj-ea"/>
                <a:ea typeface="+mj-ea"/>
              </a:rPr>
              <a:t>功能：动态地显示系统中的进程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rPr>
              <a:t>国家级工程实践教育中心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  <a:sym typeface="Lucida Sans Unicode" panose="020B0602030504020204" pitchFamily="34" charset="0"/>
            </a:endParaRPr>
          </a:p>
        </p:txBody>
      </p:sp>
      <p:sp>
        <p:nvSpPr>
          <p:cNvPr id="71683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0825" y="1203598"/>
            <a:ext cx="8893175" cy="3114675"/>
          </a:xfrm>
        </p:spPr>
        <p:txBody>
          <a:bodyPr/>
          <a:lstStyle/>
          <a:p>
            <a:pPr marL="342900" indent="-342900" algn="l">
              <a:spcBef>
                <a:spcPct val="0"/>
              </a:spcBef>
              <a:buSzPct val="110000"/>
            </a:pPr>
            <a:r>
              <a:rPr lang="pt-BR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kill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命令 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</a:rPr>
              <a:t>杀掉指定进程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</a:rPr>
              <a:t> </a:t>
            </a: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en-US" altLang="zh-CN" sz="2000" b="1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en-US" altLang="zh-CN" sz="2000" b="1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[user1@server2 ~]$ 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kill  3029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en-US" altLang="zh-CN" sz="1600" b="1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latin typeface="+mj-ea"/>
                <a:ea typeface="+mj-ea"/>
              </a:rPr>
              <a:t>功能</a:t>
            </a:r>
            <a:r>
              <a:rPr lang="zh-CN" altLang="en-US" sz="1600" dirty="0" smtClean="0">
                <a:latin typeface="+mj-ea"/>
                <a:ea typeface="+mj-ea"/>
              </a:rPr>
              <a:t>：kill命令可以杀掉一个进程，当然普通用户只能杀掉自己的进程。</a:t>
            </a:r>
            <a:endParaRPr lang="zh-CN" altLang="en-US" sz="16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8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latin typeface="+mj-ea"/>
                <a:ea typeface="+mj-ea"/>
              </a:rPr>
              <a:t>说明：</a:t>
            </a:r>
            <a:r>
              <a:rPr lang="zh-CN" altLang="en-US" sz="1600" dirty="0" smtClean="0">
                <a:latin typeface="+mj-ea"/>
                <a:ea typeface="+mj-ea"/>
              </a:rPr>
              <a:t>上述命令中3029是进程号；一般在执行kill命令之前，先用ps或pstree来查询一下将要被杀掉的进程的进程号。 </a:t>
            </a:r>
            <a:endParaRPr lang="zh-CN" altLang="en-US" sz="1600" dirty="0" smtClean="0">
              <a:latin typeface="+mj-ea"/>
              <a:ea typeface="+mj-ea"/>
            </a:endParaRPr>
          </a:p>
          <a:p>
            <a:pPr marL="342900" indent="-342900" algn="l"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Lucida Sans Unicode" panose="020B0602030504020204" pitchFamily="34" charset="0"/>
              </a:rPr>
              <a:t>进程相关命令</a:t>
            </a:r>
            <a:endParaRPr kumimoji="0" lang="zh-CN" altLang="en-US" sz="41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Lucida Sans Unicode" panose="020B0602030504020204" pitchFamily="34" charset="0"/>
              </a:rPr>
              <a:t>国家级工程实践教育中心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  <a:sym typeface="Lucida Sans Unicode" panose="020B0602030504020204" pitchFamily="34" charset="0"/>
            </a:endParaRPr>
          </a:p>
        </p:txBody>
      </p:sp>
      <p:sp>
        <p:nvSpPr>
          <p:cNvPr id="71683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0825" y="1203598"/>
            <a:ext cx="8893175" cy="3114675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kill命令  强制杀掉指定进程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endParaRPr lang="zh-CN" altLang="en-US" sz="2000" b="1" dirty="0" smtClean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r>
              <a:rPr lang="zh-CN" altLang="en-US" sz="2000" b="1" dirty="0" smtClean="0">
                <a:latin typeface="+mj-ea"/>
                <a:ea typeface="+mj-ea"/>
              </a:rPr>
              <a:t>[user1@server2 ~]$ 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kill  -9  3029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endParaRPr lang="en-US" altLang="zh-CN" sz="20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endParaRPr lang="zh-CN" altLang="en-US" sz="20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r>
              <a:rPr lang="zh-CN" altLang="en-US" sz="1600" b="1" dirty="0" smtClean="0">
                <a:latin typeface="+mj-ea"/>
                <a:ea typeface="+mj-ea"/>
              </a:rPr>
              <a:t>功能：</a:t>
            </a:r>
            <a:r>
              <a:rPr lang="zh-CN" altLang="en-US" sz="1600" dirty="0" smtClean="0">
                <a:latin typeface="+mj-ea"/>
                <a:ea typeface="+mj-ea"/>
              </a:rPr>
              <a:t>强制终止3029号进程的运行，其中参数</a:t>
            </a:r>
            <a:r>
              <a:rPr lang="zh-CN" altLang="en-US" sz="1600" b="1" dirty="0" smtClean="0">
                <a:latin typeface="+mj-ea"/>
                <a:ea typeface="+mj-ea"/>
              </a:rPr>
              <a:t>-9</a:t>
            </a:r>
            <a:r>
              <a:rPr lang="zh-CN" altLang="en-US" sz="1600" dirty="0" smtClean="0">
                <a:latin typeface="+mj-ea"/>
                <a:ea typeface="+mj-ea"/>
              </a:rPr>
              <a:t>代表强制的意思。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endParaRPr lang="zh-CN" altLang="en-US" sz="1600" dirty="0" smtClean="0">
              <a:latin typeface="+mj-ea"/>
              <a:ea typeface="+mj-ea"/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SzPct val="110000"/>
            </a:pPr>
            <a:r>
              <a:rPr lang="zh-CN" altLang="en-US" sz="1600" b="1" dirty="0" smtClean="0">
                <a:latin typeface="+mj-ea"/>
                <a:ea typeface="+mj-ea"/>
              </a:rPr>
              <a:t>说明：</a:t>
            </a:r>
            <a:r>
              <a:rPr lang="zh-CN" altLang="en-US" sz="1600" dirty="0" smtClean="0">
                <a:latin typeface="+mj-ea"/>
                <a:ea typeface="+mj-ea"/>
              </a:rPr>
              <a:t>实际上kill命令是向该进程发送信号，该进程接到信号后决定是否停止运行，有些守护进程必须要收到参数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9</a:t>
            </a:r>
            <a:r>
              <a:rPr lang="zh-CN" altLang="en-US" sz="1600" dirty="0" smtClean="0">
                <a:latin typeface="+mj-ea"/>
                <a:ea typeface="+mj-ea"/>
              </a:rPr>
              <a:t>才终止运行。</a:t>
            </a:r>
            <a:endParaRPr lang="zh-CN" altLang="en-US" sz="1600" dirty="0" smtClean="0">
              <a:latin typeface="+mj-ea"/>
              <a:ea typeface="+mj-ea"/>
            </a:endParaRPr>
          </a:p>
          <a:p>
            <a:pPr marL="342900" indent="-342900" algn="l"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Lucida Sans Unicode" panose="020B0602030504020204" pitchFamily="34" charset="0"/>
              </a:rPr>
              <a:t>进程相关命令</a:t>
            </a:r>
            <a:endParaRPr kumimoji="0" lang="zh-CN" altLang="en-US" sz="41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vi/vim</a:t>
            </a:r>
            <a:r>
              <a:rPr lang="zh-CN" altLang="en-US" sz="4400" dirty="0" smtClean="0">
                <a:latin typeface="+mj-ea"/>
              </a:rPr>
              <a:t>文本编辑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vi / vim是Unix / Linux上最常用的文本编辑器而且功能非常强大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只有命令，没有菜单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zh-CN" altLang="en-US" sz="20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vi/vim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vi/vim</a:t>
            </a:r>
            <a:r>
              <a:rPr lang="zh-CN" altLang="en-US" dirty="0" smtClean="0"/>
              <a:t>三种模式相互切换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  <p:pic>
        <p:nvPicPr>
          <p:cNvPr id="7" name="图片 6" descr="2016-06-19_152448.pn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23766" y="1635517"/>
            <a:ext cx="5364088" cy="24396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vi</a:t>
            </a:r>
            <a:r>
              <a:rPr lang="zh-CN" altLang="en-US" dirty="0" smtClean="0"/>
              <a:t>插入命令</a:t>
            </a:r>
            <a:endParaRPr lang="zh-CN" altLang="en-US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ph type="tbl" idx="1"/>
          </p:nvPr>
        </p:nvGraphicFramePr>
        <p:xfrm>
          <a:off x="1260476" y="1600200"/>
          <a:ext cx="6264275" cy="2634855"/>
        </p:xfrm>
        <a:graphic>
          <a:graphicData uri="http://schemas.openxmlformats.org/drawingml/2006/table">
            <a:tbl>
              <a:tblPr/>
              <a:tblGrid>
                <a:gridCol w="1449388"/>
                <a:gridCol w="4814887"/>
              </a:tblGrid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在光标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前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插入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在光标当前行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开始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插入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在光标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后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插入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在光标当前行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末尾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在光标当前行的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下一行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插入新行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在光标当前行的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上一行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插入新行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Linux</a:t>
            </a:r>
            <a:r>
              <a:rPr lang="zh-CN" altLang="en-US" dirty="0" smtClean="0"/>
              <a:t>诞生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2101" y="962025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65125" marR="0" lvl="0" indent="-254000" algn="l" defTabSz="0" rtl="0" eaLnBrk="1" fontAlgn="base" latinLnBrk="0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Lucida Sans Unicode" panose="020B0602030504020204" pitchFamily="34" charset="0"/>
              </a:rPr>
              <a:t>Linux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Lucida Sans Unicode" panose="020B0602030504020204" pitchFamily="34" charset="0"/>
              </a:rPr>
              <a:t>出现于1991年，是由芬兰赫尔辛基大学学生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Lucida Sans Unicode" panose="020B0602030504020204" pitchFamily="34" charset="0"/>
            </a:endParaRPr>
          </a:p>
          <a:p>
            <a:pPr marL="822325" lvl="1" indent="-254000" defTabSz="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Lucida Sans Unicode" panose="020B0602030504020204" pitchFamily="34" charset="0"/>
              </a:rPr>
              <a:t>Linus Torvalds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Lucida Sans Unicode" panose="020B0602030504020204" pitchFamily="34" charset="0"/>
              </a:rPr>
              <a:t>和后来加入的众多爱好者共同开发完成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Lucida Sans Unicode" panose="020B0602030504020204" pitchFamily="34" charset="0"/>
            </a:endParaRPr>
          </a:p>
        </p:txBody>
      </p:sp>
      <p:pic>
        <p:nvPicPr>
          <p:cNvPr id="6" name="Picture 4" descr="28_1382585193.jpg_w60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67252" y="1948820"/>
            <a:ext cx="3024336" cy="212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34096320332184211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3349" y="1985015"/>
            <a:ext cx="237591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vi</a:t>
            </a:r>
            <a:r>
              <a:rPr lang="zh-CN" altLang="en-US" dirty="0" smtClean="0"/>
              <a:t>定位命令</a:t>
            </a:r>
            <a:endParaRPr lang="zh-CN" altLang="en-US" dirty="0" smtClean="0"/>
          </a:p>
        </p:txBody>
      </p:sp>
      <p:graphicFrame>
        <p:nvGraphicFramePr>
          <p:cNvPr id="33795" name="Group 3"/>
          <p:cNvGraphicFramePr>
            <a:graphicFrameLocks noGrp="1"/>
          </p:cNvGraphicFramePr>
          <p:nvPr>
            <p:ph type="tbl" idx="1"/>
          </p:nvPr>
        </p:nvGraphicFramePr>
        <p:xfrm>
          <a:off x="1331913" y="1600200"/>
          <a:ext cx="5905500" cy="2195514"/>
        </p:xfrm>
        <a:graphic>
          <a:graphicData uri="http://schemas.openxmlformats.org/drawingml/2006/table">
            <a:tbl>
              <a:tblPr/>
              <a:tblGrid>
                <a:gridCol w="1390650"/>
                <a:gridCol w="4514850"/>
              </a:tblGrid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:set nu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显示行号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:set nonu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取消行号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gg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到文本的第一行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到文本的最后一行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:n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到文本的第n行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Vi</a:t>
            </a:r>
            <a:r>
              <a:rPr lang="zh-CN" altLang="en-US" smtClean="0"/>
              <a:t>前进和</a:t>
            </a:r>
            <a:r>
              <a:rPr lang="zh-CN" altLang="en-US" dirty="0" smtClean="0"/>
              <a:t>取消命令</a:t>
            </a:r>
            <a:endParaRPr lang="zh-CN" altLang="en-US" dirty="0" smtClean="0"/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ph type="tbl" idx="1"/>
          </p:nvPr>
        </p:nvGraphicFramePr>
        <p:xfrm>
          <a:off x="1476376" y="2211710"/>
          <a:ext cx="6264275" cy="839840"/>
        </p:xfrm>
        <a:graphic>
          <a:graphicData uri="http://schemas.openxmlformats.org/drawingml/2006/table">
            <a:tbl>
              <a:tblPr/>
              <a:tblGrid>
                <a:gridCol w="1003300"/>
                <a:gridCol w="5260975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undo，取消上一步操作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5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Ctrl + r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redo，返回到undo之前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zh-CN" dirty="0" smtClean="0"/>
              <a:t>Vi</a:t>
            </a:r>
            <a:r>
              <a:rPr lang="zh-CN" altLang="en-US" dirty="0" smtClean="0"/>
              <a:t>退出</a:t>
            </a:r>
            <a:endParaRPr lang="zh-CN" altLang="en-US" dirty="0" smtClean="0"/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type="tbl" idx="1"/>
          </p:nvPr>
        </p:nvGraphicFramePr>
        <p:xfrm>
          <a:off x="757238" y="1762125"/>
          <a:ext cx="7200900" cy="2093120"/>
        </p:xfrm>
        <a:graphic>
          <a:graphicData uri="http://schemas.openxmlformats.org/drawingml/2006/table">
            <a:tbl>
              <a:tblPr/>
              <a:tblGrid>
                <a:gridCol w="2165350"/>
                <a:gridCol w="5035550"/>
              </a:tblGrid>
              <a:tr h="417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Shift+ zz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保存退出，与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:wq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作用相同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:q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退出不保存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7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:q!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强制退出不保存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wq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保存退出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wq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!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强制保存退出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RPM</a:t>
            </a:r>
            <a:r>
              <a:rPr lang="zh-CN" altLang="en-US" dirty="0" smtClean="0"/>
              <a:t>软件包管理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/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RPM</a:t>
            </a:r>
            <a:r>
              <a:rPr lang="zh-CN" altLang="en-US" sz="1800" dirty="0" smtClean="0">
                <a:latin typeface="+mj-ea"/>
                <a:ea typeface="+mj-ea"/>
              </a:rPr>
              <a:t>是RedHat Package Manager（RedHat软件包管理工具）的缩写，这一文件格式名称虽然打上了RedHat的标志，但是其原始设计理念是开放式的，现在包括RedHat、CentOS、SUSE等Linux的分发版本都有采用，可以算是公认的行业标准了。RPM文件在Linux系统中的安装最为简便</a:t>
            </a:r>
            <a:endParaRPr lang="zh-CN" altLang="en-US" sz="16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zh-CN" altLang="en-US" dirty="0" smtClean="0"/>
              <a:t>RPM命令使用</a:t>
            </a:r>
            <a:endParaRPr lang="zh-CN" altLang="en-US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rpm的常用参数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endParaRPr lang="zh-CN" altLang="en-US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i：安装应用程序（install）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e：卸载应用程序（erase）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vh：显示安装进度；（verbose   hash） 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U：升级软件包；（update） 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qa: 显示所有已安装软件包（query all）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例子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：rmp  -ivh  gcc-c++-4.4.7-3.el6.x86_64.rpm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300788" y="4786313"/>
            <a:ext cx="2351087" cy="2746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zh-CN" altLang="en-US" dirty="0" smtClean="0"/>
              <a:t>YUM命令</a:t>
            </a:r>
            <a:endParaRPr lang="zh-CN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j-ea"/>
                <a:ea typeface="+mj-ea"/>
              </a:rPr>
              <a:t>Yum（全称为 Yellow dog Updater, Modified）是一个在Fedora和RedHat以及SUSE、CentOS中的Shell前端软件包管理器。基於RPM包管理，能够从指定的服务器自动下载RPM包并且安装，可以自动处理依赖性关系，并且一次安装所有依赖的软件包，无须繁琐地一次次下载、安装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endParaRPr lang="zh-CN" altLang="en-US" sz="1800" dirty="0" smtClean="0">
              <a:latin typeface="+mj-ea"/>
              <a:ea typeface="+mj-ea"/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例子（需要上网）：</a:t>
            </a:r>
            <a:endParaRPr lang="zh-CN" altLang="en-US" sz="1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yum  install  gcc-c++</a:t>
            </a:r>
            <a:endParaRPr lang="zh-CN" altLang="en-US" sz="1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yum  remove   gcc-c++</a:t>
            </a:r>
            <a:endParaRPr lang="zh-CN" altLang="en-US" sz="1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yum  </a:t>
            </a:r>
            <a:r>
              <a:rPr lang="zh-CN" altLang="en-US" sz="1800" smtClean="0">
                <a:solidFill>
                  <a:srgbClr val="FF0000"/>
                </a:solidFill>
                <a:latin typeface="+mj-ea"/>
                <a:ea typeface="+mj-ea"/>
              </a:rPr>
              <a:t>update   gcc-c</a:t>
            </a:r>
            <a:r>
              <a:rPr lang="zh-CN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++</a:t>
            </a:r>
            <a:endParaRPr lang="zh-CN" altLang="en-US" sz="18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300788" y="4786313"/>
            <a:ext cx="2351087" cy="2746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国家级工程实践教育中心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国家级工程实践教育中心</a:t>
            </a:r>
            <a:endParaRPr lang="zh-CN" altLang="en-US" dirty="0" smtClean="0"/>
          </a:p>
        </p:txBody>
      </p:sp>
      <p:sp>
        <p:nvSpPr>
          <p:cNvPr id="55299" name="标题 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结束</a:t>
            </a:r>
            <a:endParaRPr lang="zh-CN" altLang="en-US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5300" name="Picture 2" descr="D:\zpark\资料\百知logo-最终版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42" y="1430338"/>
            <a:ext cx="6403975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Linux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多用户</a:t>
            </a:r>
            <a:r>
              <a:rPr lang="zh-CN" altLang="en-US" sz="2000" dirty="0" smtClean="0">
                <a:latin typeface="+mj-ea"/>
                <a:ea typeface="+mj-ea"/>
              </a:rPr>
              <a:t>，多任务，丰富的网络功能，可靠的系统安全，良好的可移植性，具有标准兼容性，良好的用户界面，出色的速度性能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开源</a:t>
            </a:r>
            <a:endParaRPr lang="zh-CN" altLang="en-US" sz="2000" b="1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Linux</a:t>
            </a:r>
            <a:r>
              <a:rPr lang="zh-CN" altLang="en-US" dirty="0" smtClean="0"/>
              <a:t>之</a:t>
            </a:r>
            <a:r>
              <a:rPr lang="zh-CN" altLang="en-US" sz="4400" dirty="0" smtClean="0"/>
              <a:t>CentOS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主流</a:t>
            </a:r>
            <a:r>
              <a:rPr lang="zh-CN" altLang="en-US" sz="2000" dirty="0" smtClean="0">
                <a:latin typeface="+mj-ea"/>
                <a:ea typeface="+mj-ea"/>
              </a:rPr>
              <a:t>：目前的Linux操作系统主要应用于生产环境，主流企业的Linux系统仍旧是RedHat或者CentOS</a:t>
            </a:r>
            <a:endParaRPr lang="zh-CN" altLang="en-US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免费</a:t>
            </a:r>
            <a:r>
              <a:rPr lang="zh-CN" altLang="en-US" sz="2000" dirty="0" smtClean="0">
                <a:latin typeface="+mj-ea"/>
                <a:ea typeface="+mj-ea"/>
              </a:rPr>
              <a:t>：RedHat 和CentOS差别不大，基于Red Hat Linux 提供的可自由使用源代码的企业CentOS是一个Linux发行版本</a:t>
            </a: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j-ea"/>
              <a:ea typeface="+mj-ea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更新方便</a:t>
            </a:r>
            <a:r>
              <a:rPr lang="zh-CN" altLang="en-US" sz="2000" dirty="0" smtClean="0">
                <a:latin typeface="+mj-ea"/>
                <a:ea typeface="+mj-ea"/>
              </a:rPr>
              <a:t>：CentOS独有的yum命令支持在线升级，可以即时更新系统，不像RedHat 那样需要花钱购买支持服务！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CentOS</a:t>
            </a:r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276299"/>
            <a:ext cx="8229600" cy="306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环境：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 Windows7</a:t>
            </a:r>
            <a:r>
              <a:rPr lang="en-US" altLang="zh-CN" sz="2000" dirty="0" smtClean="0">
                <a:latin typeface="+mj-ea"/>
                <a:ea typeface="+mj-ea"/>
              </a:rPr>
              <a:t>,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 VMware Workstation</a:t>
            </a:r>
            <a:r>
              <a:rPr lang="en-US" altLang="zh-CN" sz="2000" dirty="0" smtClean="0">
                <a:latin typeface="+mj-ea"/>
                <a:ea typeface="+mj-ea"/>
              </a:rPr>
              <a:t>9</a:t>
            </a:r>
            <a:r>
              <a:rPr lang="zh-CN" altLang="en-US" sz="2000" dirty="0" smtClean="0">
                <a:latin typeface="+mj-ea"/>
                <a:ea typeface="+mj-ea"/>
              </a:rPr>
              <a:t>, 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j-ea"/>
                <a:ea typeface="+mj-ea"/>
              </a:rPr>
              <a:t> CentOS镜像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Linux目录结构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3568" y="987574"/>
            <a:ext cx="82296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971600" y="1851670"/>
            <a:ext cx="76231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bin 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bin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aries)存放二进制可执行文件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sbin 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s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uper user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bin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aries)存放二进制可执行文件，只有root才能访问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etc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etc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etera)存放系统配置文件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usr 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u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nix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s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hared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r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esources)用于存放共享的系统资源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home 存放用户文件的根目录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root  超级用户目录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dev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dev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ices)用于存放设备文件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lib 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lib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rary)存放跟文件系统中的程序运行所需要的共享库及内核模块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mnt 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m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ou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nt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)系统管理员安装临时文件系统的安装点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boot 存放用于系统引导时使用的各种文件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  tmp 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mp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orary)用于存放各种临时文件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  <a:p>
            <a:pPr marL="365125" marR="0" lvl="0" indent="-254000" algn="l" defTabSz="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var  (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var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Lucida Sans Unicode" panose="020B0602030504020204" pitchFamily="34" charset="0"/>
              </a:rPr>
              <a:t>iable)用于存放运行时需要改变数据的文件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Linux</a:t>
            </a:r>
            <a:r>
              <a:rPr lang="zh-CN" altLang="en-US" dirty="0" smtClean="0"/>
              <a:t>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命令格式</a:t>
            </a:r>
            <a:r>
              <a:rPr lang="zh-CN" altLang="en-US" sz="2000" dirty="0" smtClean="0">
                <a:latin typeface="+mj-ea"/>
                <a:ea typeface="+mj-ea"/>
              </a:rPr>
              <a:t>：命令  -选项  参数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j-ea"/>
                <a:ea typeface="+mj-ea"/>
              </a:rPr>
              <a:t>如：ls  -l  /us</a:t>
            </a:r>
            <a:r>
              <a:rPr lang="en-US" altLang="zh-CN" sz="1800" dirty="0" smtClean="0">
                <a:latin typeface="+mj-ea"/>
                <a:ea typeface="+mj-ea"/>
              </a:rPr>
              <a:t>r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ls</a:t>
            </a:r>
            <a:r>
              <a:rPr lang="zh-CN" altLang="en-US" sz="2000" dirty="0" smtClean="0">
                <a:latin typeface="+mj-ea"/>
                <a:ea typeface="+mj-ea"/>
              </a:rPr>
              <a:t>：显示文件和目录列表(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l</a:t>
            </a:r>
            <a:r>
              <a:rPr lang="zh-CN" altLang="en-US" sz="2000" dirty="0" smtClean="0">
                <a:latin typeface="+mj-ea"/>
                <a:ea typeface="+mj-ea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zh-CN" altLang="en-US" sz="2000" dirty="0" smtClean="0">
                <a:latin typeface="+mj-ea"/>
                <a:ea typeface="+mj-ea"/>
              </a:rPr>
              <a:t>t)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+mj-ea"/>
                <a:ea typeface="+mj-ea"/>
              </a:rPr>
              <a:t>常用参数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endParaRPr lang="zh-CN" altLang="en-US" sz="2000" dirty="0" smtClean="0">
              <a:latin typeface="+mj-ea"/>
              <a:ea typeface="+mj-ea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j-ea"/>
                <a:ea typeface="+mj-ea"/>
              </a:rPr>
              <a:t>-l		(long)</a:t>
            </a:r>
            <a:endParaRPr lang="zh-CN" altLang="en-US" sz="1800" dirty="0" smtClean="0">
              <a:latin typeface="+mj-ea"/>
              <a:ea typeface="+mj-ea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+mj-ea"/>
                <a:ea typeface="+mj-ea"/>
              </a:rPr>
              <a:t>-a	(all)         注意隐藏文件、特殊目录.和..   </a:t>
            </a:r>
            <a:endParaRPr lang="zh-CN" altLang="en-US" sz="1800" dirty="0" smtClean="0">
              <a:latin typeface="+mj-ea"/>
              <a:ea typeface="+mj-ea"/>
            </a:endParaRPr>
          </a:p>
          <a:p>
            <a:pPr lvl="2" eaLnBrk="1" hangingPunct="1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注意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3" eaLnBrk="1" hangingPunct="1">
              <a:buFont typeface="Wingdings" panose="05000000000000000000" pitchFamily="2" charset="2"/>
              <a:buChar char="l"/>
            </a:pP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Linux</a:t>
            </a:r>
            <a:r>
              <a:rPr lang="zh-CN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的操作系统的基本命令严格区分大小写</a:t>
            </a:r>
            <a:endParaRPr lang="zh-CN" altLang="en-US" sz="1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国家级工程实践教育中心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聚合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A000120150327A13KPBG</Template>
  <TotalTime>0</TotalTime>
  <Words>5036</Words>
  <Application>WPS 演示</Application>
  <PresentationFormat>全屏显示(16:9)</PresentationFormat>
  <Paragraphs>489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宋体</vt:lpstr>
      <vt:lpstr>Wingdings</vt:lpstr>
      <vt:lpstr>Courier New</vt:lpstr>
      <vt:lpstr>Lucida Sans Unicode</vt:lpstr>
      <vt:lpstr>Calibri</vt:lpstr>
      <vt:lpstr>黑体</vt:lpstr>
      <vt:lpstr>Wingdings 3</vt:lpstr>
      <vt:lpstr>Verdana</vt:lpstr>
      <vt:lpstr>Wingdings 2</vt:lpstr>
      <vt:lpstr>Arial Unicode MS</vt:lpstr>
      <vt:lpstr>Arial Unicode MS</vt:lpstr>
      <vt:lpstr>Symbol</vt:lpstr>
      <vt:lpstr>Cambria</vt:lpstr>
      <vt:lpstr>微软雅黑</vt:lpstr>
      <vt:lpstr>Wingdings</vt:lpstr>
      <vt:lpstr>聚合</vt:lpstr>
      <vt:lpstr>PowerPoint 演示文稿</vt:lpstr>
      <vt:lpstr>Linux介绍</vt:lpstr>
      <vt:lpstr>Linux诞生</vt:lpstr>
      <vt:lpstr>Linux特点</vt:lpstr>
      <vt:lpstr>Linux之CentOS</vt:lpstr>
      <vt:lpstr>CentOS下载</vt:lpstr>
      <vt:lpstr>Linux安装</vt:lpstr>
      <vt:lpstr>Linux目录结构</vt:lpstr>
      <vt:lpstr>Linux的常用命令</vt:lpstr>
      <vt:lpstr>ls -l命令</vt:lpstr>
      <vt:lpstr>ls -l中的权限</vt:lpstr>
      <vt:lpstr>ls –R命令</vt:lpstr>
      <vt:lpstr>操作文件或目录常用命令</vt:lpstr>
      <vt:lpstr>操作文件或目录常用命令</vt:lpstr>
      <vt:lpstr>常用命令</vt:lpstr>
      <vt:lpstr>常用命令</vt:lpstr>
      <vt:lpstr>常用命令</vt:lpstr>
      <vt:lpstr>常用命令</vt:lpstr>
      <vt:lpstr>常用命令</vt:lpstr>
      <vt:lpstr>进程相关命令</vt:lpstr>
      <vt:lpstr>进程相关命令</vt:lpstr>
      <vt:lpstr>进程相关命令</vt:lpstr>
      <vt:lpstr>进程相关命令</vt:lpstr>
      <vt:lpstr>进程相关命令</vt:lpstr>
      <vt:lpstr>PowerPoint 演示文稿</vt:lpstr>
      <vt:lpstr>PowerPoint 演示文稿</vt:lpstr>
      <vt:lpstr>vi/vim文本编辑</vt:lpstr>
      <vt:lpstr>vi/vim</vt:lpstr>
      <vt:lpstr>vi插入命令</vt:lpstr>
      <vt:lpstr>vi定位命令</vt:lpstr>
      <vt:lpstr>Vi前进和取消命令</vt:lpstr>
      <vt:lpstr>Vi退出</vt:lpstr>
      <vt:lpstr>RPM软件包管理</vt:lpstr>
      <vt:lpstr>RPM命令使用</vt:lpstr>
      <vt:lpstr>YUM命令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中关村软件园人才基地</dc:title>
  <dc:creator>yangfan</dc:creator>
  <cp:lastModifiedBy>Administrator</cp:lastModifiedBy>
  <cp:revision>1398</cp:revision>
  <dcterms:created xsi:type="dcterms:W3CDTF">2016-08-10T06:38:00Z</dcterms:created>
  <dcterms:modified xsi:type="dcterms:W3CDTF">2018-06-13T02:50:32Z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