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7"/>
  </p:notesMasterIdLst>
  <p:sldIdLst>
    <p:sldId id="256" r:id="rId2"/>
    <p:sldId id="267" r:id="rId3"/>
    <p:sldId id="268" r:id="rId4"/>
    <p:sldId id="258" r:id="rId5"/>
    <p:sldId id="269" r:id="rId6"/>
    <p:sldId id="270" r:id="rId7"/>
    <p:sldId id="257" r:id="rId8"/>
    <p:sldId id="259" r:id="rId9"/>
    <p:sldId id="260" r:id="rId10"/>
    <p:sldId id="261" r:id="rId11"/>
    <p:sldId id="262" r:id="rId12"/>
    <p:sldId id="266" r:id="rId13"/>
    <p:sldId id="264" r:id="rId14"/>
    <p:sldId id="263"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1821CA-D18D-400B-AD93-9FEC77752120}" v="6" dt="2025-05-07T03:31:56.462"/>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cc Boss" userId="cb32dbb248830fc7" providerId="LiveId" clId="{A51821CA-D18D-400B-AD93-9FEC77752120}"/>
    <pc:docChg chg="undo redo custSel addSld modSld sldOrd">
      <pc:chgData name="Mecc Boss" userId="cb32dbb248830fc7" providerId="LiveId" clId="{A51821CA-D18D-400B-AD93-9FEC77752120}" dt="2025-05-07T09:17:40.615" v="322"/>
      <pc:docMkLst>
        <pc:docMk/>
      </pc:docMkLst>
      <pc:sldChg chg="delSp modSp mod delAnim">
        <pc:chgData name="Mecc Boss" userId="cb32dbb248830fc7" providerId="LiveId" clId="{A51821CA-D18D-400B-AD93-9FEC77752120}" dt="2025-05-06T23:51:45.905" v="77" actId="20577"/>
        <pc:sldMkLst>
          <pc:docMk/>
          <pc:sldMk cId="332249346" sldId="256"/>
        </pc:sldMkLst>
        <pc:spChg chg="mod">
          <ac:chgData name="Mecc Boss" userId="cb32dbb248830fc7" providerId="LiveId" clId="{A51821CA-D18D-400B-AD93-9FEC77752120}" dt="2025-05-06T23:51:45.905" v="77" actId="20577"/>
          <ac:spMkLst>
            <pc:docMk/>
            <pc:sldMk cId="332249346" sldId="256"/>
            <ac:spMk id="3" creationId="{C38842AF-1363-23D7-0FFA-3A7095DDE65B}"/>
          </ac:spMkLst>
        </pc:spChg>
        <pc:picChg chg="del mod">
          <ac:chgData name="Mecc Boss" userId="cb32dbb248830fc7" providerId="LiveId" clId="{A51821CA-D18D-400B-AD93-9FEC77752120}" dt="2025-05-06T23:23:11.326" v="20" actId="478"/>
          <ac:picMkLst>
            <pc:docMk/>
            <pc:sldMk cId="332249346" sldId="256"/>
            <ac:picMk id="4" creationId="{EA5229F3-6A16-BB89-C208-16C26D8F65F8}"/>
          </ac:picMkLst>
        </pc:picChg>
      </pc:sldChg>
      <pc:sldChg chg="modSp mod ord">
        <pc:chgData name="Mecc Boss" userId="cb32dbb248830fc7" providerId="LiveId" clId="{A51821CA-D18D-400B-AD93-9FEC77752120}" dt="2025-05-07T04:48:25.226" v="309"/>
        <pc:sldMkLst>
          <pc:docMk/>
          <pc:sldMk cId="1296856461" sldId="257"/>
        </pc:sldMkLst>
        <pc:spChg chg="mod">
          <ac:chgData name="Mecc Boss" userId="cb32dbb248830fc7" providerId="LiveId" clId="{A51821CA-D18D-400B-AD93-9FEC77752120}" dt="2025-05-07T04:48:25.226" v="309"/>
          <ac:spMkLst>
            <pc:docMk/>
            <pc:sldMk cId="1296856461" sldId="257"/>
            <ac:spMk id="3" creationId="{83D2D182-F227-023E-6A12-1100CEFF1C4B}"/>
          </ac:spMkLst>
        </pc:spChg>
      </pc:sldChg>
      <pc:sldChg chg="modSp mod ord">
        <pc:chgData name="Mecc Boss" userId="cb32dbb248830fc7" providerId="LiveId" clId="{A51821CA-D18D-400B-AD93-9FEC77752120}" dt="2025-05-07T03:54:48.882" v="303" actId="20577"/>
        <pc:sldMkLst>
          <pc:docMk/>
          <pc:sldMk cId="618871272" sldId="258"/>
        </pc:sldMkLst>
        <pc:spChg chg="mod">
          <ac:chgData name="Mecc Boss" userId="cb32dbb248830fc7" providerId="LiveId" clId="{A51821CA-D18D-400B-AD93-9FEC77752120}" dt="2025-05-07T03:54:48.882" v="303" actId="20577"/>
          <ac:spMkLst>
            <pc:docMk/>
            <pc:sldMk cId="618871272" sldId="258"/>
            <ac:spMk id="3" creationId="{1977B405-44ED-F5FC-B5D4-866F048DB5F6}"/>
          </ac:spMkLst>
        </pc:spChg>
      </pc:sldChg>
      <pc:sldChg chg="modSp mod">
        <pc:chgData name="Mecc Boss" userId="cb32dbb248830fc7" providerId="LiveId" clId="{A51821CA-D18D-400B-AD93-9FEC77752120}" dt="2025-05-07T06:33:25.888" v="310" actId="20577"/>
        <pc:sldMkLst>
          <pc:docMk/>
          <pc:sldMk cId="2234811437" sldId="260"/>
        </pc:sldMkLst>
        <pc:spChg chg="mod">
          <ac:chgData name="Mecc Boss" userId="cb32dbb248830fc7" providerId="LiveId" clId="{A51821CA-D18D-400B-AD93-9FEC77752120}" dt="2025-05-07T06:33:25.888" v="310" actId="20577"/>
          <ac:spMkLst>
            <pc:docMk/>
            <pc:sldMk cId="2234811437" sldId="260"/>
            <ac:spMk id="3" creationId="{700835C0-7B7F-CD01-538D-36A649103ED9}"/>
          </ac:spMkLst>
        </pc:spChg>
      </pc:sldChg>
      <pc:sldChg chg="mod ord modShow">
        <pc:chgData name="Mecc Boss" userId="cb32dbb248830fc7" providerId="LiveId" clId="{A51821CA-D18D-400B-AD93-9FEC77752120}" dt="2025-05-07T09:17:40.615" v="322"/>
        <pc:sldMkLst>
          <pc:docMk/>
          <pc:sldMk cId="1346053128" sldId="264"/>
        </pc:sldMkLst>
      </pc:sldChg>
      <pc:sldChg chg="ord">
        <pc:chgData name="Mecc Boss" userId="cb32dbb248830fc7" providerId="LiveId" clId="{A51821CA-D18D-400B-AD93-9FEC77752120}" dt="2025-05-07T06:34:13.909" v="312"/>
        <pc:sldMkLst>
          <pc:docMk/>
          <pc:sldMk cId="2263014685" sldId="265"/>
        </pc:sldMkLst>
      </pc:sldChg>
      <pc:sldChg chg="mod ord modShow">
        <pc:chgData name="Mecc Boss" userId="cb32dbb248830fc7" providerId="LiveId" clId="{A51821CA-D18D-400B-AD93-9FEC77752120}" dt="2025-05-07T09:16:51.639" v="320"/>
        <pc:sldMkLst>
          <pc:docMk/>
          <pc:sldMk cId="3674248056" sldId="266"/>
        </pc:sldMkLst>
      </pc:sldChg>
      <pc:sldChg chg="modSp new mod modNotesTx">
        <pc:chgData name="Mecc Boss" userId="cb32dbb248830fc7" providerId="LiveId" clId="{A51821CA-D18D-400B-AD93-9FEC77752120}" dt="2025-05-06T23:49:04.340" v="60" actId="20577"/>
        <pc:sldMkLst>
          <pc:docMk/>
          <pc:sldMk cId="3663014929" sldId="267"/>
        </pc:sldMkLst>
        <pc:spChg chg="mod">
          <ac:chgData name="Mecc Boss" userId="cb32dbb248830fc7" providerId="LiveId" clId="{A51821CA-D18D-400B-AD93-9FEC77752120}" dt="2025-05-06T23:23:50.861" v="52" actId="20577"/>
          <ac:spMkLst>
            <pc:docMk/>
            <pc:sldMk cId="3663014929" sldId="267"/>
            <ac:spMk id="2" creationId="{CD8B5F34-4463-868F-A041-F97F5D073C50}"/>
          </ac:spMkLst>
        </pc:spChg>
        <pc:spChg chg="mod">
          <ac:chgData name="Mecc Boss" userId="cb32dbb248830fc7" providerId="LiveId" clId="{A51821CA-D18D-400B-AD93-9FEC77752120}" dt="2025-05-06T23:49:04.340" v="60" actId="20577"/>
          <ac:spMkLst>
            <pc:docMk/>
            <pc:sldMk cId="3663014929" sldId="267"/>
            <ac:spMk id="3" creationId="{DF0F20C2-041D-2B60-B02E-418102639F28}"/>
          </ac:spMkLst>
        </pc:spChg>
      </pc:sldChg>
      <pc:sldChg chg="addSp delSp modSp new mod ord">
        <pc:chgData name="Mecc Boss" userId="cb32dbb248830fc7" providerId="LiveId" clId="{A51821CA-D18D-400B-AD93-9FEC77752120}" dt="2025-05-07T03:26:58.354" v="202" actId="20577"/>
        <pc:sldMkLst>
          <pc:docMk/>
          <pc:sldMk cId="3249286497" sldId="268"/>
        </pc:sldMkLst>
        <pc:spChg chg="mod">
          <ac:chgData name="Mecc Boss" userId="cb32dbb248830fc7" providerId="LiveId" clId="{A51821CA-D18D-400B-AD93-9FEC77752120}" dt="2025-05-07T00:43:21.836" v="85"/>
          <ac:spMkLst>
            <pc:docMk/>
            <pc:sldMk cId="3249286497" sldId="268"/>
            <ac:spMk id="2" creationId="{A38ED0C0-EF8A-55A2-512B-E1000CB60AD5}"/>
          </ac:spMkLst>
        </pc:spChg>
        <pc:spChg chg="del">
          <ac:chgData name="Mecc Boss" userId="cb32dbb248830fc7" providerId="LiveId" clId="{A51821CA-D18D-400B-AD93-9FEC77752120}" dt="2025-05-07T00:42:58.084" v="81" actId="931"/>
          <ac:spMkLst>
            <pc:docMk/>
            <pc:sldMk cId="3249286497" sldId="268"/>
            <ac:spMk id="3" creationId="{B73D4EA3-EC8B-745A-F6F8-C1FBE9C7ED63}"/>
          </ac:spMkLst>
        </pc:spChg>
        <pc:spChg chg="add mod">
          <ac:chgData name="Mecc Boss" userId="cb32dbb248830fc7" providerId="LiveId" clId="{A51821CA-D18D-400B-AD93-9FEC77752120}" dt="2025-05-07T03:26:58.354" v="202" actId="20577"/>
          <ac:spMkLst>
            <pc:docMk/>
            <pc:sldMk cId="3249286497" sldId="268"/>
            <ac:spMk id="6" creationId="{45FAD193-E3DB-584C-F041-31C05D394B5E}"/>
          </ac:spMkLst>
        </pc:spChg>
        <pc:picChg chg="add mod">
          <ac:chgData name="Mecc Boss" userId="cb32dbb248830fc7" providerId="LiveId" clId="{A51821CA-D18D-400B-AD93-9FEC77752120}" dt="2025-05-07T00:50:56.325" v="159" actId="1076"/>
          <ac:picMkLst>
            <pc:docMk/>
            <pc:sldMk cId="3249286497" sldId="268"/>
            <ac:picMk id="5" creationId="{026785B8-834C-D796-B625-CAD8072D181A}"/>
          </ac:picMkLst>
        </pc:picChg>
      </pc:sldChg>
      <pc:sldChg chg="addSp delSp modSp new mod ord">
        <pc:chgData name="Mecc Boss" userId="cb32dbb248830fc7" providerId="LiveId" clId="{A51821CA-D18D-400B-AD93-9FEC77752120}" dt="2025-05-07T03:33:36.812" v="272" actId="1076"/>
        <pc:sldMkLst>
          <pc:docMk/>
          <pc:sldMk cId="3644209982" sldId="269"/>
        </pc:sldMkLst>
        <pc:spChg chg="mod">
          <ac:chgData name="Mecc Boss" userId="cb32dbb248830fc7" providerId="LiveId" clId="{A51821CA-D18D-400B-AD93-9FEC77752120}" dt="2025-05-07T03:28:10.515" v="210"/>
          <ac:spMkLst>
            <pc:docMk/>
            <pc:sldMk cId="3644209982" sldId="269"/>
            <ac:spMk id="2" creationId="{1316D749-1B61-4457-C357-D104E9B1802F}"/>
          </ac:spMkLst>
        </pc:spChg>
        <pc:spChg chg="del">
          <ac:chgData name="Mecc Boss" userId="cb32dbb248830fc7" providerId="LiveId" clId="{A51821CA-D18D-400B-AD93-9FEC77752120}" dt="2025-05-07T03:27:27.220" v="206" actId="931"/>
          <ac:spMkLst>
            <pc:docMk/>
            <pc:sldMk cId="3644209982" sldId="269"/>
            <ac:spMk id="3" creationId="{E0985D70-EBA7-5B1C-871D-79ED2CE3CD53}"/>
          </ac:spMkLst>
        </pc:spChg>
        <pc:picChg chg="add mod">
          <ac:chgData name="Mecc Boss" userId="cb32dbb248830fc7" providerId="LiveId" clId="{A51821CA-D18D-400B-AD93-9FEC77752120}" dt="2025-05-07T03:33:36.812" v="272" actId="1076"/>
          <ac:picMkLst>
            <pc:docMk/>
            <pc:sldMk cId="3644209982" sldId="269"/>
            <ac:picMk id="5" creationId="{8CABB364-21AE-6655-05B5-731C054BD006}"/>
          </ac:picMkLst>
        </pc:picChg>
      </pc:sldChg>
      <pc:sldChg chg="addSp delSp modSp new mod setBg">
        <pc:chgData name="Mecc Boss" userId="cb32dbb248830fc7" providerId="LiveId" clId="{A51821CA-D18D-400B-AD93-9FEC77752120}" dt="2025-05-07T04:20:33.358" v="306" actId="14734"/>
        <pc:sldMkLst>
          <pc:docMk/>
          <pc:sldMk cId="258166619" sldId="270"/>
        </pc:sldMkLst>
        <pc:spChg chg="add del mod">
          <ac:chgData name="Mecc Boss" userId="cb32dbb248830fc7" providerId="LiveId" clId="{A51821CA-D18D-400B-AD93-9FEC77752120}" dt="2025-05-07T03:32:12.364" v="219" actId="26606"/>
          <ac:spMkLst>
            <pc:docMk/>
            <pc:sldMk cId="258166619" sldId="270"/>
            <ac:spMk id="2" creationId="{EA1CC777-DE04-0A5A-63A1-D74E78C61728}"/>
          </ac:spMkLst>
        </pc:spChg>
        <pc:spChg chg="del">
          <ac:chgData name="Mecc Boss" userId="cb32dbb248830fc7" providerId="LiveId" clId="{A51821CA-D18D-400B-AD93-9FEC77752120}" dt="2025-05-07T03:31:56.462" v="214"/>
          <ac:spMkLst>
            <pc:docMk/>
            <pc:sldMk cId="258166619" sldId="270"/>
            <ac:spMk id="3" creationId="{F89615F0-82CD-2846-6AA4-5AA8367190E6}"/>
          </ac:spMkLst>
        </pc:spChg>
        <pc:spChg chg="add">
          <ac:chgData name="Mecc Boss" userId="cb32dbb248830fc7" providerId="LiveId" clId="{A51821CA-D18D-400B-AD93-9FEC77752120}" dt="2025-05-07T03:32:12.364" v="219" actId="26606"/>
          <ac:spMkLst>
            <pc:docMk/>
            <pc:sldMk cId="258166619" sldId="270"/>
            <ac:spMk id="11" creationId="{4F8B2185-AE38-43EA-9FA9-E5378AD730D2}"/>
          </ac:spMkLst>
        </pc:spChg>
        <pc:spChg chg="add">
          <ac:chgData name="Mecc Boss" userId="cb32dbb248830fc7" providerId="LiveId" clId="{A51821CA-D18D-400B-AD93-9FEC77752120}" dt="2025-05-07T03:32:12.364" v="219" actId="26606"/>
          <ac:spMkLst>
            <pc:docMk/>
            <pc:sldMk cId="258166619" sldId="270"/>
            <ac:spMk id="13" creationId="{0D36BD5A-BF22-48CD-8A55-28B19177CE42}"/>
          </ac:spMkLst>
        </pc:spChg>
        <pc:spChg chg="add del">
          <ac:chgData name="Mecc Boss" userId="cb32dbb248830fc7" providerId="LiveId" clId="{A51821CA-D18D-400B-AD93-9FEC77752120}" dt="2025-05-07T03:32:12.253" v="218" actId="26606"/>
          <ac:spMkLst>
            <pc:docMk/>
            <pc:sldMk cId="258166619" sldId="270"/>
            <ac:spMk id="21" creationId="{39178BE9-53D8-441A-8691-0ED3B464BCD4}"/>
          </ac:spMkLst>
        </pc:spChg>
        <pc:spChg chg="add">
          <ac:chgData name="Mecc Boss" userId="cb32dbb248830fc7" providerId="LiveId" clId="{A51821CA-D18D-400B-AD93-9FEC77752120}" dt="2025-05-07T03:32:12.364" v="219" actId="26606"/>
          <ac:spMkLst>
            <pc:docMk/>
            <pc:sldMk cId="258166619" sldId="270"/>
            <ac:spMk id="32" creationId="{4D7B8F8F-4528-4480-AFA3-A006195F5AAC}"/>
          </ac:spMkLst>
        </pc:spChg>
        <pc:spChg chg="add mod">
          <ac:chgData name="Mecc Boss" userId="cb32dbb248830fc7" providerId="LiveId" clId="{A51821CA-D18D-400B-AD93-9FEC77752120}" dt="2025-05-07T03:33:15.681" v="268" actId="20577"/>
          <ac:spMkLst>
            <pc:docMk/>
            <pc:sldMk cId="258166619" sldId="270"/>
            <ac:spMk id="33" creationId="{EA1CC777-DE04-0A5A-63A1-D74E78C61728}"/>
          </ac:spMkLst>
        </pc:spChg>
        <pc:grpChg chg="add del">
          <ac:chgData name="Mecc Boss" userId="cb32dbb248830fc7" providerId="LiveId" clId="{A51821CA-D18D-400B-AD93-9FEC77752120}" dt="2025-05-07T03:32:04.686" v="216" actId="26606"/>
          <ac:grpSpMkLst>
            <pc:docMk/>
            <pc:sldMk cId="258166619" sldId="270"/>
            <ac:grpSpMk id="9" creationId="{E09B7E24-271E-4A3A-9D65-EE95ED9723D3}"/>
          </ac:grpSpMkLst>
        </pc:grpChg>
        <pc:grpChg chg="add del">
          <ac:chgData name="Mecc Boss" userId="cb32dbb248830fc7" providerId="LiveId" clId="{A51821CA-D18D-400B-AD93-9FEC77752120}" dt="2025-05-07T03:32:12.253" v="218" actId="26606"/>
          <ac:grpSpMkLst>
            <pc:docMk/>
            <pc:sldMk cId="258166619" sldId="270"/>
            <ac:grpSpMk id="22" creationId="{0DAF8575-DDD0-43E3-95E0-CF812F06AFED}"/>
          </ac:grpSpMkLst>
        </pc:grpChg>
        <pc:graphicFrameChg chg="add mod modGraphic">
          <ac:chgData name="Mecc Boss" userId="cb32dbb248830fc7" providerId="LiveId" clId="{A51821CA-D18D-400B-AD93-9FEC77752120}" dt="2025-05-07T04:20:33.358" v="306" actId="14734"/>
          <ac:graphicFrameMkLst>
            <pc:docMk/>
            <pc:sldMk cId="258166619" sldId="270"/>
            <ac:graphicFrameMk id="4" creationId="{34B290B4-2332-8654-2717-EFF5E178EFB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34E35-FB5A-48B6-BD99-5929F62830A5}" type="datetimeFigureOut">
              <a:rPr lang="en-IN" smtClean="0"/>
              <a:t>07-05-2025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2CAD-A7A3-4B60-881D-985BDB8C69BA}" type="slidenum">
              <a:rPr lang="en-IN" smtClean="0"/>
              <a:t>‹#›</a:t>
            </a:fld>
            <a:endParaRPr lang="en-IN"/>
          </a:p>
        </p:txBody>
      </p:sp>
    </p:spTree>
    <p:extLst>
      <p:ext uri="{BB962C8B-B14F-4D97-AF65-F5344CB8AC3E}">
        <p14:creationId xmlns:p14="http://schemas.microsoft.com/office/powerpoint/2010/main" val="3898678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Derrick Addai. Today, I will present my final project titled Disaster Messaging System with Privacy Enhancements. In this project, I designed a real-time communication system to protect victim privacy during disaster situations.</a:t>
            </a:r>
            <a:endParaRPr lang="en-IN" dirty="0"/>
          </a:p>
        </p:txBody>
      </p:sp>
      <p:sp>
        <p:nvSpPr>
          <p:cNvPr id="4" name="Slide Number Placeholder 3"/>
          <p:cNvSpPr>
            <a:spLocks noGrp="1"/>
          </p:cNvSpPr>
          <p:nvPr>
            <p:ph type="sldNum" sz="quarter" idx="5"/>
          </p:nvPr>
        </p:nvSpPr>
        <p:spPr/>
        <p:txBody>
          <a:bodyPr/>
          <a:lstStyle/>
          <a:p>
            <a:fld id="{50282CAD-A7A3-4B60-881D-985BDB8C69BA}" type="slidenum">
              <a:rPr lang="en-IN" smtClean="0"/>
              <a:t>1</a:t>
            </a:fld>
            <a:endParaRPr lang="en-IN"/>
          </a:p>
        </p:txBody>
      </p:sp>
    </p:spTree>
    <p:extLst>
      <p:ext uri="{BB962C8B-B14F-4D97-AF65-F5344CB8AC3E}">
        <p14:creationId xmlns:p14="http://schemas.microsoft.com/office/powerpoint/2010/main" val="3381014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ran both python programs on Local system and screenshots are included.</a:t>
            </a:r>
          </a:p>
          <a:p>
            <a:r>
              <a:rPr lang="en-US" dirty="0"/>
              <a:t>First, I started the subscriber to listen for messages. </a:t>
            </a:r>
            <a:r>
              <a:rPr lang="en-US"/>
              <a:t>Then</a:t>
            </a:r>
            <a:r>
              <a:rPr lang="en-US" dirty="0"/>
              <a:t>, I ran </a:t>
            </a:r>
            <a:r>
              <a:rPr lang="en-US"/>
              <a:t>the publisher.</a:t>
            </a:r>
            <a:endParaRPr lang="en-IN" dirty="0"/>
          </a:p>
        </p:txBody>
      </p:sp>
      <p:sp>
        <p:nvSpPr>
          <p:cNvPr id="4" name="Slide Number Placeholder 3"/>
          <p:cNvSpPr>
            <a:spLocks noGrp="1"/>
          </p:cNvSpPr>
          <p:nvPr>
            <p:ph type="sldNum" sz="quarter" idx="5"/>
          </p:nvPr>
        </p:nvSpPr>
        <p:spPr/>
        <p:txBody>
          <a:bodyPr/>
          <a:lstStyle/>
          <a:p>
            <a:fld id="{50282CAD-A7A3-4B60-881D-985BDB8C69BA}" type="slidenum">
              <a:rPr lang="en-IN" smtClean="0"/>
              <a:t>12</a:t>
            </a:fld>
            <a:endParaRPr lang="en-IN"/>
          </a:p>
        </p:txBody>
      </p:sp>
    </p:spTree>
    <p:extLst>
      <p:ext uri="{BB962C8B-B14F-4D97-AF65-F5344CB8AC3E}">
        <p14:creationId xmlns:p14="http://schemas.microsoft.com/office/powerpoint/2010/main" val="3517123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demonstrated the live working system. First, I started the subscriber to listen for messages.</a:t>
            </a:r>
          </a:p>
          <a:p>
            <a:r>
              <a:rPr lang="en-US" dirty="0"/>
              <a:t>Then, I ran the publisher, which sends encrypted, tokenized messages. On the subscriber side, we see decrypted messages, showing that privacy enhancements are functioning correctly.</a:t>
            </a:r>
            <a:endParaRPr lang="en-IN" dirty="0"/>
          </a:p>
        </p:txBody>
      </p:sp>
      <p:sp>
        <p:nvSpPr>
          <p:cNvPr id="4" name="Slide Number Placeholder 3"/>
          <p:cNvSpPr>
            <a:spLocks noGrp="1"/>
          </p:cNvSpPr>
          <p:nvPr>
            <p:ph type="sldNum" sz="quarter" idx="5"/>
          </p:nvPr>
        </p:nvSpPr>
        <p:spPr/>
        <p:txBody>
          <a:bodyPr/>
          <a:lstStyle/>
          <a:p>
            <a:fld id="{50282CAD-A7A3-4B60-881D-985BDB8C69BA}" type="slidenum">
              <a:rPr lang="en-IN" smtClean="0"/>
              <a:t>13</a:t>
            </a:fld>
            <a:endParaRPr lang="en-IN"/>
          </a:p>
        </p:txBody>
      </p:sp>
    </p:spTree>
    <p:extLst>
      <p:ext uri="{BB962C8B-B14F-4D97-AF65-F5344CB8AC3E}">
        <p14:creationId xmlns:p14="http://schemas.microsoft.com/office/powerpoint/2010/main" val="1503493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system was built using Python 3.12.2 with </a:t>
            </a:r>
            <a:r>
              <a:rPr lang="en-US" dirty="0" err="1"/>
              <a:t>paho-mqtt</a:t>
            </a:r>
            <a:r>
              <a:rPr lang="en-US" dirty="0"/>
              <a:t> and cryptography libraries.</a:t>
            </a:r>
          </a:p>
          <a:p>
            <a:r>
              <a:rPr lang="en-US" dirty="0"/>
              <a:t>I installed </a:t>
            </a:r>
            <a:r>
              <a:rPr lang="en-US" dirty="0" err="1"/>
              <a:t>Mosquitto</a:t>
            </a:r>
            <a:r>
              <a:rPr lang="en-US" dirty="0"/>
              <a:t> Broker on Windows 11. Then I manually generated a symmetric encryption key, which was used by both the publisher and subscriber. In testing, encrypted, tokenized messages were successfully transmitted and decrypted.</a:t>
            </a:r>
            <a:endParaRPr lang="en-IN" dirty="0"/>
          </a:p>
        </p:txBody>
      </p:sp>
      <p:sp>
        <p:nvSpPr>
          <p:cNvPr id="4" name="Slide Number Placeholder 3"/>
          <p:cNvSpPr>
            <a:spLocks noGrp="1"/>
          </p:cNvSpPr>
          <p:nvPr>
            <p:ph type="sldNum" sz="quarter" idx="5"/>
          </p:nvPr>
        </p:nvSpPr>
        <p:spPr/>
        <p:txBody>
          <a:bodyPr/>
          <a:lstStyle/>
          <a:p>
            <a:fld id="{50282CAD-A7A3-4B60-881D-985BDB8C69BA}" type="slidenum">
              <a:rPr lang="en-IN" smtClean="0"/>
              <a:t>14</a:t>
            </a:fld>
            <a:endParaRPr lang="en-IN"/>
          </a:p>
        </p:txBody>
      </p:sp>
    </p:spTree>
    <p:extLst>
      <p:ext uri="{BB962C8B-B14F-4D97-AF65-F5344CB8AC3E}">
        <p14:creationId xmlns:p14="http://schemas.microsoft.com/office/powerpoint/2010/main" val="2644960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taught me that privacy should never be an afterthought, even during emergencies.</a:t>
            </a:r>
          </a:p>
          <a:p>
            <a:r>
              <a:rPr lang="en-US" dirty="0"/>
              <a:t>Simple, well chosen techniques like tokenization and encryption can provide strong protections.</a:t>
            </a:r>
          </a:p>
          <a:p>
            <a:r>
              <a:rPr lang="en-US" dirty="0"/>
              <a:t>We can build systems that are both usable and secure by integrating privacy principles from the beginning.</a:t>
            </a:r>
          </a:p>
          <a:p>
            <a:r>
              <a:rPr lang="en-US" dirty="0"/>
              <a:t>Thank you..</a:t>
            </a:r>
            <a:endParaRPr lang="en-IN" dirty="0"/>
          </a:p>
        </p:txBody>
      </p:sp>
      <p:sp>
        <p:nvSpPr>
          <p:cNvPr id="4" name="Slide Number Placeholder 3"/>
          <p:cNvSpPr>
            <a:spLocks noGrp="1"/>
          </p:cNvSpPr>
          <p:nvPr>
            <p:ph type="sldNum" sz="quarter" idx="5"/>
          </p:nvPr>
        </p:nvSpPr>
        <p:spPr/>
        <p:txBody>
          <a:bodyPr/>
          <a:lstStyle/>
          <a:p>
            <a:fld id="{50282CAD-A7A3-4B60-881D-985BDB8C69BA}" type="slidenum">
              <a:rPr lang="en-IN" smtClean="0"/>
              <a:t>15</a:t>
            </a:fld>
            <a:endParaRPr lang="en-IN"/>
          </a:p>
        </p:txBody>
      </p:sp>
    </p:spTree>
    <p:extLst>
      <p:ext uri="{BB962C8B-B14F-4D97-AF65-F5344CB8AC3E}">
        <p14:creationId xmlns:p14="http://schemas.microsoft.com/office/powerpoint/2010/main" val="4234655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282CAD-A7A3-4B60-881D-985BDB8C69BA}" type="slidenum">
              <a:rPr lang="en-IN" smtClean="0"/>
              <a:t>2</a:t>
            </a:fld>
            <a:endParaRPr lang="en-IN"/>
          </a:p>
        </p:txBody>
      </p:sp>
    </p:spTree>
    <p:extLst>
      <p:ext uri="{BB962C8B-B14F-4D97-AF65-F5344CB8AC3E}">
        <p14:creationId xmlns:p14="http://schemas.microsoft.com/office/powerpoint/2010/main" val="946750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LINDDUN privacy threat model, I identified several major risks. </a:t>
            </a:r>
            <a:r>
              <a:rPr lang="en-US" dirty="0" err="1"/>
              <a:t>Linkability</a:t>
            </a:r>
            <a:r>
              <a:rPr lang="en-US" dirty="0"/>
              <a:t> means multiple messages could be linked to the same victim. Identifiability could expose who the victim is. Non-repudiation ties the victim permanently to their messages. Detectability means attackers could observe communication activity. Disclosure leaks sensitive information like locations. Victims might be unaware that they are leaking data. And finally, non-compliance could violate data protection laws.</a:t>
            </a:r>
          </a:p>
          <a:p>
            <a:endParaRPr lang="en-IN" dirty="0"/>
          </a:p>
        </p:txBody>
      </p:sp>
      <p:sp>
        <p:nvSpPr>
          <p:cNvPr id="4" name="Slide Number Placeholder 3"/>
          <p:cNvSpPr>
            <a:spLocks noGrp="1"/>
          </p:cNvSpPr>
          <p:nvPr>
            <p:ph type="sldNum" sz="quarter" idx="5"/>
          </p:nvPr>
        </p:nvSpPr>
        <p:spPr/>
        <p:txBody>
          <a:bodyPr/>
          <a:lstStyle/>
          <a:p>
            <a:fld id="{50282CAD-A7A3-4B60-881D-985BDB8C69BA}" type="slidenum">
              <a:rPr lang="en-IN" smtClean="0"/>
              <a:t>4</a:t>
            </a:fld>
            <a:endParaRPr lang="en-IN"/>
          </a:p>
        </p:txBody>
      </p:sp>
    </p:spTree>
    <p:extLst>
      <p:ext uri="{BB962C8B-B14F-4D97-AF65-F5344CB8AC3E}">
        <p14:creationId xmlns:p14="http://schemas.microsoft.com/office/powerpoint/2010/main" val="178484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282CAD-A7A3-4B60-881D-985BDB8C69BA}" type="slidenum">
              <a:rPr lang="en-IN" smtClean="0"/>
              <a:t>6</a:t>
            </a:fld>
            <a:endParaRPr lang="en-IN"/>
          </a:p>
        </p:txBody>
      </p:sp>
    </p:spTree>
    <p:extLst>
      <p:ext uri="{BB962C8B-B14F-4D97-AF65-F5344CB8AC3E}">
        <p14:creationId xmlns:p14="http://schemas.microsoft.com/office/powerpoint/2010/main" val="3134255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disaster, victims need to send location and help messages quickly. Drones collect these messages and forward them to the C2 system.</a:t>
            </a:r>
          </a:p>
          <a:p>
            <a:r>
              <a:rPr lang="en-US" dirty="0"/>
              <a:t>But without protection, these messages could be intercepted, leaking sensitive data.</a:t>
            </a:r>
          </a:p>
          <a:p>
            <a:r>
              <a:rPr lang="en-US" dirty="0"/>
              <a:t>So, the goal was to build a secure communication system based on MQTT that protects privacy even during emergencies.</a:t>
            </a:r>
            <a:endParaRPr lang="en-IN" dirty="0"/>
          </a:p>
        </p:txBody>
      </p:sp>
      <p:sp>
        <p:nvSpPr>
          <p:cNvPr id="4" name="Slide Number Placeholder 3"/>
          <p:cNvSpPr>
            <a:spLocks noGrp="1"/>
          </p:cNvSpPr>
          <p:nvPr>
            <p:ph type="sldNum" sz="quarter" idx="5"/>
          </p:nvPr>
        </p:nvSpPr>
        <p:spPr/>
        <p:txBody>
          <a:bodyPr/>
          <a:lstStyle/>
          <a:p>
            <a:fld id="{50282CAD-A7A3-4B60-881D-985BDB8C69BA}" type="slidenum">
              <a:rPr lang="en-IN" smtClean="0"/>
              <a:t>7</a:t>
            </a:fld>
            <a:endParaRPr lang="en-IN"/>
          </a:p>
        </p:txBody>
      </p:sp>
    </p:spTree>
    <p:extLst>
      <p:ext uri="{BB962C8B-B14F-4D97-AF65-F5344CB8AC3E}">
        <p14:creationId xmlns:p14="http://schemas.microsoft.com/office/powerpoint/2010/main" val="3239582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the risks, I implemented two privacy-enhancing technologies. First, Tokenization: Real victim names were replaced by random UUID tokens.</a:t>
            </a:r>
          </a:p>
          <a:p>
            <a:r>
              <a:rPr lang="en-US" dirty="0"/>
              <a:t>Second, Encryption: The entire message was encrypted using symmetric encryption (Fernet). This ensures that even if someone captures the message, they cannot read it without the key.</a:t>
            </a:r>
          </a:p>
          <a:p>
            <a:endParaRPr lang="en-IN" dirty="0"/>
          </a:p>
        </p:txBody>
      </p:sp>
      <p:sp>
        <p:nvSpPr>
          <p:cNvPr id="4" name="Slide Number Placeholder 3"/>
          <p:cNvSpPr>
            <a:spLocks noGrp="1"/>
          </p:cNvSpPr>
          <p:nvPr>
            <p:ph type="sldNum" sz="quarter" idx="5"/>
          </p:nvPr>
        </p:nvSpPr>
        <p:spPr/>
        <p:txBody>
          <a:bodyPr/>
          <a:lstStyle/>
          <a:p>
            <a:fld id="{50282CAD-A7A3-4B60-881D-985BDB8C69BA}" type="slidenum">
              <a:rPr lang="en-IN" smtClean="0"/>
              <a:t>8</a:t>
            </a:fld>
            <a:endParaRPr lang="en-IN"/>
          </a:p>
        </p:txBody>
      </p:sp>
    </p:spTree>
    <p:extLst>
      <p:ext uri="{BB962C8B-B14F-4D97-AF65-F5344CB8AC3E}">
        <p14:creationId xmlns:p14="http://schemas.microsoft.com/office/powerpoint/2010/main" val="1448345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applying PETs, messages would have been sent with real names in plain text. Attackers could easily intercept these messages, read sensitive information, and even track victims.</a:t>
            </a:r>
          </a:p>
          <a:p>
            <a:endParaRPr lang="en-IN" dirty="0"/>
          </a:p>
        </p:txBody>
      </p:sp>
      <p:sp>
        <p:nvSpPr>
          <p:cNvPr id="4" name="Slide Number Placeholder 3"/>
          <p:cNvSpPr>
            <a:spLocks noGrp="1"/>
          </p:cNvSpPr>
          <p:nvPr>
            <p:ph type="sldNum" sz="quarter" idx="5"/>
          </p:nvPr>
        </p:nvSpPr>
        <p:spPr/>
        <p:txBody>
          <a:bodyPr/>
          <a:lstStyle/>
          <a:p>
            <a:fld id="{50282CAD-A7A3-4B60-881D-985BDB8C69BA}" type="slidenum">
              <a:rPr lang="en-IN" smtClean="0"/>
              <a:t>9</a:t>
            </a:fld>
            <a:endParaRPr lang="en-IN"/>
          </a:p>
        </p:txBody>
      </p:sp>
    </p:spTree>
    <p:extLst>
      <p:ext uri="{BB962C8B-B14F-4D97-AF65-F5344CB8AC3E}">
        <p14:creationId xmlns:p14="http://schemas.microsoft.com/office/powerpoint/2010/main" val="2429535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implementing Tokenization and Encryption, real names were replaced by random tokens. Full encryption ensured that even if someone captured the messages, they could not read the content. This approach dramatically improved privacy and compliance.</a:t>
            </a:r>
          </a:p>
          <a:p>
            <a:endParaRPr lang="en-IN" dirty="0"/>
          </a:p>
        </p:txBody>
      </p:sp>
      <p:sp>
        <p:nvSpPr>
          <p:cNvPr id="4" name="Slide Number Placeholder 3"/>
          <p:cNvSpPr>
            <a:spLocks noGrp="1"/>
          </p:cNvSpPr>
          <p:nvPr>
            <p:ph type="sldNum" sz="quarter" idx="5"/>
          </p:nvPr>
        </p:nvSpPr>
        <p:spPr/>
        <p:txBody>
          <a:bodyPr/>
          <a:lstStyle/>
          <a:p>
            <a:fld id="{50282CAD-A7A3-4B60-881D-985BDB8C69BA}" type="slidenum">
              <a:rPr lang="en-IN" smtClean="0"/>
              <a:t>10</a:t>
            </a:fld>
            <a:endParaRPr lang="en-IN"/>
          </a:p>
        </p:txBody>
      </p:sp>
    </p:spTree>
    <p:extLst>
      <p:ext uri="{BB962C8B-B14F-4D97-AF65-F5344CB8AC3E}">
        <p14:creationId xmlns:p14="http://schemas.microsoft.com/office/powerpoint/2010/main" val="297105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summarizes the improvement after applying PETs.</a:t>
            </a:r>
          </a:p>
          <a:p>
            <a:r>
              <a:rPr lang="en-US" dirty="0"/>
              <a:t>Before PETs, victim names and message content were openly visible.</a:t>
            </a:r>
          </a:p>
          <a:p>
            <a:r>
              <a:rPr lang="en-US" dirty="0"/>
              <a:t>After PETs, identifiers were randomized and messages were fully encrypted, greatly reducing the risk of attacks and improving compliance.</a:t>
            </a:r>
            <a:endParaRPr lang="en-IN" dirty="0"/>
          </a:p>
        </p:txBody>
      </p:sp>
      <p:sp>
        <p:nvSpPr>
          <p:cNvPr id="4" name="Slide Number Placeholder 3"/>
          <p:cNvSpPr>
            <a:spLocks noGrp="1"/>
          </p:cNvSpPr>
          <p:nvPr>
            <p:ph type="sldNum" sz="quarter" idx="5"/>
          </p:nvPr>
        </p:nvSpPr>
        <p:spPr/>
        <p:txBody>
          <a:bodyPr/>
          <a:lstStyle/>
          <a:p>
            <a:fld id="{50282CAD-A7A3-4B60-881D-985BDB8C69BA}" type="slidenum">
              <a:rPr lang="en-IN" smtClean="0"/>
              <a:t>11</a:t>
            </a:fld>
            <a:endParaRPr lang="en-IN"/>
          </a:p>
        </p:txBody>
      </p:sp>
    </p:spTree>
    <p:extLst>
      <p:ext uri="{BB962C8B-B14F-4D97-AF65-F5344CB8AC3E}">
        <p14:creationId xmlns:p14="http://schemas.microsoft.com/office/powerpoint/2010/main" val="2663145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84BF84-C4E2-47DD-B82E-EDAB0AA86891}"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B411A-8143-4B1C-95BA-BC543DEC2E9C}" type="slidenum">
              <a:rPr lang="en-IN" smtClean="0"/>
              <a:t>‹#›</a:t>
            </a:fld>
            <a:endParaRPr lang="en-IN"/>
          </a:p>
        </p:txBody>
      </p:sp>
    </p:spTree>
    <p:extLst>
      <p:ext uri="{BB962C8B-B14F-4D97-AF65-F5344CB8AC3E}">
        <p14:creationId xmlns:p14="http://schemas.microsoft.com/office/powerpoint/2010/main" val="2310253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84BF84-C4E2-47DD-B82E-EDAB0AA86891}"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B411A-8143-4B1C-95BA-BC543DEC2E9C}" type="slidenum">
              <a:rPr lang="en-IN" smtClean="0"/>
              <a:t>‹#›</a:t>
            </a:fld>
            <a:endParaRPr lang="en-IN"/>
          </a:p>
        </p:txBody>
      </p:sp>
    </p:spTree>
    <p:extLst>
      <p:ext uri="{BB962C8B-B14F-4D97-AF65-F5344CB8AC3E}">
        <p14:creationId xmlns:p14="http://schemas.microsoft.com/office/powerpoint/2010/main" val="3729006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84BF84-C4E2-47DD-B82E-EDAB0AA86891}"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B411A-8143-4B1C-95BA-BC543DEC2E9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865478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84BF84-C4E2-47DD-B82E-EDAB0AA86891}"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B411A-8143-4B1C-95BA-BC543DEC2E9C}" type="slidenum">
              <a:rPr lang="en-IN" smtClean="0"/>
              <a:t>‹#›</a:t>
            </a:fld>
            <a:endParaRPr lang="en-IN"/>
          </a:p>
        </p:txBody>
      </p:sp>
    </p:spTree>
    <p:extLst>
      <p:ext uri="{BB962C8B-B14F-4D97-AF65-F5344CB8AC3E}">
        <p14:creationId xmlns:p14="http://schemas.microsoft.com/office/powerpoint/2010/main" val="3184837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84BF84-C4E2-47DD-B82E-EDAB0AA86891}"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B411A-8143-4B1C-95BA-BC543DEC2E9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5277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84BF84-C4E2-47DD-B82E-EDAB0AA86891}"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B411A-8143-4B1C-95BA-BC543DEC2E9C}" type="slidenum">
              <a:rPr lang="en-IN" smtClean="0"/>
              <a:t>‹#›</a:t>
            </a:fld>
            <a:endParaRPr lang="en-IN"/>
          </a:p>
        </p:txBody>
      </p:sp>
    </p:spTree>
    <p:extLst>
      <p:ext uri="{BB962C8B-B14F-4D97-AF65-F5344CB8AC3E}">
        <p14:creationId xmlns:p14="http://schemas.microsoft.com/office/powerpoint/2010/main" val="503542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4BF84-C4E2-47DD-B82E-EDAB0AA86891}"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B411A-8143-4B1C-95BA-BC543DEC2E9C}" type="slidenum">
              <a:rPr lang="en-IN" smtClean="0"/>
              <a:t>‹#›</a:t>
            </a:fld>
            <a:endParaRPr lang="en-IN"/>
          </a:p>
        </p:txBody>
      </p:sp>
    </p:spTree>
    <p:extLst>
      <p:ext uri="{BB962C8B-B14F-4D97-AF65-F5344CB8AC3E}">
        <p14:creationId xmlns:p14="http://schemas.microsoft.com/office/powerpoint/2010/main" val="2284509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4BF84-C4E2-47DD-B82E-EDAB0AA86891}"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B411A-8143-4B1C-95BA-BC543DEC2E9C}" type="slidenum">
              <a:rPr lang="en-IN" smtClean="0"/>
              <a:t>‹#›</a:t>
            </a:fld>
            <a:endParaRPr lang="en-IN"/>
          </a:p>
        </p:txBody>
      </p:sp>
    </p:spTree>
    <p:extLst>
      <p:ext uri="{BB962C8B-B14F-4D97-AF65-F5344CB8AC3E}">
        <p14:creationId xmlns:p14="http://schemas.microsoft.com/office/powerpoint/2010/main" val="209757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4BF84-C4E2-47DD-B82E-EDAB0AA86891}"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B411A-8143-4B1C-95BA-BC543DEC2E9C}" type="slidenum">
              <a:rPr lang="en-IN" smtClean="0"/>
              <a:t>‹#›</a:t>
            </a:fld>
            <a:endParaRPr lang="en-IN"/>
          </a:p>
        </p:txBody>
      </p:sp>
    </p:spTree>
    <p:extLst>
      <p:ext uri="{BB962C8B-B14F-4D97-AF65-F5344CB8AC3E}">
        <p14:creationId xmlns:p14="http://schemas.microsoft.com/office/powerpoint/2010/main" val="73688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84BF84-C4E2-47DD-B82E-EDAB0AA86891}"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AB411A-8143-4B1C-95BA-BC543DEC2E9C}" type="slidenum">
              <a:rPr lang="en-IN" smtClean="0"/>
              <a:t>‹#›</a:t>
            </a:fld>
            <a:endParaRPr lang="en-IN"/>
          </a:p>
        </p:txBody>
      </p:sp>
    </p:spTree>
    <p:extLst>
      <p:ext uri="{BB962C8B-B14F-4D97-AF65-F5344CB8AC3E}">
        <p14:creationId xmlns:p14="http://schemas.microsoft.com/office/powerpoint/2010/main" val="406809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84BF84-C4E2-47DD-B82E-EDAB0AA86891}"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AB411A-8143-4B1C-95BA-BC543DEC2E9C}" type="slidenum">
              <a:rPr lang="en-IN" smtClean="0"/>
              <a:t>‹#›</a:t>
            </a:fld>
            <a:endParaRPr lang="en-IN"/>
          </a:p>
        </p:txBody>
      </p:sp>
    </p:spTree>
    <p:extLst>
      <p:ext uri="{BB962C8B-B14F-4D97-AF65-F5344CB8AC3E}">
        <p14:creationId xmlns:p14="http://schemas.microsoft.com/office/powerpoint/2010/main" val="3994162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84BF84-C4E2-47DD-B82E-EDAB0AA86891}" type="datetimeFigureOut">
              <a:rPr lang="en-IN" smtClean="0"/>
              <a:t>07-05-2025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AB411A-8143-4B1C-95BA-BC543DEC2E9C}" type="slidenum">
              <a:rPr lang="en-IN" smtClean="0"/>
              <a:t>‹#›</a:t>
            </a:fld>
            <a:endParaRPr lang="en-IN"/>
          </a:p>
        </p:txBody>
      </p:sp>
    </p:spTree>
    <p:extLst>
      <p:ext uri="{BB962C8B-B14F-4D97-AF65-F5344CB8AC3E}">
        <p14:creationId xmlns:p14="http://schemas.microsoft.com/office/powerpoint/2010/main" val="1084183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84BF84-C4E2-47DD-B82E-EDAB0AA86891}" type="datetimeFigureOut">
              <a:rPr lang="en-IN" smtClean="0"/>
              <a:t>07-05-2025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AB411A-8143-4B1C-95BA-BC543DEC2E9C}" type="slidenum">
              <a:rPr lang="en-IN" smtClean="0"/>
              <a:t>‹#›</a:t>
            </a:fld>
            <a:endParaRPr lang="en-IN"/>
          </a:p>
        </p:txBody>
      </p:sp>
    </p:spTree>
    <p:extLst>
      <p:ext uri="{BB962C8B-B14F-4D97-AF65-F5344CB8AC3E}">
        <p14:creationId xmlns:p14="http://schemas.microsoft.com/office/powerpoint/2010/main" val="11983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84BF84-C4E2-47DD-B82E-EDAB0AA86891}" type="datetimeFigureOut">
              <a:rPr lang="en-IN" smtClean="0"/>
              <a:t>07-05-2025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AB411A-8143-4B1C-95BA-BC543DEC2E9C}" type="slidenum">
              <a:rPr lang="en-IN" smtClean="0"/>
              <a:t>‹#›</a:t>
            </a:fld>
            <a:endParaRPr lang="en-IN"/>
          </a:p>
        </p:txBody>
      </p:sp>
    </p:spTree>
    <p:extLst>
      <p:ext uri="{BB962C8B-B14F-4D97-AF65-F5344CB8AC3E}">
        <p14:creationId xmlns:p14="http://schemas.microsoft.com/office/powerpoint/2010/main" val="1860257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84BF84-C4E2-47DD-B82E-EDAB0AA86891}"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AB411A-8143-4B1C-95BA-BC543DEC2E9C}" type="slidenum">
              <a:rPr lang="en-IN" smtClean="0"/>
              <a:t>‹#›</a:t>
            </a:fld>
            <a:endParaRPr lang="en-IN"/>
          </a:p>
        </p:txBody>
      </p:sp>
    </p:spTree>
    <p:extLst>
      <p:ext uri="{BB962C8B-B14F-4D97-AF65-F5344CB8AC3E}">
        <p14:creationId xmlns:p14="http://schemas.microsoft.com/office/powerpoint/2010/main" val="695463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84BF84-C4E2-47DD-B82E-EDAB0AA86891}"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AB411A-8143-4B1C-95BA-BC543DEC2E9C}" type="slidenum">
              <a:rPr lang="en-IN" smtClean="0"/>
              <a:t>‹#›</a:t>
            </a:fld>
            <a:endParaRPr lang="en-IN"/>
          </a:p>
        </p:txBody>
      </p:sp>
    </p:spTree>
    <p:extLst>
      <p:ext uri="{BB962C8B-B14F-4D97-AF65-F5344CB8AC3E}">
        <p14:creationId xmlns:p14="http://schemas.microsoft.com/office/powerpoint/2010/main" val="232786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84BF84-C4E2-47DD-B82E-EDAB0AA86891}" type="datetimeFigureOut">
              <a:rPr lang="en-IN" smtClean="0"/>
              <a:t>07-05-2025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CAB411A-8143-4B1C-95BA-BC543DEC2E9C}" type="slidenum">
              <a:rPr lang="en-IN" smtClean="0"/>
              <a:t>‹#›</a:t>
            </a:fld>
            <a:endParaRPr lang="en-IN"/>
          </a:p>
        </p:txBody>
      </p:sp>
    </p:spTree>
    <p:extLst>
      <p:ext uri="{BB962C8B-B14F-4D97-AF65-F5344CB8AC3E}">
        <p14:creationId xmlns:p14="http://schemas.microsoft.com/office/powerpoint/2010/main" val="407892234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2AAF5-5050-8D49-CC06-8E4FA94FEEA9}"/>
              </a:ext>
            </a:extLst>
          </p:cNvPr>
          <p:cNvSpPr>
            <a:spLocks noGrp="1"/>
          </p:cNvSpPr>
          <p:nvPr>
            <p:ph type="ctrTitle"/>
          </p:nvPr>
        </p:nvSpPr>
        <p:spPr>
          <a:xfrm>
            <a:off x="1507067" y="1128376"/>
            <a:ext cx="7766936" cy="1534967"/>
          </a:xfrm>
        </p:spPr>
        <p:txBody>
          <a:bodyPr/>
          <a:lstStyle/>
          <a:p>
            <a:pPr algn="ctr"/>
            <a:r>
              <a:rPr lang="en-US" sz="4000" dirty="0">
                <a:latin typeface="Times New Roman" panose="02020603050405020304" pitchFamily="18" charset="0"/>
                <a:cs typeface="Times New Roman" panose="02020603050405020304" pitchFamily="18" charset="0"/>
              </a:rPr>
              <a:t>Disaster Messaging System with Privacy Enhancements</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38842AF-1363-23D7-0FFA-3A7095DDE65B}"/>
              </a:ext>
            </a:extLst>
          </p:cNvPr>
          <p:cNvSpPr>
            <a:spLocks noGrp="1"/>
          </p:cNvSpPr>
          <p:nvPr>
            <p:ph type="subTitle" idx="1"/>
          </p:nvPr>
        </p:nvSpPr>
        <p:spPr>
          <a:xfrm>
            <a:off x="1507067" y="3036579"/>
            <a:ext cx="7766936" cy="1346661"/>
          </a:xfrm>
        </p:spPr>
        <p:txBody>
          <a:bodyPr>
            <a:normAutofit/>
          </a:bodyPr>
          <a:lstStyle/>
          <a:p>
            <a:pPr marL="457200" indent="-457200" algn="l">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MQTT Presentation</a:t>
            </a:r>
          </a:p>
          <a:p>
            <a:pPr marL="457200" indent="-457200" algn="l">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Presented by: Derrick Buabeng</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249346"/>
      </p:ext>
    </p:extLst>
  </p:cSld>
  <p:clrMapOvr>
    <a:masterClrMapping/>
  </p:clrMapOvr>
  <mc:AlternateContent xmlns:mc="http://schemas.openxmlformats.org/markup-compatibility/2006" xmlns:p14="http://schemas.microsoft.com/office/powerpoint/2010/main">
    <mc:Choice Requires="p14">
      <p:transition spd="slow" p14:dur="2000" advTm="6546"/>
    </mc:Choice>
    <mc:Fallback xmlns="">
      <p:transition spd="slow" advTm="654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1E074-E5B8-195E-900B-D8657FD053D2}"/>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System With PETs (Enhanced Security)</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52DCC3-E8AC-4B58-322C-2A8054BDBFBB}"/>
              </a:ext>
            </a:extLst>
          </p:cNvPr>
          <p:cNvSpPr>
            <a:spLocks noGrp="1"/>
          </p:cNvSpPr>
          <p:nvPr>
            <p:ph idx="1"/>
          </p:nvPr>
        </p:nvSpPr>
        <p:spPr>
          <a:xfrm>
            <a:off x="677334" y="1930401"/>
            <a:ext cx="8596668" cy="4110962"/>
          </a:xfrm>
        </p:spPr>
        <p:txBody>
          <a:bodyPr>
            <a:normAutofit/>
          </a:bodyPr>
          <a:lstStyle/>
          <a:p>
            <a:pPr marL="0" indent="0">
              <a:buNone/>
            </a:pPr>
            <a:endParaRPr lang="en-US" sz="3400" dirty="0">
              <a:latin typeface="Times New Roman" panose="02020603050405020304" pitchFamily="18" charset="0"/>
              <a:cs typeface="Times New Roman" panose="02020603050405020304" pitchFamily="18" charset="0"/>
            </a:endParaRPr>
          </a:p>
          <a:p>
            <a:r>
              <a:rPr lang="en-US" sz="3400" dirty="0">
                <a:latin typeface="Times New Roman" panose="02020603050405020304" pitchFamily="18" charset="0"/>
                <a:cs typeface="Times New Roman" panose="02020603050405020304" pitchFamily="18" charset="0"/>
              </a:rPr>
              <a:t> Random UUID tokens used.</a:t>
            </a:r>
          </a:p>
          <a:p>
            <a:r>
              <a:rPr lang="en-US" sz="3400" dirty="0">
                <a:latin typeface="Times New Roman" panose="02020603050405020304" pitchFamily="18" charset="0"/>
                <a:cs typeface="Times New Roman" panose="02020603050405020304" pitchFamily="18" charset="0"/>
              </a:rPr>
              <a:t> Full encryption applied.</a:t>
            </a:r>
          </a:p>
          <a:p>
            <a:r>
              <a:rPr lang="en-US" sz="3400" dirty="0">
                <a:latin typeface="Times New Roman" panose="02020603050405020304" pitchFamily="18" charset="0"/>
                <a:cs typeface="Times New Roman" panose="02020603050405020304" pitchFamily="18" charset="0"/>
              </a:rPr>
              <a:t> Even intercepted messages stay unreadable.</a:t>
            </a:r>
          </a:p>
          <a:p>
            <a:r>
              <a:rPr lang="en-US" sz="3400" dirty="0">
                <a:latin typeface="Times New Roman" panose="02020603050405020304" pitchFamily="18" charset="0"/>
                <a:cs typeface="Times New Roman" panose="02020603050405020304" pitchFamily="18" charset="0"/>
              </a:rPr>
              <a:t> Strong privacy protections enforced.</a:t>
            </a:r>
            <a:endParaRPr lang="en-IN"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77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25F0-28A4-C83B-F72A-84A4B5FA9D52}"/>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Before and After Comparison</a:t>
            </a:r>
          </a:p>
        </p:txBody>
      </p:sp>
      <p:graphicFrame>
        <p:nvGraphicFramePr>
          <p:cNvPr id="4" name="Content Placeholder 3">
            <a:extLst>
              <a:ext uri="{FF2B5EF4-FFF2-40B4-BE49-F238E27FC236}">
                <a16:creationId xmlns:a16="http://schemas.microsoft.com/office/drawing/2014/main" id="{D964A4E1-A716-60AB-7577-E10672B33616}"/>
              </a:ext>
            </a:extLst>
          </p:cNvPr>
          <p:cNvGraphicFramePr>
            <a:graphicFrameLocks noGrp="1"/>
          </p:cNvGraphicFramePr>
          <p:nvPr>
            <p:ph idx="1"/>
            <p:extLst>
              <p:ext uri="{D42A27DB-BD31-4B8C-83A1-F6EECF244321}">
                <p14:modId xmlns:p14="http://schemas.microsoft.com/office/powerpoint/2010/main" val="1191853424"/>
              </p:ext>
            </p:extLst>
          </p:nvPr>
        </p:nvGraphicFramePr>
        <p:xfrm>
          <a:off x="677862" y="1773936"/>
          <a:ext cx="9764586" cy="4474465"/>
        </p:xfrm>
        <a:graphic>
          <a:graphicData uri="http://schemas.openxmlformats.org/drawingml/2006/table">
            <a:tbl>
              <a:tblPr/>
              <a:tblGrid>
                <a:gridCol w="3254862">
                  <a:extLst>
                    <a:ext uri="{9D8B030D-6E8A-4147-A177-3AD203B41FA5}">
                      <a16:colId xmlns:a16="http://schemas.microsoft.com/office/drawing/2014/main" val="1574268642"/>
                    </a:ext>
                  </a:extLst>
                </a:gridCol>
                <a:gridCol w="3254862">
                  <a:extLst>
                    <a:ext uri="{9D8B030D-6E8A-4147-A177-3AD203B41FA5}">
                      <a16:colId xmlns:a16="http://schemas.microsoft.com/office/drawing/2014/main" val="2211672435"/>
                    </a:ext>
                  </a:extLst>
                </a:gridCol>
                <a:gridCol w="3254862">
                  <a:extLst>
                    <a:ext uri="{9D8B030D-6E8A-4147-A177-3AD203B41FA5}">
                      <a16:colId xmlns:a16="http://schemas.microsoft.com/office/drawing/2014/main" val="3013454005"/>
                    </a:ext>
                  </a:extLst>
                </a:gridCol>
              </a:tblGrid>
              <a:tr h="617168">
                <a:tc>
                  <a:txBody>
                    <a:bodyPr/>
                    <a:lstStyle/>
                    <a:p>
                      <a:pPr>
                        <a:lnSpc>
                          <a:spcPct val="107000"/>
                        </a:lnSpc>
                        <a:spcAft>
                          <a:spcPts val="800"/>
                        </a:spcAft>
                        <a:buNone/>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Aspect</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a:lnSpc>
                          <a:spcPct val="107000"/>
                        </a:lnSpc>
                        <a:spcAft>
                          <a:spcPts val="800"/>
                        </a:spcAft>
                        <a:buNone/>
                      </a:pPr>
                      <a:r>
                        <a:rPr lang="en-IN" sz="2200" b="1" kern="100">
                          <a:effectLst/>
                          <a:latin typeface="Times New Roman" panose="02020603050405020304" pitchFamily="18" charset="0"/>
                          <a:ea typeface="Calibri" panose="020F0502020204030204" pitchFamily="34" charset="0"/>
                          <a:cs typeface="Times New Roman" panose="02020603050405020304" pitchFamily="18" charset="0"/>
                        </a:rPr>
                        <a:t>Before PETs</a:t>
                      </a:r>
                      <a:endParaRPr lang="en-IN"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a:lnSpc>
                          <a:spcPct val="107000"/>
                        </a:lnSpc>
                        <a:spcAft>
                          <a:spcPts val="800"/>
                        </a:spcAft>
                        <a:buNone/>
                      </a:pPr>
                      <a:r>
                        <a:rPr lang="en-IN" sz="2200" b="1" kern="100">
                          <a:effectLst/>
                          <a:latin typeface="Times New Roman" panose="02020603050405020304" pitchFamily="18" charset="0"/>
                          <a:ea typeface="Calibri" panose="020F0502020204030204" pitchFamily="34" charset="0"/>
                          <a:cs typeface="Times New Roman" panose="02020603050405020304" pitchFamily="18" charset="0"/>
                        </a:rPr>
                        <a:t>After PETs</a:t>
                      </a:r>
                      <a:endParaRPr lang="en-IN"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extLst>
                  <a:ext uri="{0D108BD9-81ED-4DB2-BD59-A6C34878D82A}">
                    <a16:rowId xmlns:a16="http://schemas.microsoft.com/office/drawing/2014/main" val="2964486979"/>
                  </a:ext>
                </a:extLst>
              </a:tr>
              <a:tr h="1080043">
                <a:tc>
                  <a:txBody>
                    <a:bodyPr/>
                    <a:lstStyle/>
                    <a:p>
                      <a:pPr>
                        <a:lnSpc>
                          <a:spcPct val="107000"/>
                        </a:lnSpc>
                        <a:spcAft>
                          <a:spcPts val="800"/>
                        </a:spcAft>
                        <a:buNone/>
                      </a:pPr>
                      <a:r>
                        <a:rPr lang="en-IN" sz="2200" b="1" kern="100">
                          <a:effectLst/>
                          <a:latin typeface="Times New Roman" panose="02020603050405020304" pitchFamily="18" charset="0"/>
                          <a:ea typeface="Calibri" panose="020F0502020204030204" pitchFamily="34" charset="0"/>
                          <a:cs typeface="Times New Roman" panose="02020603050405020304" pitchFamily="18" charset="0"/>
                        </a:rPr>
                        <a:t>Victim Identifier</a:t>
                      </a:r>
                      <a:endParaRPr lang="en-IN"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a:lnSpc>
                          <a:spcPct val="107000"/>
                        </a:lnSpc>
                        <a:spcAft>
                          <a:spcPts val="800"/>
                        </a:spcAft>
                        <a:buNone/>
                      </a:pPr>
                      <a:r>
                        <a:rPr lang="en-IN" sz="2200" kern="100">
                          <a:effectLst/>
                          <a:latin typeface="Times New Roman" panose="02020603050405020304" pitchFamily="18" charset="0"/>
                          <a:ea typeface="Calibri" panose="020F0502020204030204" pitchFamily="34" charset="0"/>
                          <a:cs typeface="Times New Roman" panose="02020603050405020304" pitchFamily="18" charset="0"/>
                        </a:rPr>
                        <a:t>Clear names like "Victim1"</a:t>
                      </a:r>
                    </a:p>
                  </a:txBody>
                  <a:tcPr marL="68580" marR="68580" marT="0" marB="0">
                    <a:lnL>
                      <a:noFill/>
                    </a:lnL>
                    <a:lnR>
                      <a:noFill/>
                    </a:lnR>
                    <a:lnT>
                      <a:noFill/>
                    </a:lnT>
                    <a:lnB>
                      <a:noFill/>
                    </a:lnB>
                    <a:noFill/>
                  </a:tcPr>
                </a:tc>
                <a:tc>
                  <a:txBody>
                    <a:bodyPr/>
                    <a:lstStyle/>
                    <a:p>
                      <a:pPr>
                        <a:lnSpc>
                          <a:spcPct val="107000"/>
                        </a:lnSpc>
                        <a:spcAft>
                          <a:spcPts val="800"/>
                        </a:spcAft>
                        <a:buNone/>
                      </a:pPr>
                      <a:r>
                        <a:rPr lang="en-IN" sz="2200" kern="100">
                          <a:effectLst/>
                          <a:latin typeface="Times New Roman" panose="02020603050405020304" pitchFamily="18" charset="0"/>
                          <a:ea typeface="Calibri" panose="020F0502020204030204" pitchFamily="34" charset="0"/>
                          <a:cs typeface="Times New Roman" panose="02020603050405020304" pitchFamily="18" charset="0"/>
                        </a:rPr>
                        <a:t>Random token like 4ff9d258-...</a:t>
                      </a:r>
                    </a:p>
                  </a:txBody>
                  <a:tcPr marL="68580" marR="68580" marT="0" marB="0">
                    <a:lnL>
                      <a:noFill/>
                    </a:lnL>
                    <a:lnR>
                      <a:noFill/>
                    </a:lnR>
                    <a:lnT>
                      <a:noFill/>
                    </a:lnT>
                    <a:lnB>
                      <a:noFill/>
                    </a:lnB>
                    <a:noFill/>
                  </a:tcPr>
                </a:tc>
                <a:extLst>
                  <a:ext uri="{0D108BD9-81ED-4DB2-BD59-A6C34878D82A}">
                    <a16:rowId xmlns:a16="http://schemas.microsoft.com/office/drawing/2014/main" val="626238346"/>
                  </a:ext>
                </a:extLst>
              </a:tr>
              <a:tr h="1080043">
                <a:tc>
                  <a:txBody>
                    <a:bodyPr/>
                    <a:lstStyle/>
                    <a:p>
                      <a:pPr>
                        <a:lnSpc>
                          <a:spcPct val="107000"/>
                        </a:lnSpc>
                        <a:spcAft>
                          <a:spcPts val="800"/>
                        </a:spcAft>
                        <a:buNone/>
                      </a:pPr>
                      <a:r>
                        <a:rPr lang="en-IN" sz="2200" b="1" kern="100">
                          <a:effectLst/>
                          <a:latin typeface="Times New Roman" panose="02020603050405020304" pitchFamily="18" charset="0"/>
                          <a:ea typeface="Calibri" panose="020F0502020204030204" pitchFamily="34" charset="0"/>
                          <a:cs typeface="Times New Roman" panose="02020603050405020304" pitchFamily="18" charset="0"/>
                        </a:rPr>
                        <a:t>Message Content</a:t>
                      </a:r>
                      <a:endParaRPr lang="en-IN"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a:lnSpc>
                          <a:spcPct val="107000"/>
                        </a:lnSpc>
                        <a:spcAft>
                          <a:spcPts val="800"/>
                        </a:spcAft>
                        <a:buNone/>
                      </a:pPr>
                      <a:r>
                        <a:rPr lang="en-IN" sz="2200" kern="100">
                          <a:effectLst/>
                          <a:latin typeface="Times New Roman" panose="02020603050405020304" pitchFamily="18" charset="0"/>
                          <a:ea typeface="Calibri" panose="020F0502020204030204" pitchFamily="34" charset="0"/>
                          <a:cs typeface="Times New Roman" panose="02020603050405020304" pitchFamily="18" charset="0"/>
                        </a:rPr>
                        <a:t>Plain text, easily readable</a:t>
                      </a:r>
                    </a:p>
                  </a:txBody>
                  <a:tcPr marL="68580" marR="68580" marT="0" marB="0">
                    <a:lnL>
                      <a:noFill/>
                    </a:lnL>
                    <a:lnR>
                      <a:noFill/>
                    </a:lnR>
                    <a:lnT>
                      <a:noFill/>
                    </a:lnT>
                    <a:lnB>
                      <a:noFill/>
                    </a:lnB>
                    <a:noFill/>
                  </a:tcPr>
                </a:tc>
                <a:tc>
                  <a:txBody>
                    <a:bodyPr/>
                    <a:lstStyle/>
                    <a:p>
                      <a:pPr>
                        <a:lnSpc>
                          <a:spcPct val="107000"/>
                        </a:lnSpc>
                        <a:spcAft>
                          <a:spcPts val="800"/>
                        </a:spcAft>
                        <a:buNone/>
                      </a:pPr>
                      <a:r>
                        <a:rPr lang="en-IN" sz="2200" kern="100">
                          <a:effectLst/>
                          <a:latin typeface="Times New Roman" panose="02020603050405020304" pitchFamily="18" charset="0"/>
                          <a:ea typeface="Calibri" panose="020F0502020204030204" pitchFamily="34" charset="0"/>
                          <a:cs typeface="Times New Roman" panose="02020603050405020304" pitchFamily="18" charset="0"/>
                        </a:rPr>
                        <a:t>Fully encrypted &amp; unreadable without the key</a:t>
                      </a:r>
                    </a:p>
                  </a:txBody>
                  <a:tcPr marL="68580" marR="68580" marT="0" marB="0">
                    <a:lnL>
                      <a:noFill/>
                    </a:lnL>
                    <a:lnR>
                      <a:noFill/>
                    </a:lnR>
                    <a:lnT>
                      <a:noFill/>
                    </a:lnT>
                    <a:lnB>
                      <a:noFill/>
                    </a:lnB>
                    <a:noFill/>
                  </a:tcPr>
                </a:tc>
                <a:extLst>
                  <a:ext uri="{0D108BD9-81ED-4DB2-BD59-A6C34878D82A}">
                    <a16:rowId xmlns:a16="http://schemas.microsoft.com/office/drawing/2014/main" val="3919244197"/>
                  </a:ext>
                </a:extLst>
              </a:tr>
              <a:tr h="617168">
                <a:tc>
                  <a:txBody>
                    <a:bodyPr/>
                    <a:lstStyle/>
                    <a:p>
                      <a:pPr>
                        <a:lnSpc>
                          <a:spcPct val="107000"/>
                        </a:lnSpc>
                        <a:spcAft>
                          <a:spcPts val="800"/>
                        </a:spcAft>
                        <a:buNone/>
                      </a:pPr>
                      <a:r>
                        <a:rPr lang="en-IN" sz="2200" b="1" kern="100">
                          <a:effectLst/>
                          <a:latin typeface="Times New Roman" panose="02020603050405020304" pitchFamily="18" charset="0"/>
                          <a:ea typeface="Calibri" panose="020F0502020204030204" pitchFamily="34" charset="0"/>
                          <a:cs typeface="Times New Roman" panose="02020603050405020304" pitchFamily="18" charset="0"/>
                        </a:rPr>
                        <a:t>Attack Risk</a:t>
                      </a:r>
                      <a:endParaRPr lang="en-IN"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a:lnSpc>
                          <a:spcPct val="107000"/>
                        </a:lnSpc>
                        <a:spcAft>
                          <a:spcPts val="800"/>
                        </a:spcAft>
                        <a:buNone/>
                      </a:pPr>
                      <a:r>
                        <a:rPr lang="en-IN" sz="2200" kern="100">
                          <a:effectLst/>
                          <a:latin typeface="Times New Roman" panose="02020603050405020304" pitchFamily="18" charset="0"/>
                          <a:ea typeface="Calibri" panose="020F0502020204030204" pitchFamily="34" charset="0"/>
                          <a:cs typeface="Times New Roman" panose="02020603050405020304" pitchFamily="18" charset="0"/>
                        </a:rPr>
                        <a:t>High chance of data leak</a:t>
                      </a:r>
                    </a:p>
                  </a:txBody>
                  <a:tcPr marL="68580" marR="68580" marT="0" marB="0">
                    <a:lnL>
                      <a:noFill/>
                    </a:lnL>
                    <a:lnR>
                      <a:noFill/>
                    </a:lnR>
                    <a:lnT>
                      <a:noFill/>
                    </a:lnT>
                    <a:lnB>
                      <a:noFill/>
                    </a:lnB>
                    <a:noFill/>
                  </a:tcPr>
                </a:tc>
                <a:tc>
                  <a:txBody>
                    <a:bodyPr/>
                    <a:lstStyle/>
                    <a:p>
                      <a:pPr>
                        <a:lnSpc>
                          <a:spcPct val="107000"/>
                        </a:lnSpc>
                        <a:spcAft>
                          <a:spcPts val="800"/>
                        </a:spcAft>
                        <a:buNone/>
                      </a:pPr>
                      <a:r>
                        <a:rPr lang="en-IN" sz="2200" kern="100">
                          <a:effectLst/>
                          <a:latin typeface="Times New Roman" panose="02020603050405020304" pitchFamily="18" charset="0"/>
                          <a:ea typeface="Calibri" panose="020F0502020204030204" pitchFamily="34" charset="0"/>
                          <a:cs typeface="Times New Roman" panose="02020603050405020304" pitchFamily="18" charset="0"/>
                        </a:rPr>
                        <a:t>Very low risk</a:t>
                      </a:r>
                    </a:p>
                  </a:txBody>
                  <a:tcPr marL="68580" marR="68580" marT="0" marB="0">
                    <a:lnL>
                      <a:noFill/>
                    </a:lnL>
                    <a:lnR>
                      <a:noFill/>
                    </a:lnR>
                    <a:lnT>
                      <a:noFill/>
                    </a:lnT>
                    <a:lnB>
                      <a:noFill/>
                    </a:lnB>
                    <a:noFill/>
                  </a:tcPr>
                </a:tc>
                <a:extLst>
                  <a:ext uri="{0D108BD9-81ED-4DB2-BD59-A6C34878D82A}">
                    <a16:rowId xmlns:a16="http://schemas.microsoft.com/office/drawing/2014/main" val="296434346"/>
                  </a:ext>
                </a:extLst>
              </a:tr>
              <a:tr h="1080043">
                <a:tc>
                  <a:txBody>
                    <a:bodyPr/>
                    <a:lstStyle/>
                    <a:p>
                      <a:pPr>
                        <a:lnSpc>
                          <a:spcPct val="107000"/>
                        </a:lnSpc>
                        <a:spcAft>
                          <a:spcPts val="800"/>
                        </a:spcAft>
                        <a:buNone/>
                      </a:pPr>
                      <a:r>
                        <a:rPr lang="en-IN" sz="2200" b="1" kern="100">
                          <a:effectLst/>
                          <a:latin typeface="Times New Roman" panose="02020603050405020304" pitchFamily="18" charset="0"/>
                          <a:ea typeface="Calibri" panose="020F0502020204030204" pitchFamily="34" charset="0"/>
                          <a:cs typeface="Times New Roman" panose="02020603050405020304" pitchFamily="18" charset="0"/>
                        </a:rPr>
                        <a:t>Regulatory Compliance</a:t>
                      </a:r>
                      <a:endParaRPr lang="en-IN"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noFill/>
                  </a:tcPr>
                </a:tc>
                <a:tc>
                  <a:txBody>
                    <a:bodyPr/>
                    <a:lstStyle/>
                    <a:p>
                      <a:pPr>
                        <a:lnSpc>
                          <a:spcPct val="107000"/>
                        </a:lnSpc>
                        <a:spcAft>
                          <a:spcPts val="800"/>
                        </a:spcAft>
                        <a:buNone/>
                      </a:pPr>
                      <a:r>
                        <a:rPr lang="en-IN" sz="2200" kern="100">
                          <a:effectLst/>
                          <a:latin typeface="Times New Roman" panose="02020603050405020304" pitchFamily="18" charset="0"/>
                          <a:ea typeface="Calibri" panose="020F0502020204030204" pitchFamily="34" charset="0"/>
                          <a:cs typeface="Times New Roman" panose="02020603050405020304" pitchFamily="18" charset="0"/>
                        </a:rPr>
                        <a:t>Not privacy-compliant</a:t>
                      </a:r>
                    </a:p>
                  </a:txBody>
                  <a:tcPr marL="68580" marR="68580" marT="0" marB="0">
                    <a:lnL>
                      <a:noFill/>
                    </a:lnL>
                    <a:lnR>
                      <a:noFill/>
                    </a:lnR>
                    <a:lnT>
                      <a:noFill/>
                    </a:lnT>
                    <a:lnB>
                      <a:noFill/>
                    </a:lnB>
                    <a:noFill/>
                  </a:tcPr>
                </a:tc>
                <a:tc>
                  <a:txBody>
                    <a:bodyPr/>
                    <a:lstStyle/>
                    <a:p>
                      <a:pPr>
                        <a:lnSpc>
                          <a:spcPct val="107000"/>
                        </a:lnSpc>
                        <a:spcAft>
                          <a:spcPts val="800"/>
                        </a:spcAft>
                        <a:buNone/>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Strongly aligned with privacy principles</a:t>
                      </a:r>
                    </a:p>
                  </a:txBody>
                  <a:tcPr marL="68580" marR="68580" marT="0" marB="0">
                    <a:lnL>
                      <a:noFill/>
                    </a:lnL>
                    <a:lnR>
                      <a:noFill/>
                    </a:lnR>
                    <a:lnT>
                      <a:noFill/>
                    </a:lnT>
                    <a:lnB>
                      <a:noFill/>
                    </a:lnB>
                    <a:noFill/>
                  </a:tcPr>
                </a:tc>
                <a:extLst>
                  <a:ext uri="{0D108BD9-81ED-4DB2-BD59-A6C34878D82A}">
                    <a16:rowId xmlns:a16="http://schemas.microsoft.com/office/drawing/2014/main" val="2772594565"/>
                  </a:ext>
                </a:extLst>
              </a:tr>
            </a:tbl>
          </a:graphicData>
        </a:graphic>
      </p:graphicFrame>
    </p:spTree>
    <p:extLst>
      <p:ext uri="{BB962C8B-B14F-4D97-AF65-F5344CB8AC3E}">
        <p14:creationId xmlns:p14="http://schemas.microsoft.com/office/powerpoint/2010/main" val="40352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5240C-A158-60A0-19C1-408EB478F628}"/>
              </a:ext>
            </a:extLst>
          </p:cNvPr>
          <p:cNvSpPr>
            <a:spLocks noGrp="1"/>
          </p:cNvSpPr>
          <p:nvPr>
            <p:ph type="title"/>
          </p:nvPr>
        </p:nvSpPr>
        <p:spPr/>
        <p:txBody>
          <a:bodyPr>
            <a:normAutofit/>
          </a:bodyPr>
          <a:lstStyle/>
          <a:p>
            <a:r>
              <a:rPr lang="en-US" sz="5000" dirty="0">
                <a:latin typeface="Times New Roman" panose="02020603050405020304" pitchFamily="18" charset="0"/>
                <a:cs typeface="Times New Roman" panose="02020603050405020304" pitchFamily="18" charset="0"/>
              </a:rPr>
              <a:t>Execution on Local System</a:t>
            </a:r>
            <a:endParaRPr lang="en-IN" sz="5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7EE20DC-3694-F910-A937-69E86B939616}"/>
              </a:ext>
            </a:extLst>
          </p:cNvPr>
          <p:cNvPicPr>
            <a:picLocks noChangeAspect="1"/>
          </p:cNvPicPr>
          <p:nvPr/>
        </p:nvPicPr>
        <p:blipFill>
          <a:blip r:embed="rId3"/>
          <a:stretch>
            <a:fillRect/>
          </a:stretch>
        </p:blipFill>
        <p:spPr>
          <a:xfrm>
            <a:off x="257721" y="1930400"/>
            <a:ext cx="5320553" cy="4075953"/>
          </a:xfrm>
          <a:prstGeom prst="rect">
            <a:avLst/>
          </a:prstGeom>
        </p:spPr>
      </p:pic>
      <p:pic>
        <p:nvPicPr>
          <p:cNvPr id="7" name="Picture 6">
            <a:extLst>
              <a:ext uri="{FF2B5EF4-FFF2-40B4-BE49-F238E27FC236}">
                <a16:creationId xmlns:a16="http://schemas.microsoft.com/office/drawing/2014/main" id="{60C2CBBB-6261-CFA4-ED55-7271CD1C8099}"/>
              </a:ext>
            </a:extLst>
          </p:cNvPr>
          <p:cNvPicPr>
            <a:picLocks noChangeAspect="1"/>
          </p:cNvPicPr>
          <p:nvPr/>
        </p:nvPicPr>
        <p:blipFill>
          <a:blip r:embed="rId4"/>
          <a:stretch>
            <a:fillRect/>
          </a:stretch>
        </p:blipFill>
        <p:spPr>
          <a:xfrm>
            <a:off x="5647779" y="1930400"/>
            <a:ext cx="6286500" cy="4075953"/>
          </a:xfrm>
          <a:prstGeom prst="rect">
            <a:avLst/>
          </a:prstGeom>
        </p:spPr>
      </p:pic>
    </p:spTree>
    <p:extLst>
      <p:ext uri="{BB962C8B-B14F-4D97-AF65-F5344CB8AC3E}">
        <p14:creationId xmlns:p14="http://schemas.microsoft.com/office/powerpoint/2010/main" val="3674248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8480E-8F76-28AE-3981-F3B5D3B1C97F}"/>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Live Demo Overview</a:t>
            </a:r>
          </a:p>
        </p:txBody>
      </p:sp>
      <p:sp>
        <p:nvSpPr>
          <p:cNvPr id="3" name="Content Placeholder 2">
            <a:extLst>
              <a:ext uri="{FF2B5EF4-FFF2-40B4-BE49-F238E27FC236}">
                <a16:creationId xmlns:a16="http://schemas.microsoft.com/office/drawing/2014/main" id="{EDD1DD03-D14F-D29F-8CE6-3F4ABA0D6337}"/>
              </a:ext>
            </a:extLst>
          </p:cNvPr>
          <p:cNvSpPr>
            <a:spLocks noGrp="1"/>
          </p:cNvSpPr>
          <p:nvPr>
            <p:ph idx="1"/>
          </p:nvPr>
        </p:nvSpPr>
        <p:spPr/>
        <p:txBody>
          <a:bodyPr>
            <a:noAutofit/>
          </a:bodyPr>
          <a:lstStyle/>
          <a:p>
            <a:r>
              <a:rPr lang="en-US" sz="3200" dirty="0">
                <a:latin typeface="Times New Roman" panose="02020603050405020304" pitchFamily="18" charset="0"/>
                <a:cs typeface="Times New Roman" panose="02020603050405020304" pitchFamily="18" charset="0"/>
              </a:rPr>
              <a:t> Start Subscriber: Listen for incoming messages.</a:t>
            </a:r>
          </a:p>
          <a:p>
            <a:r>
              <a:rPr lang="en-US" sz="3200" dirty="0">
                <a:latin typeface="Times New Roman" panose="02020603050405020304" pitchFamily="18" charset="0"/>
                <a:cs typeface="Times New Roman" panose="02020603050405020304" pitchFamily="18" charset="0"/>
              </a:rPr>
              <a:t> Start Publisher: Send encrypted tokenized messages.</a:t>
            </a:r>
          </a:p>
          <a:p>
            <a:r>
              <a:rPr lang="en-US" sz="3200" dirty="0">
                <a:latin typeface="Times New Roman" panose="02020603050405020304" pitchFamily="18" charset="0"/>
                <a:cs typeface="Times New Roman" panose="02020603050405020304" pitchFamily="18" charset="0"/>
              </a:rPr>
              <a:t> Subscriber decrypts and displays secure information.</a:t>
            </a:r>
          </a:p>
          <a:p>
            <a:r>
              <a:rPr lang="en-US" sz="3200" dirty="0">
                <a:latin typeface="Times New Roman" panose="02020603050405020304" pitchFamily="18" charset="0"/>
                <a:cs typeface="Times New Roman" panose="02020603050405020304" pitchFamily="18" charset="0"/>
              </a:rPr>
              <a:t> No real names or plain text visible.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053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4874-A68E-5502-909F-D838E84E76C4}"/>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System Setup and Experiment</a:t>
            </a:r>
          </a:p>
        </p:txBody>
      </p:sp>
      <p:sp>
        <p:nvSpPr>
          <p:cNvPr id="3" name="Content Placeholder 2">
            <a:extLst>
              <a:ext uri="{FF2B5EF4-FFF2-40B4-BE49-F238E27FC236}">
                <a16:creationId xmlns:a16="http://schemas.microsoft.com/office/drawing/2014/main" id="{77A6773E-FE20-F745-3E36-C541BD775CB7}"/>
              </a:ext>
            </a:extLst>
          </p:cNvPr>
          <p:cNvSpPr>
            <a:spLocks noGrp="1"/>
          </p:cNvSpPr>
          <p:nvPr>
            <p:ph idx="1"/>
          </p:nvPr>
        </p:nvSpPr>
        <p:spPr/>
        <p:txBody>
          <a:bodyPr>
            <a:noAutofit/>
          </a:bodyPr>
          <a:lstStyle/>
          <a:p>
            <a:r>
              <a:rPr lang="en-IN" sz="3200" dirty="0">
                <a:latin typeface="Times New Roman" panose="02020603050405020304" pitchFamily="18" charset="0"/>
                <a:cs typeface="Times New Roman" panose="02020603050405020304" pitchFamily="18" charset="0"/>
              </a:rPr>
              <a:t> Tools Used: Python, </a:t>
            </a:r>
            <a:r>
              <a:rPr lang="en-IN" sz="3200" dirty="0" err="1">
                <a:latin typeface="Times New Roman" panose="02020603050405020304" pitchFamily="18" charset="0"/>
                <a:cs typeface="Times New Roman" panose="02020603050405020304" pitchFamily="18" charset="0"/>
              </a:rPr>
              <a:t>paho-mqtt</a:t>
            </a:r>
            <a:r>
              <a:rPr lang="en-IN" sz="3200" dirty="0">
                <a:latin typeface="Times New Roman" panose="02020603050405020304" pitchFamily="18" charset="0"/>
                <a:cs typeface="Times New Roman" panose="02020603050405020304" pitchFamily="18" charset="0"/>
              </a:rPr>
              <a:t>, cryptography (Fernet), </a:t>
            </a:r>
            <a:r>
              <a:rPr lang="en-IN" sz="3200" dirty="0" err="1">
                <a:latin typeface="Times New Roman" panose="02020603050405020304" pitchFamily="18" charset="0"/>
                <a:cs typeface="Times New Roman" panose="02020603050405020304" pitchFamily="18" charset="0"/>
              </a:rPr>
              <a:t>Mosquitto</a:t>
            </a:r>
            <a:r>
              <a:rPr lang="en-IN" sz="3200" dirty="0">
                <a:latin typeface="Times New Roman" panose="02020603050405020304" pitchFamily="18" charset="0"/>
                <a:cs typeface="Times New Roman" panose="02020603050405020304" pitchFamily="18" charset="0"/>
              </a:rPr>
              <a:t> Broker.</a:t>
            </a:r>
          </a:p>
          <a:p>
            <a:r>
              <a:rPr lang="en-IN" sz="3200" dirty="0">
                <a:latin typeface="Times New Roman" panose="02020603050405020304" pitchFamily="18" charset="0"/>
                <a:cs typeface="Times New Roman" panose="02020603050405020304" pitchFamily="18" charset="0"/>
              </a:rPr>
              <a:t> Publisher: Sends encrypted, tokenized messages.</a:t>
            </a:r>
          </a:p>
          <a:p>
            <a:r>
              <a:rPr lang="en-IN" sz="3200" dirty="0">
                <a:latin typeface="Times New Roman" panose="02020603050405020304" pitchFamily="18" charset="0"/>
                <a:cs typeface="Times New Roman" panose="02020603050405020304" pitchFamily="18" charset="0"/>
              </a:rPr>
              <a:t> Subscriber: Receives and decrypts messages.</a:t>
            </a:r>
          </a:p>
          <a:p>
            <a:r>
              <a:rPr lang="en-IN" sz="3200" dirty="0">
                <a:latin typeface="Times New Roman" panose="02020603050405020304" pitchFamily="18" charset="0"/>
                <a:cs typeface="Times New Roman" panose="02020603050405020304" pitchFamily="18" charset="0"/>
              </a:rPr>
              <a:t> Encryption key manually generated and shared securely.</a:t>
            </a:r>
          </a:p>
        </p:txBody>
      </p:sp>
    </p:spTree>
    <p:extLst>
      <p:ext uri="{BB962C8B-B14F-4D97-AF65-F5344CB8AC3E}">
        <p14:creationId xmlns:p14="http://schemas.microsoft.com/office/powerpoint/2010/main" val="1115775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91DCF-07C8-1FA1-475D-FC03A01DA836}"/>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Final Reflections</a:t>
            </a:r>
          </a:p>
        </p:txBody>
      </p:sp>
      <p:sp>
        <p:nvSpPr>
          <p:cNvPr id="3" name="Content Placeholder 2">
            <a:extLst>
              <a:ext uri="{FF2B5EF4-FFF2-40B4-BE49-F238E27FC236}">
                <a16:creationId xmlns:a16="http://schemas.microsoft.com/office/drawing/2014/main" id="{71792EF3-A737-6F7D-B205-63328832D960}"/>
              </a:ext>
            </a:extLst>
          </p:cNvPr>
          <p:cNvSpPr>
            <a:spLocks noGrp="1"/>
          </p:cNvSpPr>
          <p:nvPr>
            <p:ph idx="1"/>
          </p:nvPr>
        </p:nvSpPr>
        <p:spPr/>
        <p:txBody>
          <a:bodyPr>
            <a:noAutofit/>
          </a:bodyPr>
          <a:lstStyle/>
          <a:p>
            <a:r>
              <a:rPr lang="en-US" sz="3200" dirty="0">
                <a:latin typeface="Times New Roman" panose="02020603050405020304" pitchFamily="18" charset="0"/>
                <a:cs typeface="Times New Roman" panose="02020603050405020304" pitchFamily="18" charset="0"/>
              </a:rPr>
              <a:t>Privacy risks are real even during emergencies.</a:t>
            </a:r>
          </a:p>
          <a:p>
            <a:r>
              <a:rPr lang="en-US" sz="3200" dirty="0">
                <a:latin typeface="Times New Roman" panose="02020603050405020304" pitchFamily="18" charset="0"/>
                <a:cs typeface="Times New Roman" panose="02020603050405020304" pitchFamily="18" charset="0"/>
              </a:rPr>
              <a:t>Tokenization and encryption provide strong protections.</a:t>
            </a:r>
          </a:p>
          <a:p>
            <a:r>
              <a:rPr lang="en-US" sz="3200" dirty="0">
                <a:latin typeface="Times New Roman" panose="02020603050405020304" pitchFamily="18" charset="0"/>
                <a:cs typeface="Times New Roman" panose="02020603050405020304" pitchFamily="18" charset="0"/>
              </a:rPr>
              <a:t>Simple solutions can significantly improve security.</a:t>
            </a:r>
          </a:p>
          <a:p>
            <a:r>
              <a:rPr lang="en-US" sz="3200" dirty="0">
                <a:latin typeface="Times New Roman" panose="02020603050405020304" pitchFamily="18" charset="0"/>
                <a:cs typeface="Times New Roman" panose="02020603050405020304" pitchFamily="18" charset="0"/>
              </a:rPr>
              <a:t>Balanced privacy and usability successfully achieved.</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3014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5F34-4463-868F-A041-F97F5D073C50}"/>
              </a:ext>
            </a:extLst>
          </p:cNvPr>
          <p:cNvSpPr>
            <a:spLocks noGrp="1"/>
          </p:cNvSpPr>
          <p:nvPr>
            <p:ph type="title"/>
          </p:nvPr>
        </p:nvSpPr>
        <p:spPr/>
        <p:txBody>
          <a:bodyPr/>
          <a:lstStyle/>
          <a:p>
            <a:r>
              <a:rPr lang="en-US" dirty="0"/>
              <a:t>Introduction &amp; Motivation</a:t>
            </a:r>
          </a:p>
        </p:txBody>
      </p:sp>
      <p:sp>
        <p:nvSpPr>
          <p:cNvPr id="3" name="Content Placeholder 2">
            <a:extLst>
              <a:ext uri="{FF2B5EF4-FFF2-40B4-BE49-F238E27FC236}">
                <a16:creationId xmlns:a16="http://schemas.microsoft.com/office/drawing/2014/main" id="{DF0F20C2-041D-2B60-B02E-418102639F28}"/>
              </a:ext>
            </a:extLst>
          </p:cNvPr>
          <p:cNvSpPr>
            <a:spLocks noGrp="1"/>
          </p:cNvSpPr>
          <p:nvPr>
            <p:ph idx="1"/>
          </p:nvPr>
        </p:nvSpPr>
        <p:spPr/>
        <p:txBody>
          <a:bodyPr/>
          <a:lstStyle/>
          <a:p>
            <a:r>
              <a:rPr lang="en-US" dirty="0"/>
              <a:t>The Rise of MQTT in IoT</a:t>
            </a:r>
          </a:p>
          <a:p>
            <a:r>
              <a:rPr lang="en-US" dirty="0"/>
              <a:t>Why Privacy Now?</a:t>
            </a:r>
          </a:p>
          <a:p>
            <a:r>
              <a:rPr lang="en-US" dirty="0"/>
              <a:t>What You’ll Learn</a:t>
            </a:r>
          </a:p>
          <a:p>
            <a:endParaRPr lang="en-US" dirty="0"/>
          </a:p>
        </p:txBody>
      </p:sp>
    </p:spTree>
    <p:extLst>
      <p:ext uri="{BB962C8B-B14F-4D97-AF65-F5344CB8AC3E}">
        <p14:creationId xmlns:p14="http://schemas.microsoft.com/office/powerpoint/2010/main" val="3663014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D0C0-EF8A-55A2-512B-E1000CB60AD5}"/>
              </a:ext>
            </a:extLst>
          </p:cNvPr>
          <p:cNvSpPr>
            <a:spLocks noGrp="1"/>
          </p:cNvSpPr>
          <p:nvPr>
            <p:ph type="title"/>
          </p:nvPr>
        </p:nvSpPr>
        <p:spPr/>
        <p:txBody>
          <a:bodyPr/>
          <a:lstStyle/>
          <a:p>
            <a:r>
              <a:rPr lang="en-US" dirty="0"/>
              <a:t>MQTT Architecture</a:t>
            </a:r>
          </a:p>
        </p:txBody>
      </p:sp>
      <p:pic>
        <p:nvPicPr>
          <p:cNvPr id="5" name="Content Placeholder 4" descr="A diagram of a diagram of a subscriber&#10;&#10;AI-generated content may be incorrect.">
            <a:extLst>
              <a:ext uri="{FF2B5EF4-FFF2-40B4-BE49-F238E27FC236}">
                <a16:creationId xmlns:a16="http://schemas.microsoft.com/office/drawing/2014/main" id="{026785B8-834C-D796-B625-CAD8072D18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930400"/>
            <a:ext cx="5096127" cy="3416320"/>
          </a:xfrm>
        </p:spPr>
      </p:pic>
      <p:sp>
        <p:nvSpPr>
          <p:cNvPr id="6" name="TextBox 5">
            <a:extLst>
              <a:ext uri="{FF2B5EF4-FFF2-40B4-BE49-F238E27FC236}">
                <a16:creationId xmlns:a16="http://schemas.microsoft.com/office/drawing/2014/main" id="{45FAD193-E3DB-584C-F041-31C05D394B5E}"/>
              </a:ext>
            </a:extLst>
          </p:cNvPr>
          <p:cNvSpPr txBox="1"/>
          <p:nvPr/>
        </p:nvSpPr>
        <p:spPr>
          <a:xfrm>
            <a:off x="381000" y="1785257"/>
            <a:ext cx="5606143"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MQTT Architecture has you have three main roles:</a:t>
            </a:r>
            <a:endParaRPr kumimoji="0" lang="en-US"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endParaRPr lang="en-US" sz="2400" dirty="0">
              <a:latin typeface="Times New Roman" panose="02020603050405020304" pitchFamily="18" charset="0"/>
              <a:cs typeface="Times New Roman" panose="02020603050405020304" pitchFamily="18" charset="0"/>
            </a:endParaRPr>
          </a:p>
          <a:p>
            <a:pPr>
              <a:buFont typeface="+mj-lt"/>
              <a:buAutoNum type="arabicPeriod"/>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Publisher</a:t>
            </a:r>
            <a:endParaRPr lang="en-US" sz="2400" dirty="0">
              <a:latin typeface="Times New Roman" panose="02020603050405020304" pitchFamily="18" charset="0"/>
              <a:cs typeface="Times New Roman" panose="02020603050405020304" pitchFamily="18" charset="0"/>
            </a:endParaRPr>
          </a:p>
          <a:p>
            <a:pPr>
              <a:buFont typeface="+mj-lt"/>
              <a:buAutoNum type="arabicPeriod"/>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Subscriber</a:t>
            </a:r>
          </a:p>
          <a:p>
            <a:pPr>
              <a:buFont typeface="+mj-lt"/>
              <a:buAutoNum type="arabicPeriod"/>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Broker</a:t>
            </a:r>
          </a:p>
          <a:p>
            <a:pPr>
              <a:buFont typeface="+mj-lt"/>
              <a:buAutoNum type="arabicPeriod"/>
            </a:pPr>
            <a:endParaRPr lang="en-US"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Why MQTT is so Widely Used?</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Where Privacy Risks Begin?</a:t>
            </a:r>
          </a:p>
        </p:txBody>
      </p:sp>
    </p:spTree>
    <p:extLst>
      <p:ext uri="{BB962C8B-B14F-4D97-AF65-F5344CB8AC3E}">
        <p14:creationId xmlns:p14="http://schemas.microsoft.com/office/powerpoint/2010/main" val="3249286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0A19-9BC0-01E3-1382-9244D8734FF2}"/>
              </a:ext>
            </a:extLst>
          </p:cNvPr>
          <p:cNvSpPr>
            <a:spLocks noGrp="1"/>
          </p:cNvSpPr>
          <p:nvPr>
            <p:ph type="title"/>
          </p:nvPr>
        </p:nvSpPr>
        <p:spPr>
          <a:xfrm>
            <a:off x="677334" y="609600"/>
            <a:ext cx="8596668" cy="725424"/>
          </a:xfrm>
        </p:spPr>
        <p:txBody>
          <a:bodyPr>
            <a:normAutofit/>
          </a:bodyPr>
          <a:lstStyle/>
          <a:p>
            <a:r>
              <a:rPr lang="en-IN" sz="4000" dirty="0">
                <a:latin typeface="Times New Roman" panose="02020603050405020304" pitchFamily="18" charset="0"/>
                <a:cs typeface="Times New Roman" panose="02020603050405020304" pitchFamily="18" charset="0"/>
              </a:rPr>
              <a:t>Threat Model (LINDDUN Framework)</a:t>
            </a:r>
          </a:p>
        </p:txBody>
      </p:sp>
      <p:sp>
        <p:nvSpPr>
          <p:cNvPr id="3" name="Content Placeholder 2">
            <a:extLst>
              <a:ext uri="{FF2B5EF4-FFF2-40B4-BE49-F238E27FC236}">
                <a16:creationId xmlns:a16="http://schemas.microsoft.com/office/drawing/2014/main" id="{1977B405-44ED-F5FC-B5D4-866F048DB5F6}"/>
              </a:ext>
            </a:extLst>
          </p:cNvPr>
          <p:cNvSpPr>
            <a:spLocks noGrp="1"/>
          </p:cNvSpPr>
          <p:nvPr>
            <p:ph idx="1"/>
          </p:nvPr>
        </p:nvSpPr>
        <p:spPr>
          <a:xfrm>
            <a:off x="677334" y="2160589"/>
            <a:ext cx="8596668" cy="4331651"/>
          </a:xfrm>
        </p:spPr>
        <p:txBody>
          <a:bodyPr>
            <a:noAutofit/>
          </a:bodyPr>
          <a:lstStyle/>
          <a:p>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Linkability</a:t>
            </a:r>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 Identifiability</a:t>
            </a:r>
          </a:p>
          <a:p>
            <a:r>
              <a:rPr lang="en-US" sz="3000" dirty="0">
                <a:latin typeface="Times New Roman" panose="02020603050405020304" pitchFamily="18" charset="0"/>
                <a:cs typeface="Times New Roman" panose="02020603050405020304" pitchFamily="18" charset="0"/>
              </a:rPr>
              <a:t> Non-repudiation</a:t>
            </a:r>
          </a:p>
          <a:p>
            <a:r>
              <a:rPr lang="en-US" sz="3000" dirty="0">
                <a:latin typeface="Times New Roman" panose="02020603050405020304" pitchFamily="18" charset="0"/>
                <a:cs typeface="Times New Roman" panose="02020603050405020304" pitchFamily="18" charset="0"/>
              </a:rPr>
              <a:t> Detectability</a:t>
            </a:r>
          </a:p>
          <a:p>
            <a:r>
              <a:rPr lang="en-US" sz="3000" dirty="0">
                <a:latin typeface="Times New Roman" panose="02020603050405020304" pitchFamily="18" charset="0"/>
                <a:cs typeface="Times New Roman" panose="02020603050405020304" pitchFamily="18" charset="0"/>
              </a:rPr>
              <a:t> Unawareness</a:t>
            </a:r>
          </a:p>
          <a:p>
            <a:r>
              <a:rPr lang="en-US" sz="3000" dirty="0">
                <a:latin typeface="Times New Roman" panose="02020603050405020304" pitchFamily="18" charset="0"/>
                <a:cs typeface="Times New Roman" panose="02020603050405020304" pitchFamily="18" charset="0"/>
              </a:rPr>
              <a:t> Non-compliance</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8871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6D749-1B61-4457-C357-D104E9B1802F}"/>
              </a:ext>
            </a:extLst>
          </p:cNvPr>
          <p:cNvSpPr>
            <a:spLocks noGrp="1"/>
          </p:cNvSpPr>
          <p:nvPr>
            <p:ph type="title"/>
          </p:nvPr>
        </p:nvSpPr>
        <p:spPr/>
        <p:txBody>
          <a:bodyPr/>
          <a:lstStyle/>
          <a:p>
            <a:r>
              <a:rPr lang="en-US" dirty="0"/>
              <a:t>Data Flow Diagram (DFD) of a disaster relief system using MQTT</a:t>
            </a:r>
          </a:p>
        </p:txBody>
      </p:sp>
      <p:pic>
        <p:nvPicPr>
          <p:cNvPr id="5" name="Content Placeholder 4" descr="A diagram of a system&#10;&#10;AI-generated content may be incorrect.">
            <a:extLst>
              <a:ext uri="{FF2B5EF4-FFF2-40B4-BE49-F238E27FC236}">
                <a16:creationId xmlns:a16="http://schemas.microsoft.com/office/drawing/2014/main" id="{8CABB364-21AE-6655-05B5-731C054BD0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3526" y="1930400"/>
            <a:ext cx="8596668" cy="4564514"/>
          </a:xfrm>
        </p:spPr>
      </p:pic>
    </p:spTree>
    <p:extLst>
      <p:ext uri="{BB962C8B-B14F-4D97-AF65-F5344CB8AC3E}">
        <p14:creationId xmlns:p14="http://schemas.microsoft.com/office/powerpoint/2010/main" val="3644209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D7B8F8F-4528-4480-AFA3-A006195F5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itle 1">
            <a:extLst>
              <a:ext uri="{FF2B5EF4-FFF2-40B4-BE49-F238E27FC236}">
                <a16:creationId xmlns:a16="http://schemas.microsoft.com/office/drawing/2014/main" id="{EA1CC777-DE04-0A5A-63A1-D74E78C61728}"/>
              </a:ext>
            </a:extLst>
          </p:cNvPr>
          <p:cNvSpPr>
            <a:spLocks noGrp="1"/>
          </p:cNvSpPr>
          <p:nvPr>
            <p:ph type="title"/>
          </p:nvPr>
        </p:nvSpPr>
        <p:spPr>
          <a:xfrm>
            <a:off x="1286933" y="609600"/>
            <a:ext cx="10197494" cy="1099457"/>
          </a:xfrm>
        </p:spPr>
        <p:txBody>
          <a:bodyPr>
            <a:normAutofit/>
          </a:bodyPr>
          <a:lstStyle/>
          <a:p>
            <a:r>
              <a:rPr lang="en-US" dirty="0"/>
              <a:t>Vulnerabilities analysis of Exploitation </a:t>
            </a:r>
          </a:p>
        </p:txBody>
      </p:sp>
      <p:sp>
        <p:nvSpPr>
          <p:cNvPr id="11" name="Isosceles Triangle 10">
            <a:extLst>
              <a:ext uri="{FF2B5EF4-FFF2-40B4-BE49-F238E27FC236}">
                <a16:creationId xmlns:a16="http://schemas.microsoft.com/office/drawing/2014/main" id="{4F8B2185-AE38-43EA-9FA9-E5378AD7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0D36BD5A-BF22-48CD-8A55-28B19177CE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 name="Content Placeholder 3">
            <a:extLst>
              <a:ext uri="{FF2B5EF4-FFF2-40B4-BE49-F238E27FC236}">
                <a16:creationId xmlns:a16="http://schemas.microsoft.com/office/drawing/2014/main" id="{34B290B4-2332-8654-2717-EFF5E178EFB8}"/>
              </a:ext>
            </a:extLst>
          </p:cNvPr>
          <p:cNvGraphicFramePr>
            <a:graphicFrameLocks noGrp="1"/>
          </p:cNvGraphicFramePr>
          <p:nvPr>
            <p:ph idx="1"/>
            <p:extLst>
              <p:ext uri="{D42A27DB-BD31-4B8C-83A1-F6EECF244321}">
                <p14:modId xmlns:p14="http://schemas.microsoft.com/office/powerpoint/2010/main" val="1447136795"/>
              </p:ext>
            </p:extLst>
          </p:nvPr>
        </p:nvGraphicFramePr>
        <p:xfrm>
          <a:off x="992459" y="1293541"/>
          <a:ext cx="9912608" cy="4895986"/>
        </p:xfrm>
        <a:graphic>
          <a:graphicData uri="http://schemas.openxmlformats.org/drawingml/2006/table">
            <a:tbl>
              <a:tblPr/>
              <a:tblGrid>
                <a:gridCol w="791541">
                  <a:extLst>
                    <a:ext uri="{9D8B030D-6E8A-4147-A177-3AD203B41FA5}">
                      <a16:colId xmlns:a16="http://schemas.microsoft.com/office/drawing/2014/main" val="3778316610"/>
                    </a:ext>
                  </a:extLst>
                </a:gridCol>
                <a:gridCol w="1091908">
                  <a:extLst>
                    <a:ext uri="{9D8B030D-6E8A-4147-A177-3AD203B41FA5}">
                      <a16:colId xmlns:a16="http://schemas.microsoft.com/office/drawing/2014/main" val="3586874516"/>
                    </a:ext>
                  </a:extLst>
                </a:gridCol>
                <a:gridCol w="2388607">
                  <a:extLst>
                    <a:ext uri="{9D8B030D-6E8A-4147-A177-3AD203B41FA5}">
                      <a16:colId xmlns:a16="http://schemas.microsoft.com/office/drawing/2014/main" val="3528247507"/>
                    </a:ext>
                  </a:extLst>
                </a:gridCol>
                <a:gridCol w="1994470">
                  <a:extLst>
                    <a:ext uri="{9D8B030D-6E8A-4147-A177-3AD203B41FA5}">
                      <a16:colId xmlns:a16="http://schemas.microsoft.com/office/drawing/2014/main" val="4046547013"/>
                    </a:ext>
                  </a:extLst>
                </a:gridCol>
                <a:gridCol w="1336595">
                  <a:extLst>
                    <a:ext uri="{9D8B030D-6E8A-4147-A177-3AD203B41FA5}">
                      <a16:colId xmlns:a16="http://schemas.microsoft.com/office/drawing/2014/main" val="2013963876"/>
                    </a:ext>
                  </a:extLst>
                </a:gridCol>
                <a:gridCol w="2309487">
                  <a:extLst>
                    <a:ext uri="{9D8B030D-6E8A-4147-A177-3AD203B41FA5}">
                      <a16:colId xmlns:a16="http://schemas.microsoft.com/office/drawing/2014/main" val="1354770839"/>
                    </a:ext>
                  </a:extLst>
                </a:gridCol>
              </a:tblGrid>
              <a:tr h="0">
                <a:tc>
                  <a:txBody>
                    <a:bodyPr/>
                    <a:lstStyle/>
                    <a:p>
                      <a:r>
                        <a:rPr lang="en-US" sz="800" b="1"/>
                        <a:t>Label</a:t>
                      </a:r>
                      <a:endParaRPr lang="en-US" sz="800"/>
                    </a:p>
                  </a:txBody>
                  <a:tcPr marL="11669" marR="11669" marT="5834" marB="5834" anchor="ctr">
                    <a:lnL>
                      <a:noFill/>
                    </a:lnL>
                    <a:lnR>
                      <a:noFill/>
                    </a:lnR>
                    <a:lnT>
                      <a:noFill/>
                    </a:lnT>
                    <a:lnB>
                      <a:noFill/>
                    </a:lnB>
                    <a:noFill/>
                  </a:tcPr>
                </a:tc>
                <a:tc>
                  <a:txBody>
                    <a:bodyPr/>
                    <a:lstStyle/>
                    <a:p>
                      <a:r>
                        <a:rPr lang="en-US" sz="800" b="1"/>
                        <a:t>Element</a:t>
                      </a:r>
                      <a:endParaRPr lang="en-US" sz="800"/>
                    </a:p>
                  </a:txBody>
                  <a:tcPr marL="11669" marR="11669" marT="5834" marB="5834" anchor="ctr">
                    <a:lnL>
                      <a:noFill/>
                    </a:lnL>
                    <a:lnR>
                      <a:noFill/>
                    </a:lnR>
                    <a:lnT>
                      <a:noFill/>
                    </a:lnT>
                    <a:lnB>
                      <a:noFill/>
                    </a:lnB>
                    <a:noFill/>
                  </a:tcPr>
                </a:tc>
                <a:tc>
                  <a:txBody>
                    <a:bodyPr/>
                    <a:lstStyle/>
                    <a:p>
                      <a:r>
                        <a:rPr lang="en-US" sz="800" b="1"/>
                        <a:t>Description</a:t>
                      </a:r>
                      <a:endParaRPr lang="en-US" sz="800"/>
                    </a:p>
                  </a:txBody>
                  <a:tcPr marL="11669" marR="11669" marT="5834" marB="5834" anchor="ctr">
                    <a:lnL>
                      <a:noFill/>
                    </a:lnL>
                    <a:lnR>
                      <a:noFill/>
                    </a:lnR>
                    <a:lnT>
                      <a:noFill/>
                    </a:lnT>
                    <a:lnB>
                      <a:noFill/>
                    </a:lnB>
                    <a:noFill/>
                  </a:tcPr>
                </a:tc>
                <a:tc>
                  <a:txBody>
                    <a:bodyPr/>
                    <a:lstStyle/>
                    <a:p>
                      <a:r>
                        <a:rPr lang="en-US" sz="800" b="1"/>
                        <a:t>Potential Vulnerability</a:t>
                      </a:r>
                      <a:endParaRPr lang="en-US" sz="800"/>
                    </a:p>
                  </a:txBody>
                  <a:tcPr marL="11669" marR="11669" marT="5834" marB="5834" anchor="ctr">
                    <a:lnL>
                      <a:noFill/>
                    </a:lnL>
                    <a:lnR>
                      <a:noFill/>
                    </a:lnR>
                    <a:lnT>
                      <a:noFill/>
                    </a:lnT>
                    <a:lnB>
                      <a:noFill/>
                    </a:lnB>
                    <a:noFill/>
                  </a:tcPr>
                </a:tc>
                <a:tc>
                  <a:txBody>
                    <a:bodyPr/>
                    <a:lstStyle/>
                    <a:p>
                      <a:r>
                        <a:rPr lang="en-US" sz="800" b="1"/>
                        <a:t>LINDDUN Category</a:t>
                      </a:r>
                      <a:endParaRPr lang="en-US" sz="800"/>
                    </a:p>
                  </a:txBody>
                  <a:tcPr marL="11669" marR="11669" marT="5834" marB="5834" anchor="ctr">
                    <a:lnL>
                      <a:noFill/>
                    </a:lnL>
                    <a:lnR>
                      <a:noFill/>
                    </a:lnR>
                    <a:lnT>
                      <a:noFill/>
                    </a:lnT>
                    <a:lnB>
                      <a:noFill/>
                    </a:lnB>
                    <a:noFill/>
                  </a:tcPr>
                </a:tc>
                <a:tc>
                  <a:txBody>
                    <a:bodyPr/>
                    <a:lstStyle/>
                    <a:p>
                      <a:r>
                        <a:rPr lang="en-US" sz="800" b="1"/>
                        <a:t>Mitigation</a:t>
                      </a:r>
                      <a:endParaRPr lang="en-US" sz="800"/>
                    </a:p>
                  </a:txBody>
                  <a:tcPr marL="11669" marR="11669" marT="5834" marB="5834" anchor="ctr">
                    <a:lnL>
                      <a:noFill/>
                    </a:lnL>
                    <a:lnR>
                      <a:noFill/>
                    </a:lnR>
                    <a:lnT>
                      <a:noFill/>
                    </a:lnT>
                    <a:lnB>
                      <a:noFill/>
                    </a:lnB>
                    <a:noFill/>
                  </a:tcPr>
                </a:tc>
                <a:extLst>
                  <a:ext uri="{0D108BD9-81ED-4DB2-BD59-A6C34878D82A}">
                    <a16:rowId xmlns:a16="http://schemas.microsoft.com/office/drawing/2014/main" val="1853418722"/>
                  </a:ext>
                </a:extLst>
              </a:tr>
              <a:tr h="317486">
                <a:tc>
                  <a:txBody>
                    <a:bodyPr/>
                    <a:lstStyle/>
                    <a:p>
                      <a:r>
                        <a:rPr lang="en-US" sz="800" b="1" dirty="0"/>
                        <a:t>E1</a:t>
                      </a:r>
                      <a:endParaRPr lang="en-US" sz="800" dirty="0"/>
                    </a:p>
                  </a:txBody>
                  <a:tcPr marL="11669" marR="11669" marT="5834" marB="5834" anchor="ctr">
                    <a:lnL>
                      <a:noFill/>
                    </a:lnL>
                    <a:lnR>
                      <a:noFill/>
                    </a:lnR>
                    <a:lnT>
                      <a:noFill/>
                    </a:lnT>
                    <a:lnB>
                      <a:noFill/>
                    </a:lnB>
                    <a:noFill/>
                  </a:tcPr>
                </a:tc>
                <a:tc>
                  <a:txBody>
                    <a:bodyPr/>
                    <a:lstStyle/>
                    <a:p>
                      <a:r>
                        <a:rPr lang="en-US" sz="800"/>
                        <a:t>Victim</a:t>
                      </a:r>
                    </a:p>
                  </a:txBody>
                  <a:tcPr marL="11669" marR="11669" marT="5834" marB="5834" anchor="ctr">
                    <a:lnL>
                      <a:noFill/>
                    </a:lnL>
                    <a:lnR>
                      <a:noFill/>
                    </a:lnR>
                    <a:lnT>
                      <a:noFill/>
                    </a:lnT>
                    <a:lnB>
                      <a:noFill/>
                    </a:lnB>
                    <a:noFill/>
                  </a:tcPr>
                </a:tc>
                <a:tc>
                  <a:txBody>
                    <a:bodyPr/>
                    <a:lstStyle/>
                    <a:p>
                      <a:r>
                        <a:rPr lang="en-US" sz="800"/>
                        <a:t>Provides sensitive info like location, health, distress status</a:t>
                      </a:r>
                    </a:p>
                  </a:txBody>
                  <a:tcPr marL="11669" marR="11669" marT="5834" marB="5834" anchor="ctr">
                    <a:lnL>
                      <a:noFill/>
                    </a:lnL>
                    <a:lnR>
                      <a:noFill/>
                    </a:lnR>
                    <a:lnT>
                      <a:noFill/>
                    </a:lnT>
                    <a:lnB>
                      <a:noFill/>
                    </a:lnB>
                    <a:noFill/>
                  </a:tcPr>
                </a:tc>
                <a:tc>
                  <a:txBody>
                    <a:bodyPr/>
                    <a:lstStyle/>
                    <a:p>
                      <a:r>
                        <a:rPr lang="en-US" sz="800"/>
                        <a:t>Unauthorized collection or use of PII</a:t>
                      </a:r>
                    </a:p>
                  </a:txBody>
                  <a:tcPr marL="11669" marR="11669" marT="5834" marB="5834" anchor="ctr">
                    <a:lnL>
                      <a:noFill/>
                    </a:lnL>
                    <a:lnR>
                      <a:noFill/>
                    </a:lnR>
                    <a:lnT>
                      <a:noFill/>
                    </a:lnT>
                    <a:lnB>
                      <a:noFill/>
                    </a:lnB>
                    <a:noFill/>
                  </a:tcPr>
                </a:tc>
                <a:tc>
                  <a:txBody>
                    <a:bodyPr/>
                    <a:lstStyle/>
                    <a:p>
                      <a:r>
                        <a:rPr lang="en-US" sz="800"/>
                        <a:t>Identifiability, Unawareness</a:t>
                      </a:r>
                    </a:p>
                  </a:txBody>
                  <a:tcPr marL="11669" marR="11669" marT="5834" marB="5834" anchor="ctr">
                    <a:lnL>
                      <a:noFill/>
                    </a:lnL>
                    <a:lnR>
                      <a:noFill/>
                    </a:lnR>
                    <a:lnT>
                      <a:noFill/>
                    </a:lnT>
                    <a:lnB>
                      <a:noFill/>
                    </a:lnB>
                    <a:noFill/>
                  </a:tcPr>
                </a:tc>
                <a:tc>
                  <a:txBody>
                    <a:bodyPr/>
                    <a:lstStyle/>
                    <a:p>
                      <a:r>
                        <a:rPr lang="en-US" sz="800"/>
                        <a:t>Consent management, data minimization, privacy notices</a:t>
                      </a:r>
                    </a:p>
                  </a:txBody>
                  <a:tcPr marL="11669" marR="11669" marT="5834" marB="5834" anchor="ctr">
                    <a:lnL>
                      <a:noFill/>
                    </a:lnL>
                    <a:lnR>
                      <a:noFill/>
                    </a:lnR>
                    <a:lnT>
                      <a:noFill/>
                    </a:lnT>
                    <a:lnB>
                      <a:noFill/>
                    </a:lnB>
                    <a:noFill/>
                  </a:tcPr>
                </a:tc>
                <a:extLst>
                  <a:ext uri="{0D108BD9-81ED-4DB2-BD59-A6C34878D82A}">
                    <a16:rowId xmlns:a16="http://schemas.microsoft.com/office/drawing/2014/main" val="1698624207"/>
                  </a:ext>
                </a:extLst>
              </a:tr>
              <a:tr h="317486">
                <a:tc>
                  <a:txBody>
                    <a:bodyPr/>
                    <a:lstStyle/>
                    <a:p>
                      <a:r>
                        <a:rPr lang="en-US" sz="800" b="1"/>
                        <a:t>P1</a:t>
                      </a:r>
                      <a:endParaRPr lang="en-US" sz="800"/>
                    </a:p>
                  </a:txBody>
                  <a:tcPr marL="11669" marR="11669" marT="5834" marB="5834" anchor="ctr">
                    <a:lnL>
                      <a:noFill/>
                    </a:lnL>
                    <a:lnR>
                      <a:noFill/>
                    </a:lnR>
                    <a:lnT>
                      <a:noFill/>
                    </a:lnT>
                    <a:lnB>
                      <a:noFill/>
                    </a:lnB>
                    <a:noFill/>
                  </a:tcPr>
                </a:tc>
                <a:tc>
                  <a:txBody>
                    <a:bodyPr/>
                    <a:lstStyle/>
                    <a:p>
                      <a:r>
                        <a:rPr lang="en-US" sz="800"/>
                        <a:t>User App</a:t>
                      </a:r>
                    </a:p>
                  </a:txBody>
                  <a:tcPr marL="11669" marR="11669" marT="5834" marB="5834" anchor="ctr">
                    <a:lnL>
                      <a:noFill/>
                    </a:lnL>
                    <a:lnR>
                      <a:noFill/>
                    </a:lnR>
                    <a:lnT>
                      <a:noFill/>
                    </a:lnT>
                    <a:lnB>
                      <a:noFill/>
                    </a:lnB>
                    <a:noFill/>
                  </a:tcPr>
                </a:tc>
                <a:tc>
                  <a:txBody>
                    <a:bodyPr/>
                    <a:lstStyle/>
                    <a:p>
                      <a:r>
                        <a:rPr lang="en-US" sz="800"/>
                        <a:t>Publishes MQTT messages with victim data</a:t>
                      </a:r>
                    </a:p>
                  </a:txBody>
                  <a:tcPr marL="11669" marR="11669" marT="5834" marB="5834" anchor="ctr">
                    <a:lnL>
                      <a:noFill/>
                    </a:lnL>
                    <a:lnR>
                      <a:noFill/>
                    </a:lnR>
                    <a:lnT>
                      <a:noFill/>
                    </a:lnT>
                    <a:lnB>
                      <a:noFill/>
                    </a:lnB>
                    <a:noFill/>
                  </a:tcPr>
                </a:tc>
                <a:tc>
                  <a:txBody>
                    <a:bodyPr/>
                    <a:lstStyle/>
                    <a:p>
                      <a:r>
                        <a:rPr lang="en-US" sz="800"/>
                        <a:t>Hardcoded credentials, lack of encryption</a:t>
                      </a:r>
                    </a:p>
                  </a:txBody>
                  <a:tcPr marL="11669" marR="11669" marT="5834" marB="5834" anchor="ctr">
                    <a:lnL>
                      <a:noFill/>
                    </a:lnL>
                    <a:lnR>
                      <a:noFill/>
                    </a:lnR>
                    <a:lnT>
                      <a:noFill/>
                    </a:lnT>
                    <a:lnB>
                      <a:noFill/>
                    </a:lnB>
                    <a:noFill/>
                  </a:tcPr>
                </a:tc>
                <a:tc>
                  <a:txBody>
                    <a:bodyPr/>
                    <a:lstStyle/>
                    <a:p>
                      <a:r>
                        <a:rPr lang="en-US" sz="800"/>
                        <a:t>Linkability, Detectability</a:t>
                      </a:r>
                    </a:p>
                  </a:txBody>
                  <a:tcPr marL="11669" marR="11669" marT="5834" marB="5834" anchor="ctr">
                    <a:lnL>
                      <a:noFill/>
                    </a:lnL>
                    <a:lnR>
                      <a:noFill/>
                    </a:lnR>
                    <a:lnT>
                      <a:noFill/>
                    </a:lnT>
                    <a:lnB>
                      <a:noFill/>
                    </a:lnB>
                    <a:noFill/>
                  </a:tcPr>
                </a:tc>
                <a:tc>
                  <a:txBody>
                    <a:bodyPr/>
                    <a:lstStyle/>
                    <a:p>
                      <a:r>
                        <a:rPr lang="en-US" sz="800"/>
                        <a:t>App-level TLS, dynamic client IDs</a:t>
                      </a:r>
                    </a:p>
                  </a:txBody>
                  <a:tcPr marL="11669" marR="11669" marT="5834" marB="5834" anchor="ctr">
                    <a:lnL>
                      <a:noFill/>
                    </a:lnL>
                    <a:lnR>
                      <a:noFill/>
                    </a:lnR>
                    <a:lnT>
                      <a:noFill/>
                    </a:lnT>
                    <a:lnB>
                      <a:noFill/>
                    </a:lnB>
                    <a:noFill/>
                  </a:tcPr>
                </a:tc>
                <a:extLst>
                  <a:ext uri="{0D108BD9-81ED-4DB2-BD59-A6C34878D82A}">
                    <a16:rowId xmlns:a16="http://schemas.microsoft.com/office/drawing/2014/main" val="249030504"/>
                  </a:ext>
                </a:extLst>
              </a:tr>
              <a:tr h="317486">
                <a:tc>
                  <a:txBody>
                    <a:bodyPr/>
                    <a:lstStyle/>
                    <a:p>
                      <a:r>
                        <a:rPr lang="en-US" sz="800" b="1"/>
                        <a:t>DF1</a:t>
                      </a:r>
                      <a:endParaRPr lang="en-US" sz="800"/>
                    </a:p>
                  </a:txBody>
                  <a:tcPr marL="11669" marR="11669" marT="5834" marB="5834" anchor="ctr">
                    <a:lnL>
                      <a:noFill/>
                    </a:lnL>
                    <a:lnR>
                      <a:noFill/>
                    </a:lnR>
                    <a:lnT>
                      <a:noFill/>
                    </a:lnT>
                    <a:lnB>
                      <a:noFill/>
                    </a:lnB>
                    <a:noFill/>
                  </a:tcPr>
                </a:tc>
                <a:tc>
                  <a:txBody>
                    <a:bodyPr/>
                    <a:lstStyle/>
                    <a:p>
                      <a:r>
                        <a:rPr lang="en-US" sz="800"/>
                        <a:t>Victim to App</a:t>
                      </a:r>
                    </a:p>
                  </a:txBody>
                  <a:tcPr marL="11669" marR="11669" marT="5834" marB="5834" anchor="ctr">
                    <a:lnL>
                      <a:noFill/>
                    </a:lnL>
                    <a:lnR>
                      <a:noFill/>
                    </a:lnR>
                    <a:lnT>
                      <a:noFill/>
                    </a:lnT>
                    <a:lnB>
                      <a:noFill/>
                    </a:lnB>
                    <a:noFill/>
                  </a:tcPr>
                </a:tc>
                <a:tc>
                  <a:txBody>
                    <a:bodyPr/>
                    <a:lstStyle/>
                    <a:p>
                      <a:r>
                        <a:rPr lang="en-US" sz="800" dirty="0"/>
                        <a:t>Sends victim data to app</a:t>
                      </a:r>
                    </a:p>
                  </a:txBody>
                  <a:tcPr marL="11669" marR="11669" marT="5834" marB="5834" anchor="ctr">
                    <a:lnL>
                      <a:noFill/>
                    </a:lnL>
                    <a:lnR>
                      <a:noFill/>
                    </a:lnR>
                    <a:lnT>
                      <a:noFill/>
                    </a:lnT>
                    <a:lnB>
                      <a:noFill/>
                    </a:lnB>
                    <a:noFill/>
                  </a:tcPr>
                </a:tc>
                <a:tc>
                  <a:txBody>
                    <a:bodyPr/>
                    <a:lstStyle/>
                    <a:p>
                      <a:r>
                        <a:rPr lang="en-US" sz="800"/>
                        <a:t>Unencrypted transmission</a:t>
                      </a:r>
                    </a:p>
                  </a:txBody>
                  <a:tcPr marL="11669" marR="11669" marT="5834" marB="5834" anchor="ctr">
                    <a:lnL>
                      <a:noFill/>
                    </a:lnL>
                    <a:lnR>
                      <a:noFill/>
                    </a:lnR>
                    <a:lnT>
                      <a:noFill/>
                    </a:lnT>
                    <a:lnB>
                      <a:noFill/>
                    </a:lnB>
                    <a:noFill/>
                  </a:tcPr>
                </a:tc>
                <a:tc>
                  <a:txBody>
                    <a:bodyPr/>
                    <a:lstStyle/>
                    <a:p>
                      <a:r>
                        <a:rPr lang="en-US" sz="800"/>
                        <a:t>Identifiability</a:t>
                      </a:r>
                    </a:p>
                  </a:txBody>
                  <a:tcPr marL="11669" marR="11669" marT="5834" marB="5834" anchor="ctr">
                    <a:lnL>
                      <a:noFill/>
                    </a:lnL>
                    <a:lnR>
                      <a:noFill/>
                    </a:lnR>
                    <a:lnT>
                      <a:noFill/>
                    </a:lnT>
                    <a:lnB>
                      <a:noFill/>
                    </a:lnB>
                    <a:noFill/>
                  </a:tcPr>
                </a:tc>
                <a:tc>
                  <a:txBody>
                    <a:bodyPr/>
                    <a:lstStyle/>
                    <a:p>
                      <a:r>
                        <a:rPr lang="en-US" sz="800"/>
                        <a:t>Encrypt at source or secure channel (HTTPS)</a:t>
                      </a:r>
                    </a:p>
                  </a:txBody>
                  <a:tcPr marL="11669" marR="11669" marT="5834" marB="5834" anchor="ctr">
                    <a:lnL>
                      <a:noFill/>
                    </a:lnL>
                    <a:lnR>
                      <a:noFill/>
                    </a:lnR>
                    <a:lnT>
                      <a:noFill/>
                    </a:lnT>
                    <a:lnB>
                      <a:noFill/>
                    </a:lnB>
                    <a:noFill/>
                  </a:tcPr>
                </a:tc>
                <a:extLst>
                  <a:ext uri="{0D108BD9-81ED-4DB2-BD59-A6C34878D82A}">
                    <a16:rowId xmlns:a16="http://schemas.microsoft.com/office/drawing/2014/main" val="3531445333"/>
                  </a:ext>
                </a:extLst>
              </a:tr>
              <a:tr h="317486">
                <a:tc>
                  <a:txBody>
                    <a:bodyPr/>
                    <a:lstStyle/>
                    <a:p>
                      <a:r>
                        <a:rPr lang="en-US" sz="800" b="1" dirty="0"/>
                        <a:t>DF2 / DF3 / DF4</a:t>
                      </a:r>
                      <a:endParaRPr lang="en-US" sz="800" dirty="0"/>
                    </a:p>
                  </a:txBody>
                  <a:tcPr marL="11669" marR="11669" marT="5834" marB="5834" anchor="ctr">
                    <a:lnL>
                      <a:noFill/>
                    </a:lnL>
                    <a:lnR>
                      <a:noFill/>
                    </a:lnR>
                    <a:lnT>
                      <a:noFill/>
                    </a:lnT>
                    <a:lnB>
                      <a:noFill/>
                    </a:lnB>
                    <a:noFill/>
                  </a:tcPr>
                </a:tc>
                <a:tc>
                  <a:txBody>
                    <a:bodyPr/>
                    <a:lstStyle/>
                    <a:p>
                      <a:r>
                        <a:rPr lang="en-US" sz="800"/>
                        <a:t>Drone broker network</a:t>
                      </a:r>
                    </a:p>
                  </a:txBody>
                  <a:tcPr marL="11669" marR="11669" marT="5834" marB="5834" anchor="ctr">
                    <a:lnL>
                      <a:noFill/>
                    </a:lnL>
                    <a:lnR>
                      <a:noFill/>
                    </a:lnR>
                    <a:lnT>
                      <a:noFill/>
                    </a:lnT>
                    <a:lnB>
                      <a:noFill/>
                    </a:lnB>
                    <a:noFill/>
                  </a:tcPr>
                </a:tc>
                <a:tc>
                  <a:txBody>
                    <a:bodyPr/>
                    <a:lstStyle/>
                    <a:p>
                      <a:r>
                        <a:rPr lang="en-US" sz="800" dirty="0"/>
                        <a:t>Relays messages to edge/cloud</a:t>
                      </a:r>
                    </a:p>
                  </a:txBody>
                  <a:tcPr marL="11669" marR="11669" marT="5834" marB="5834" anchor="ctr">
                    <a:lnL>
                      <a:noFill/>
                    </a:lnL>
                    <a:lnR>
                      <a:noFill/>
                    </a:lnR>
                    <a:lnT>
                      <a:noFill/>
                    </a:lnT>
                    <a:lnB>
                      <a:noFill/>
                    </a:lnB>
                    <a:noFill/>
                  </a:tcPr>
                </a:tc>
                <a:tc>
                  <a:txBody>
                    <a:bodyPr/>
                    <a:lstStyle/>
                    <a:p>
                      <a:r>
                        <a:rPr lang="en-US" sz="800"/>
                        <a:t>Broker spoofing, bridge message leakage</a:t>
                      </a:r>
                    </a:p>
                  </a:txBody>
                  <a:tcPr marL="11669" marR="11669" marT="5834" marB="5834" anchor="ctr">
                    <a:lnL>
                      <a:noFill/>
                    </a:lnL>
                    <a:lnR>
                      <a:noFill/>
                    </a:lnR>
                    <a:lnT>
                      <a:noFill/>
                    </a:lnT>
                    <a:lnB>
                      <a:noFill/>
                    </a:lnB>
                    <a:noFill/>
                  </a:tcPr>
                </a:tc>
                <a:tc>
                  <a:txBody>
                    <a:bodyPr/>
                    <a:lstStyle/>
                    <a:p>
                      <a:r>
                        <a:rPr lang="en-US" sz="800"/>
                        <a:t>Linkability, Non-compliance</a:t>
                      </a:r>
                    </a:p>
                  </a:txBody>
                  <a:tcPr marL="11669" marR="11669" marT="5834" marB="5834" anchor="ctr">
                    <a:lnL>
                      <a:noFill/>
                    </a:lnL>
                    <a:lnR>
                      <a:noFill/>
                    </a:lnR>
                    <a:lnT>
                      <a:noFill/>
                    </a:lnT>
                    <a:lnB>
                      <a:noFill/>
                    </a:lnB>
                    <a:noFill/>
                  </a:tcPr>
                </a:tc>
                <a:tc>
                  <a:txBody>
                    <a:bodyPr/>
                    <a:lstStyle/>
                    <a:p>
                      <a:r>
                        <a:rPr lang="en-US" sz="800"/>
                        <a:t>Use TLS/SSL, authenticate brokers</a:t>
                      </a:r>
                    </a:p>
                  </a:txBody>
                  <a:tcPr marL="11669" marR="11669" marT="5834" marB="5834" anchor="ctr">
                    <a:lnL>
                      <a:noFill/>
                    </a:lnL>
                    <a:lnR>
                      <a:noFill/>
                    </a:lnR>
                    <a:lnT>
                      <a:noFill/>
                    </a:lnT>
                    <a:lnB>
                      <a:noFill/>
                    </a:lnB>
                    <a:noFill/>
                  </a:tcPr>
                </a:tc>
                <a:extLst>
                  <a:ext uri="{0D108BD9-81ED-4DB2-BD59-A6C34878D82A}">
                    <a16:rowId xmlns:a16="http://schemas.microsoft.com/office/drawing/2014/main" val="4190816721"/>
                  </a:ext>
                </a:extLst>
              </a:tr>
              <a:tr h="294527">
                <a:tc>
                  <a:txBody>
                    <a:bodyPr/>
                    <a:lstStyle/>
                    <a:p>
                      <a:r>
                        <a:rPr lang="en-US" sz="800" b="1"/>
                        <a:t>P2 / P3</a:t>
                      </a:r>
                      <a:endParaRPr lang="en-US" sz="800"/>
                    </a:p>
                  </a:txBody>
                  <a:tcPr marL="11669" marR="11669" marT="5834" marB="5834" anchor="ctr">
                    <a:lnL>
                      <a:noFill/>
                    </a:lnL>
                    <a:lnR>
                      <a:noFill/>
                    </a:lnR>
                    <a:lnT>
                      <a:noFill/>
                    </a:lnT>
                    <a:lnB>
                      <a:noFill/>
                    </a:lnB>
                    <a:noFill/>
                  </a:tcPr>
                </a:tc>
                <a:tc>
                  <a:txBody>
                    <a:bodyPr/>
                    <a:lstStyle/>
                    <a:p>
                      <a:r>
                        <a:rPr lang="en-US" sz="800" dirty="0"/>
                        <a:t>Broker Forwarders</a:t>
                      </a:r>
                    </a:p>
                  </a:txBody>
                  <a:tcPr marL="11669" marR="11669" marT="5834" marB="5834" anchor="ctr">
                    <a:lnL>
                      <a:noFill/>
                    </a:lnL>
                    <a:lnR>
                      <a:noFill/>
                    </a:lnR>
                    <a:lnT>
                      <a:noFill/>
                    </a:lnT>
                    <a:lnB>
                      <a:noFill/>
                    </a:lnB>
                    <a:noFill/>
                  </a:tcPr>
                </a:tc>
                <a:tc>
                  <a:txBody>
                    <a:bodyPr/>
                    <a:lstStyle/>
                    <a:p>
                      <a:r>
                        <a:rPr lang="en-US" sz="800"/>
                        <a:t>Route messages to cloud</a:t>
                      </a:r>
                    </a:p>
                  </a:txBody>
                  <a:tcPr marL="11669" marR="11669" marT="5834" marB="5834" anchor="ctr">
                    <a:lnL>
                      <a:noFill/>
                    </a:lnL>
                    <a:lnR>
                      <a:noFill/>
                    </a:lnR>
                    <a:lnT>
                      <a:noFill/>
                    </a:lnT>
                    <a:lnB>
                      <a:noFill/>
                    </a:lnB>
                    <a:noFill/>
                  </a:tcPr>
                </a:tc>
                <a:tc>
                  <a:txBody>
                    <a:bodyPr/>
                    <a:lstStyle/>
                    <a:p>
                      <a:r>
                        <a:rPr lang="en-US" sz="800"/>
                        <a:t>MQTT topic leakage, no ACLs</a:t>
                      </a:r>
                    </a:p>
                  </a:txBody>
                  <a:tcPr marL="11669" marR="11669" marT="5834" marB="5834" anchor="ctr">
                    <a:lnL>
                      <a:noFill/>
                    </a:lnL>
                    <a:lnR>
                      <a:noFill/>
                    </a:lnR>
                    <a:lnT>
                      <a:noFill/>
                    </a:lnT>
                    <a:lnB>
                      <a:noFill/>
                    </a:lnB>
                    <a:noFill/>
                  </a:tcPr>
                </a:tc>
                <a:tc>
                  <a:txBody>
                    <a:bodyPr/>
                    <a:lstStyle/>
                    <a:p>
                      <a:r>
                        <a:rPr lang="en-US" sz="800"/>
                        <a:t>Linkability, Detectability</a:t>
                      </a:r>
                    </a:p>
                  </a:txBody>
                  <a:tcPr marL="11669" marR="11669" marT="5834" marB="5834" anchor="ctr">
                    <a:lnL>
                      <a:noFill/>
                    </a:lnL>
                    <a:lnR>
                      <a:noFill/>
                    </a:lnR>
                    <a:lnT>
                      <a:noFill/>
                    </a:lnT>
                    <a:lnB>
                      <a:noFill/>
                    </a:lnB>
                    <a:noFill/>
                  </a:tcPr>
                </a:tc>
                <a:tc>
                  <a:txBody>
                    <a:bodyPr/>
                    <a:lstStyle/>
                    <a:p>
                      <a:r>
                        <a:rPr lang="en-US" sz="800"/>
                        <a:t>Enforce topic-level ACLs, broker auth</a:t>
                      </a:r>
                    </a:p>
                  </a:txBody>
                  <a:tcPr marL="11669" marR="11669" marT="5834" marB="5834" anchor="ctr">
                    <a:lnL>
                      <a:noFill/>
                    </a:lnL>
                    <a:lnR>
                      <a:noFill/>
                    </a:lnR>
                    <a:lnT>
                      <a:noFill/>
                    </a:lnT>
                    <a:lnB>
                      <a:noFill/>
                    </a:lnB>
                    <a:noFill/>
                  </a:tcPr>
                </a:tc>
                <a:extLst>
                  <a:ext uri="{0D108BD9-81ED-4DB2-BD59-A6C34878D82A}">
                    <a16:rowId xmlns:a16="http://schemas.microsoft.com/office/drawing/2014/main" val="2112841392"/>
                  </a:ext>
                </a:extLst>
              </a:tr>
              <a:tr h="317486">
                <a:tc>
                  <a:txBody>
                    <a:bodyPr/>
                    <a:lstStyle/>
                    <a:p>
                      <a:r>
                        <a:rPr lang="en-US" sz="800" b="1"/>
                        <a:t>DF5 / DF6</a:t>
                      </a:r>
                      <a:endParaRPr lang="en-US" sz="800"/>
                    </a:p>
                  </a:txBody>
                  <a:tcPr marL="11669" marR="11669" marT="5834" marB="5834" anchor="ctr">
                    <a:lnL>
                      <a:noFill/>
                    </a:lnL>
                    <a:lnR>
                      <a:noFill/>
                    </a:lnR>
                    <a:lnT>
                      <a:noFill/>
                    </a:lnT>
                    <a:lnB>
                      <a:noFill/>
                    </a:lnB>
                    <a:noFill/>
                  </a:tcPr>
                </a:tc>
                <a:tc>
                  <a:txBody>
                    <a:bodyPr/>
                    <a:lstStyle/>
                    <a:p>
                      <a:r>
                        <a:rPr lang="en-US" sz="800"/>
                        <a:t>Message to Gateway</a:t>
                      </a:r>
                    </a:p>
                  </a:txBody>
                  <a:tcPr marL="11669" marR="11669" marT="5834" marB="5834" anchor="ctr">
                    <a:lnL>
                      <a:noFill/>
                    </a:lnL>
                    <a:lnR>
                      <a:noFill/>
                    </a:lnR>
                    <a:lnT>
                      <a:noFill/>
                    </a:lnT>
                    <a:lnB>
                      <a:noFill/>
                    </a:lnB>
                    <a:noFill/>
                  </a:tcPr>
                </a:tc>
                <a:tc>
                  <a:txBody>
                    <a:bodyPr/>
                    <a:lstStyle/>
                    <a:p>
                      <a:r>
                        <a:rPr lang="en-US" sz="800"/>
                        <a:t>MQTT over TCP</a:t>
                      </a:r>
                    </a:p>
                  </a:txBody>
                  <a:tcPr marL="11669" marR="11669" marT="5834" marB="5834" anchor="ctr">
                    <a:lnL>
                      <a:noFill/>
                    </a:lnL>
                    <a:lnR>
                      <a:noFill/>
                    </a:lnR>
                    <a:lnT>
                      <a:noFill/>
                    </a:lnT>
                    <a:lnB>
                      <a:noFill/>
                    </a:lnB>
                    <a:noFill/>
                  </a:tcPr>
                </a:tc>
                <a:tc>
                  <a:txBody>
                    <a:bodyPr/>
                    <a:lstStyle/>
                    <a:p>
                      <a:r>
                        <a:rPr lang="en-US" sz="800"/>
                        <a:t>Lack of message integrity or replay protection</a:t>
                      </a:r>
                    </a:p>
                  </a:txBody>
                  <a:tcPr marL="11669" marR="11669" marT="5834" marB="5834" anchor="ctr">
                    <a:lnL>
                      <a:noFill/>
                    </a:lnL>
                    <a:lnR>
                      <a:noFill/>
                    </a:lnR>
                    <a:lnT>
                      <a:noFill/>
                    </a:lnT>
                    <a:lnB>
                      <a:noFill/>
                    </a:lnB>
                    <a:noFill/>
                  </a:tcPr>
                </a:tc>
                <a:tc>
                  <a:txBody>
                    <a:bodyPr/>
                    <a:lstStyle/>
                    <a:p>
                      <a:r>
                        <a:rPr lang="en-US" sz="800"/>
                        <a:t>Detectability</a:t>
                      </a:r>
                    </a:p>
                  </a:txBody>
                  <a:tcPr marL="11669" marR="11669" marT="5834" marB="5834" anchor="ctr">
                    <a:lnL>
                      <a:noFill/>
                    </a:lnL>
                    <a:lnR>
                      <a:noFill/>
                    </a:lnR>
                    <a:lnT>
                      <a:noFill/>
                    </a:lnT>
                    <a:lnB>
                      <a:noFill/>
                    </a:lnB>
                    <a:noFill/>
                  </a:tcPr>
                </a:tc>
                <a:tc>
                  <a:txBody>
                    <a:bodyPr/>
                    <a:lstStyle/>
                    <a:p>
                      <a:r>
                        <a:rPr lang="en-US" sz="800"/>
                        <a:t>Use HMAC, timestamps, TLS</a:t>
                      </a:r>
                    </a:p>
                  </a:txBody>
                  <a:tcPr marL="11669" marR="11669" marT="5834" marB="5834" anchor="ctr">
                    <a:lnL>
                      <a:noFill/>
                    </a:lnL>
                    <a:lnR>
                      <a:noFill/>
                    </a:lnR>
                    <a:lnT>
                      <a:noFill/>
                    </a:lnT>
                    <a:lnB>
                      <a:noFill/>
                    </a:lnB>
                    <a:noFill/>
                  </a:tcPr>
                </a:tc>
                <a:extLst>
                  <a:ext uri="{0D108BD9-81ED-4DB2-BD59-A6C34878D82A}">
                    <a16:rowId xmlns:a16="http://schemas.microsoft.com/office/drawing/2014/main" val="587165518"/>
                  </a:ext>
                </a:extLst>
              </a:tr>
              <a:tr h="317486">
                <a:tc>
                  <a:txBody>
                    <a:bodyPr/>
                    <a:lstStyle/>
                    <a:p>
                      <a:r>
                        <a:rPr lang="en-US" sz="800" b="1"/>
                        <a:t>P4</a:t>
                      </a:r>
                      <a:endParaRPr lang="en-US" sz="800"/>
                    </a:p>
                  </a:txBody>
                  <a:tcPr marL="11669" marR="11669" marT="5834" marB="5834" anchor="ctr">
                    <a:lnL>
                      <a:noFill/>
                    </a:lnL>
                    <a:lnR>
                      <a:noFill/>
                    </a:lnR>
                    <a:lnT>
                      <a:noFill/>
                    </a:lnT>
                    <a:lnB>
                      <a:noFill/>
                    </a:lnB>
                    <a:noFill/>
                  </a:tcPr>
                </a:tc>
                <a:tc>
                  <a:txBody>
                    <a:bodyPr/>
                    <a:lstStyle/>
                    <a:p>
                      <a:r>
                        <a:rPr lang="en-US" sz="800"/>
                        <a:t>Cloud Gateway</a:t>
                      </a:r>
                    </a:p>
                  </a:txBody>
                  <a:tcPr marL="11669" marR="11669" marT="5834" marB="5834" anchor="ctr">
                    <a:lnL>
                      <a:noFill/>
                    </a:lnL>
                    <a:lnR>
                      <a:noFill/>
                    </a:lnR>
                    <a:lnT>
                      <a:noFill/>
                    </a:lnT>
                    <a:lnB>
                      <a:noFill/>
                    </a:lnB>
                    <a:noFill/>
                  </a:tcPr>
                </a:tc>
                <a:tc>
                  <a:txBody>
                    <a:bodyPr/>
                    <a:lstStyle/>
                    <a:p>
                      <a:r>
                        <a:rPr lang="en-US" sz="800"/>
                        <a:t>Entry point to cloud layer</a:t>
                      </a:r>
                    </a:p>
                  </a:txBody>
                  <a:tcPr marL="11669" marR="11669" marT="5834" marB="5834" anchor="ctr">
                    <a:lnL>
                      <a:noFill/>
                    </a:lnL>
                    <a:lnR>
                      <a:noFill/>
                    </a:lnR>
                    <a:lnT>
                      <a:noFill/>
                    </a:lnT>
                    <a:lnB>
                      <a:noFill/>
                    </a:lnB>
                    <a:noFill/>
                  </a:tcPr>
                </a:tc>
                <a:tc>
                  <a:txBody>
                    <a:bodyPr/>
                    <a:lstStyle/>
                    <a:p>
                      <a:r>
                        <a:rPr lang="en-US" sz="800"/>
                        <a:t>Cloud misconfigurations, weak auth</a:t>
                      </a:r>
                    </a:p>
                  </a:txBody>
                  <a:tcPr marL="11669" marR="11669" marT="5834" marB="5834" anchor="ctr">
                    <a:lnL>
                      <a:noFill/>
                    </a:lnL>
                    <a:lnR>
                      <a:noFill/>
                    </a:lnR>
                    <a:lnT>
                      <a:noFill/>
                    </a:lnT>
                    <a:lnB>
                      <a:noFill/>
                    </a:lnB>
                    <a:noFill/>
                  </a:tcPr>
                </a:tc>
                <a:tc>
                  <a:txBody>
                    <a:bodyPr/>
                    <a:lstStyle/>
                    <a:p>
                      <a:r>
                        <a:rPr lang="en-US" sz="800"/>
                        <a:t>Non-compliance, Identifiability</a:t>
                      </a:r>
                    </a:p>
                  </a:txBody>
                  <a:tcPr marL="11669" marR="11669" marT="5834" marB="5834" anchor="ctr">
                    <a:lnL>
                      <a:noFill/>
                    </a:lnL>
                    <a:lnR>
                      <a:noFill/>
                    </a:lnR>
                    <a:lnT>
                      <a:noFill/>
                    </a:lnT>
                    <a:lnB>
                      <a:noFill/>
                    </a:lnB>
                    <a:noFill/>
                  </a:tcPr>
                </a:tc>
                <a:tc>
                  <a:txBody>
                    <a:bodyPr/>
                    <a:lstStyle/>
                    <a:p>
                      <a:r>
                        <a:rPr lang="en-US" sz="800"/>
                        <a:t>OAuth2, federated identity, rate limiting</a:t>
                      </a:r>
                    </a:p>
                  </a:txBody>
                  <a:tcPr marL="11669" marR="11669" marT="5834" marB="5834" anchor="ctr">
                    <a:lnL>
                      <a:noFill/>
                    </a:lnL>
                    <a:lnR>
                      <a:noFill/>
                    </a:lnR>
                    <a:lnT>
                      <a:noFill/>
                    </a:lnT>
                    <a:lnB>
                      <a:noFill/>
                    </a:lnB>
                    <a:noFill/>
                  </a:tcPr>
                </a:tc>
                <a:extLst>
                  <a:ext uri="{0D108BD9-81ED-4DB2-BD59-A6C34878D82A}">
                    <a16:rowId xmlns:a16="http://schemas.microsoft.com/office/drawing/2014/main" val="3434225537"/>
                  </a:ext>
                </a:extLst>
              </a:tr>
              <a:tr h="317486">
                <a:tc>
                  <a:txBody>
                    <a:bodyPr/>
                    <a:lstStyle/>
                    <a:p>
                      <a:r>
                        <a:rPr lang="en-US" sz="800" b="1"/>
                        <a:t>DF7</a:t>
                      </a:r>
                      <a:endParaRPr lang="en-US" sz="800"/>
                    </a:p>
                  </a:txBody>
                  <a:tcPr marL="11669" marR="11669" marT="5834" marB="5834" anchor="ctr">
                    <a:lnL>
                      <a:noFill/>
                    </a:lnL>
                    <a:lnR>
                      <a:noFill/>
                    </a:lnR>
                    <a:lnT>
                      <a:noFill/>
                    </a:lnT>
                    <a:lnB>
                      <a:noFill/>
                    </a:lnB>
                    <a:noFill/>
                  </a:tcPr>
                </a:tc>
                <a:tc>
                  <a:txBody>
                    <a:bodyPr/>
                    <a:lstStyle/>
                    <a:p>
                      <a:r>
                        <a:rPr lang="en-US" sz="800"/>
                        <a:t>MQTT Payload</a:t>
                      </a:r>
                    </a:p>
                  </a:txBody>
                  <a:tcPr marL="11669" marR="11669" marT="5834" marB="5834" anchor="ctr">
                    <a:lnL>
                      <a:noFill/>
                    </a:lnL>
                    <a:lnR>
                      <a:noFill/>
                    </a:lnR>
                    <a:lnT>
                      <a:noFill/>
                    </a:lnT>
                    <a:lnB>
                      <a:noFill/>
                    </a:lnB>
                    <a:noFill/>
                  </a:tcPr>
                </a:tc>
                <a:tc>
                  <a:txBody>
                    <a:bodyPr/>
                    <a:lstStyle/>
                    <a:p>
                      <a:r>
                        <a:rPr lang="en-US" sz="800"/>
                        <a:t>Message forwarded to data layer</a:t>
                      </a:r>
                    </a:p>
                  </a:txBody>
                  <a:tcPr marL="11669" marR="11669" marT="5834" marB="5834" anchor="ctr">
                    <a:lnL>
                      <a:noFill/>
                    </a:lnL>
                    <a:lnR>
                      <a:noFill/>
                    </a:lnR>
                    <a:lnT>
                      <a:noFill/>
                    </a:lnT>
                    <a:lnB>
                      <a:noFill/>
                    </a:lnB>
                    <a:noFill/>
                  </a:tcPr>
                </a:tc>
                <a:tc>
                  <a:txBody>
                    <a:bodyPr/>
                    <a:lstStyle/>
                    <a:p>
                      <a:r>
                        <a:rPr lang="en-US" sz="800"/>
                        <a:t>Payload in plaintext, possible data inference</a:t>
                      </a:r>
                    </a:p>
                  </a:txBody>
                  <a:tcPr marL="11669" marR="11669" marT="5834" marB="5834" anchor="ctr">
                    <a:lnL>
                      <a:noFill/>
                    </a:lnL>
                    <a:lnR>
                      <a:noFill/>
                    </a:lnR>
                    <a:lnT>
                      <a:noFill/>
                    </a:lnT>
                    <a:lnB>
                      <a:noFill/>
                    </a:lnB>
                    <a:noFill/>
                  </a:tcPr>
                </a:tc>
                <a:tc>
                  <a:txBody>
                    <a:bodyPr/>
                    <a:lstStyle/>
                    <a:p>
                      <a:r>
                        <a:rPr lang="en-US" sz="800"/>
                        <a:t>Identifiability</a:t>
                      </a:r>
                    </a:p>
                  </a:txBody>
                  <a:tcPr marL="11669" marR="11669" marT="5834" marB="5834" anchor="ctr">
                    <a:lnL>
                      <a:noFill/>
                    </a:lnL>
                    <a:lnR>
                      <a:noFill/>
                    </a:lnR>
                    <a:lnT>
                      <a:noFill/>
                    </a:lnT>
                    <a:lnB>
                      <a:noFill/>
                    </a:lnB>
                    <a:noFill/>
                  </a:tcPr>
                </a:tc>
                <a:tc>
                  <a:txBody>
                    <a:bodyPr/>
                    <a:lstStyle/>
                    <a:p>
                      <a:r>
                        <a:rPr lang="en-US" sz="800"/>
                        <a:t>Encrypt payload (AES over MQTT)</a:t>
                      </a:r>
                    </a:p>
                  </a:txBody>
                  <a:tcPr marL="11669" marR="11669" marT="5834" marB="5834" anchor="ctr">
                    <a:lnL>
                      <a:noFill/>
                    </a:lnL>
                    <a:lnR>
                      <a:noFill/>
                    </a:lnR>
                    <a:lnT>
                      <a:noFill/>
                    </a:lnT>
                    <a:lnB>
                      <a:noFill/>
                    </a:lnB>
                    <a:noFill/>
                  </a:tcPr>
                </a:tc>
                <a:extLst>
                  <a:ext uri="{0D108BD9-81ED-4DB2-BD59-A6C34878D82A}">
                    <a16:rowId xmlns:a16="http://schemas.microsoft.com/office/drawing/2014/main" val="3477837081"/>
                  </a:ext>
                </a:extLst>
              </a:tr>
              <a:tr h="181756">
                <a:tc>
                  <a:txBody>
                    <a:bodyPr/>
                    <a:lstStyle/>
                    <a:p>
                      <a:r>
                        <a:rPr lang="en-US" sz="800" b="1"/>
                        <a:t>DF8</a:t>
                      </a:r>
                      <a:endParaRPr lang="en-US" sz="800"/>
                    </a:p>
                  </a:txBody>
                  <a:tcPr marL="11669" marR="11669" marT="5834" marB="5834" anchor="ctr">
                    <a:lnL>
                      <a:noFill/>
                    </a:lnL>
                    <a:lnR>
                      <a:noFill/>
                    </a:lnR>
                    <a:lnT>
                      <a:noFill/>
                    </a:lnT>
                    <a:lnB>
                      <a:noFill/>
                    </a:lnB>
                    <a:noFill/>
                  </a:tcPr>
                </a:tc>
                <a:tc>
                  <a:txBody>
                    <a:bodyPr/>
                    <a:lstStyle/>
                    <a:p>
                      <a:r>
                        <a:rPr lang="en-US" sz="800"/>
                        <a:t>Authentication</a:t>
                      </a:r>
                    </a:p>
                  </a:txBody>
                  <a:tcPr marL="11669" marR="11669" marT="5834" marB="5834" anchor="ctr">
                    <a:lnL>
                      <a:noFill/>
                    </a:lnL>
                    <a:lnR>
                      <a:noFill/>
                    </a:lnR>
                    <a:lnT>
                      <a:noFill/>
                    </a:lnT>
                    <a:lnB>
                      <a:noFill/>
                    </a:lnB>
                    <a:noFill/>
                  </a:tcPr>
                </a:tc>
                <a:tc>
                  <a:txBody>
                    <a:bodyPr/>
                    <a:lstStyle/>
                    <a:p>
                      <a:r>
                        <a:rPr lang="en-US" sz="800"/>
                        <a:t>Auth before DB insert</a:t>
                      </a:r>
                    </a:p>
                  </a:txBody>
                  <a:tcPr marL="11669" marR="11669" marT="5834" marB="5834" anchor="ctr">
                    <a:lnL>
                      <a:noFill/>
                    </a:lnL>
                    <a:lnR>
                      <a:noFill/>
                    </a:lnR>
                    <a:lnT>
                      <a:noFill/>
                    </a:lnT>
                    <a:lnB>
                      <a:noFill/>
                    </a:lnB>
                    <a:noFill/>
                  </a:tcPr>
                </a:tc>
                <a:tc>
                  <a:txBody>
                    <a:bodyPr/>
                    <a:lstStyle/>
                    <a:p>
                      <a:r>
                        <a:rPr lang="en-US" sz="800"/>
                        <a:t>Weak credentials, brute-force login</a:t>
                      </a:r>
                    </a:p>
                  </a:txBody>
                  <a:tcPr marL="11669" marR="11669" marT="5834" marB="5834" anchor="ctr">
                    <a:lnL>
                      <a:noFill/>
                    </a:lnL>
                    <a:lnR>
                      <a:noFill/>
                    </a:lnR>
                    <a:lnT>
                      <a:noFill/>
                    </a:lnT>
                    <a:lnB>
                      <a:noFill/>
                    </a:lnB>
                    <a:noFill/>
                  </a:tcPr>
                </a:tc>
                <a:tc>
                  <a:txBody>
                    <a:bodyPr/>
                    <a:lstStyle/>
                    <a:p>
                      <a:r>
                        <a:rPr lang="en-US" sz="800"/>
                        <a:t>Non-repudiation</a:t>
                      </a:r>
                    </a:p>
                  </a:txBody>
                  <a:tcPr marL="11669" marR="11669" marT="5834" marB="5834" anchor="ctr">
                    <a:lnL>
                      <a:noFill/>
                    </a:lnL>
                    <a:lnR>
                      <a:noFill/>
                    </a:lnR>
                    <a:lnT>
                      <a:noFill/>
                    </a:lnT>
                    <a:lnB>
                      <a:noFill/>
                    </a:lnB>
                    <a:noFill/>
                  </a:tcPr>
                </a:tc>
                <a:tc>
                  <a:txBody>
                    <a:bodyPr/>
                    <a:lstStyle/>
                    <a:p>
                      <a:r>
                        <a:rPr lang="en-US" sz="800"/>
                        <a:t>Multi-factor auth, rate limiting</a:t>
                      </a:r>
                    </a:p>
                  </a:txBody>
                  <a:tcPr marL="11669" marR="11669" marT="5834" marB="5834" anchor="ctr">
                    <a:lnL>
                      <a:noFill/>
                    </a:lnL>
                    <a:lnR>
                      <a:noFill/>
                    </a:lnR>
                    <a:lnT>
                      <a:noFill/>
                    </a:lnT>
                    <a:lnB>
                      <a:noFill/>
                    </a:lnB>
                    <a:noFill/>
                  </a:tcPr>
                </a:tc>
                <a:extLst>
                  <a:ext uri="{0D108BD9-81ED-4DB2-BD59-A6C34878D82A}">
                    <a16:rowId xmlns:a16="http://schemas.microsoft.com/office/drawing/2014/main" val="764689696"/>
                  </a:ext>
                </a:extLst>
              </a:tr>
              <a:tr h="294527">
                <a:tc>
                  <a:txBody>
                    <a:bodyPr/>
                    <a:lstStyle/>
                    <a:p>
                      <a:r>
                        <a:rPr lang="en-US" sz="800" b="1"/>
                        <a:t>P5</a:t>
                      </a:r>
                      <a:endParaRPr lang="en-US" sz="800"/>
                    </a:p>
                  </a:txBody>
                  <a:tcPr marL="11669" marR="11669" marT="5834" marB="5834" anchor="ctr">
                    <a:lnL>
                      <a:noFill/>
                    </a:lnL>
                    <a:lnR>
                      <a:noFill/>
                    </a:lnR>
                    <a:lnT>
                      <a:noFill/>
                    </a:lnT>
                    <a:lnB>
                      <a:noFill/>
                    </a:lnB>
                    <a:noFill/>
                  </a:tcPr>
                </a:tc>
                <a:tc>
                  <a:txBody>
                    <a:bodyPr/>
                    <a:lstStyle/>
                    <a:p>
                      <a:r>
                        <a:rPr lang="en-US" sz="800"/>
                        <a:t>Message Parser</a:t>
                      </a:r>
                    </a:p>
                  </a:txBody>
                  <a:tcPr marL="11669" marR="11669" marT="5834" marB="5834" anchor="ctr">
                    <a:lnL>
                      <a:noFill/>
                    </a:lnL>
                    <a:lnR>
                      <a:noFill/>
                    </a:lnR>
                    <a:lnT>
                      <a:noFill/>
                    </a:lnT>
                    <a:lnB>
                      <a:noFill/>
                    </a:lnB>
                    <a:noFill/>
                  </a:tcPr>
                </a:tc>
                <a:tc>
                  <a:txBody>
                    <a:bodyPr/>
                    <a:lstStyle/>
                    <a:p>
                      <a:r>
                        <a:rPr lang="en-US" sz="800"/>
                        <a:t>Processes incoming payload</a:t>
                      </a:r>
                    </a:p>
                  </a:txBody>
                  <a:tcPr marL="11669" marR="11669" marT="5834" marB="5834" anchor="ctr">
                    <a:lnL>
                      <a:noFill/>
                    </a:lnL>
                    <a:lnR>
                      <a:noFill/>
                    </a:lnR>
                    <a:lnT>
                      <a:noFill/>
                    </a:lnT>
                    <a:lnB>
                      <a:noFill/>
                    </a:lnB>
                    <a:noFill/>
                  </a:tcPr>
                </a:tc>
                <a:tc>
                  <a:txBody>
                    <a:bodyPr/>
                    <a:lstStyle/>
                    <a:p>
                      <a:r>
                        <a:rPr lang="en-US" sz="800"/>
                        <a:t>Poor input validation, injection risk</a:t>
                      </a:r>
                    </a:p>
                  </a:txBody>
                  <a:tcPr marL="11669" marR="11669" marT="5834" marB="5834" anchor="ctr">
                    <a:lnL>
                      <a:noFill/>
                    </a:lnL>
                    <a:lnR>
                      <a:noFill/>
                    </a:lnR>
                    <a:lnT>
                      <a:noFill/>
                    </a:lnT>
                    <a:lnB>
                      <a:noFill/>
                    </a:lnB>
                    <a:noFill/>
                  </a:tcPr>
                </a:tc>
                <a:tc>
                  <a:txBody>
                    <a:bodyPr/>
                    <a:lstStyle/>
                    <a:p>
                      <a:r>
                        <a:rPr lang="en-US" sz="800"/>
                        <a:t>Non-compliance</a:t>
                      </a:r>
                    </a:p>
                  </a:txBody>
                  <a:tcPr marL="11669" marR="11669" marT="5834" marB="5834" anchor="ctr">
                    <a:lnL>
                      <a:noFill/>
                    </a:lnL>
                    <a:lnR>
                      <a:noFill/>
                    </a:lnR>
                    <a:lnT>
                      <a:noFill/>
                    </a:lnT>
                    <a:lnB>
                      <a:noFill/>
                    </a:lnB>
                    <a:noFill/>
                  </a:tcPr>
                </a:tc>
                <a:tc>
                  <a:txBody>
                    <a:bodyPr/>
                    <a:lstStyle/>
                    <a:p>
                      <a:r>
                        <a:rPr lang="en-US" sz="800"/>
                        <a:t>Validate/sanitize data before DB insertion</a:t>
                      </a:r>
                    </a:p>
                  </a:txBody>
                  <a:tcPr marL="11669" marR="11669" marT="5834" marB="5834" anchor="ctr">
                    <a:lnL>
                      <a:noFill/>
                    </a:lnL>
                    <a:lnR>
                      <a:noFill/>
                    </a:lnR>
                    <a:lnT>
                      <a:noFill/>
                    </a:lnT>
                    <a:lnB>
                      <a:noFill/>
                    </a:lnB>
                    <a:noFill/>
                  </a:tcPr>
                </a:tc>
                <a:extLst>
                  <a:ext uri="{0D108BD9-81ED-4DB2-BD59-A6C34878D82A}">
                    <a16:rowId xmlns:a16="http://schemas.microsoft.com/office/drawing/2014/main" val="2768142628"/>
                  </a:ext>
                </a:extLst>
              </a:tr>
              <a:tr h="181756">
                <a:tc>
                  <a:txBody>
                    <a:bodyPr/>
                    <a:lstStyle/>
                    <a:p>
                      <a:r>
                        <a:rPr lang="en-US" sz="800" b="1"/>
                        <a:t>DF9</a:t>
                      </a:r>
                      <a:endParaRPr lang="en-US" sz="800"/>
                    </a:p>
                  </a:txBody>
                  <a:tcPr marL="11669" marR="11669" marT="5834" marB="5834" anchor="ctr">
                    <a:lnL>
                      <a:noFill/>
                    </a:lnL>
                    <a:lnR>
                      <a:noFill/>
                    </a:lnR>
                    <a:lnT>
                      <a:noFill/>
                    </a:lnT>
                    <a:lnB>
                      <a:noFill/>
                    </a:lnB>
                    <a:noFill/>
                  </a:tcPr>
                </a:tc>
                <a:tc>
                  <a:txBody>
                    <a:bodyPr/>
                    <a:lstStyle/>
                    <a:p>
                      <a:r>
                        <a:rPr lang="en-US" sz="800"/>
                        <a:t>SQL INSERT</a:t>
                      </a:r>
                    </a:p>
                  </a:txBody>
                  <a:tcPr marL="11669" marR="11669" marT="5834" marB="5834" anchor="ctr">
                    <a:lnL>
                      <a:noFill/>
                    </a:lnL>
                    <a:lnR>
                      <a:noFill/>
                    </a:lnR>
                    <a:lnT>
                      <a:noFill/>
                    </a:lnT>
                    <a:lnB>
                      <a:noFill/>
                    </a:lnB>
                    <a:noFill/>
                  </a:tcPr>
                </a:tc>
                <a:tc>
                  <a:txBody>
                    <a:bodyPr/>
                    <a:lstStyle/>
                    <a:p>
                      <a:r>
                        <a:rPr lang="en-US" sz="800"/>
                        <a:t>Writes to MySQL DB</a:t>
                      </a:r>
                    </a:p>
                  </a:txBody>
                  <a:tcPr marL="11669" marR="11669" marT="5834" marB="5834" anchor="ctr">
                    <a:lnL>
                      <a:noFill/>
                    </a:lnL>
                    <a:lnR>
                      <a:noFill/>
                    </a:lnR>
                    <a:lnT>
                      <a:noFill/>
                    </a:lnT>
                    <a:lnB>
                      <a:noFill/>
                    </a:lnB>
                    <a:noFill/>
                  </a:tcPr>
                </a:tc>
                <a:tc>
                  <a:txBody>
                    <a:bodyPr/>
                    <a:lstStyle/>
                    <a:p>
                      <a:r>
                        <a:rPr lang="en-US" sz="800"/>
                        <a:t>SQL Injection, logging sensitive info</a:t>
                      </a:r>
                    </a:p>
                  </a:txBody>
                  <a:tcPr marL="11669" marR="11669" marT="5834" marB="5834" anchor="ctr">
                    <a:lnL>
                      <a:noFill/>
                    </a:lnL>
                    <a:lnR>
                      <a:noFill/>
                    </a:lnR>
                    <a:lnT>
                      <a:noFill/>
                    </a:lnT>
                    <a:lnB>
                      <a:noFill/>
                    </a:lnB>
                    <a:noFill/>
                  </a:tcPr>
                </a:tc>
                <a:tc>
                  <a:txBody>
                    <a:bodyPr/>
                    <a:lstStyle/>
                    <a:p>
                      <a:r>
                        <a:rPr lang="en-US" sz="800"/>
                        <a:t>Non-repudiation</a:t>
                      </a:r>
                    </a:p>
                  </a:txBody>
                  <a:tcPr marL="11669" marR="11669" marT="5834" marB="5834" anchor="ctr">
                    <a:lnL>
                      <a:noFill/>
                    </a:lnL>
                    <a:lnR>
                      <a:noFill/>
                    </a:lnR>
                    <a:lnT>
                      <a:noFill/>
                    </a:lnT>
                    <a:lnB>
                      <a:noFill/>
                    </a:lnB>
                    <a:noFill/>
                  </a:tcPr>
                </a:tc>
                <a:tc>
                  <a:txBody>
                    <a:bodyPr/>
                    <a:lstStyle/>
                    <a:p>
                      <a:r>
                        <a:rPr lang="en-US" sz="800"/>
                        <a:t>Prepared statements, encryption-at-rest</a:t>
                      </a:r>
                    </a:p>
                  </a:txBody>
                  <a:tcPr marL="11669" marR="11669" marT="5834" marB="5834" anchor="ctr">
                    <a:lnL>
                      <a:noFill/>
                    </a:lnL>
                    <a:lnR>
                      <a:noFill/>
                    </a:lnR>
                    <a:lnT>
                      <a:noFill/>
                    </a:lnT>
                    <a:lnB>
                      <a:noFill/>
                    </a:lnB>
                    <a:noFill/>
                  </a:tcPr>
                </a:tc>
                <a:extLst>
                  <a:ext uri="{0D108BD9-81ED-4DB2-BD59-A6C34878D82A}">
                    <a16:rowId xmlns:a16="http://schemas.microsoft.com/office/drawing/2014/main" val="2238870249"/>
                  </a:ext>
                </a:extLst>
              </a:tr>
              <a:tr h="317486">
                <a:tc>
                  <a:txBody>
                    <a:bodyPr/>
                    <a:lstStyle/>
                    <a:p>
                      <a:r>
                        <a:rPr lang="en-US" sz="800" b="1"/>
                        <a:t>DS1</a:t>
                      </a:r>
                      <a:endParaRPr lang="en-US" sz="800"/>
                    </a:p>
                  </a:txBody>
                  <a:tcPr marL="11669" marR="11669" marT="5834" marB="5834" anchor="ctr">
                    <a:lnL>
                      <a:noFill/>
                    </a:lnL>
                    <a:lnR>
                      <a:noFill/>
                    </a:lnR>
                    <a:lnT>
                      <a:noFill/>
                    </a:lnT>
                    <a:lnB>
                      <a:noFill/>
                    </a:lnB>
                    <a:noFill/>
                  </a:tcPr>
                </a:tc>
                <a:tc>
                  <a:txBody>
                    <a:bodyPr/>
                    <a:lstStyle/>
                    <a:p>
                      <a:r>
                        <a:rPr lang="en-US" sz="800"/>
                        <a:t>MySQL Database</a:t>
                      </a:r>
                    </a:p>
                  </a:txBody>
                  <a:tcPr marL="11669" marR="11669" marT="5834" marB="5834" anchor="ctr">
                    <a:lnL>
                      <a:noFill/>
                    </a:lnL>
                    <a:lnR>
                      <a:noFill/>
                    </a:lnR>
                    <a:lnT>
                      <a:noFill/>
                    </a:lnT>
                    <a:lnB>
                      <a:noFill/>
                    </a:lnB>
                    <a:noFill/>
                  </a:tcPr>
                </a:tc>
                <a:tc>
                  <a:txBody>
                    <a:bodyPr/>
                    <a:lstStyle/>
                    <a:p>
                      <a:r>
                        <a:rPr lang="en-US" sz="800"/>
                        <a:t>Stores mission-critical data</a:t>
                      </a:r>
                    </a:p>
                  </a:txBody>
                  <a:tcPr marL="11669" marR="11669" marT="5834" marB="5834" anchor="ctr">
                    <a:lnL>
                      <a:noFill/>
                    </a:lnL>
                    <a:lnR>
                      <a:noFill/>
                    </a:lnR>
                    <a:lnT>
                      <a:noFill/>
                    </a:lnT>
                    <a:lnB>
                      <a:noFill/>
                    </a:lnB>
                    <a:noFill/>
                  </a:tcPr>
                </a:tc>
                <a:tc>
                  <a:txBody>
                    <a:bodyPr/>
                    <a:lstStyle/>
                    <a:p>
                      <a:r>
                        <a:rPr lang="en-US" sz="800"/>
                        <a:t>Data breach, poor access control</a:t>
                      </a:r>
                    </a:p>
                  </a:txBody>
                  <a:tcPr marL="11669" marR="11669" marT="5834" marB="5834" anchor="ctr">
                    <a:lnL>
                      <a:noFill/>
                    </a:lnL>
                    <a:lnR>
                      <a:noFill/>
                    </a:lnR>
                    <a:lnT>
                      <a:noFill/>
                    </a:lnT>
                    <a:lnB>
                      <a:noFill/>
                    </a:lnB>
                    <a:noFill/>
                  </a:tcPr>
                </a:tc>
                <a:tc>
                  <a:txBody>
                    <a:bodyPr/>
                    <a:lstStyle/>
                    <a:p>
                      <a:r>
                        <a:rPr lang="en-US" sz="800"/>
                        <a:t>Non-compliance, Identifiability</a:t>
                      </a:r>
                    </a:p>
                  </a:txBody>
                  <a:tcPr marL="11669" marR="11669" marT="5834" marB="5834" anchor="ctr">
                    <a:lnL>
                      <a:noFill/>
                    </a:lnL>
                    <a:lnR>
                      <a:noFill/>
                    </a:lnR>
                    <a:lnT>
                      <a:noFill/>
                    </a:lnT>
                    <a:lnB>
                      <a:noFill/>
                    </a:lnB>
                    <a:noFill/>
                  </a:tcPr>
                </a:tc>
                <a:tc>
                  <a:txBody>
                    <a:bodyPr/>
                    <a:lstStyle/>
                    <a:p>
                      <a:r>
                        <a:rPr lang="en-US" sz="800"/>
                        <a:t>Column-level encryption, access logs</a:t>
                      </a:r>
                    </a:p>
                  </a:txBody>
                  <a:tcPr marL="11669" marR="11669" marT="5834" marB="5834" anchor="ctr">
                    <a:lnL>
                      <a:noFill/>
                    </a:lnL>
                    <a:lnR>
                      <a:noFill/>
                    </a:lnR>
                    <a:lnT>
                      <a:noFill/>
                    </a:lnT>
                    <a:lnB>
                      <a:noFill/>
                    </a:lnB>
                    <a:noFill/>
                  </a:tcPr>
                </a:tc>
                <a:extLst>
                  <a:ext uri="{0D108BD9-81ED-4DB2-BD59-A6C34878D82A}">
                    <a16:rowId xmlns:a16="http://schemas.microsoft.com/office/drawing/2014/main" val="1623337061"/>
                  </a:ext>
                </a:extLst>
              </a:tr>
              <a:tr h="317486">
                <a:tc>
                  <a:txBody>
                    <a:bodyPr/>
                    <a:lstStyle/>
                    <a:p>
                      <a:r>
                        <a:rPr lang="en-US" sz="800" b="1"/>
                        <a:t>DF10 / DF11</a:t>
                      </a:r>
                      <a:endParaRPr lang="en-US" sz="800"/>
                    </a:p>
                  </a:txBody>
                  <a:tcPr marL="11669" marR="11669" marT="5834" marB="5834" anchor="ctr">
                    <a:lnL>
                      <a:noFill/>
                    </a:lnL>
                    <a:lnR>
                      <a:noFill/>
                    </a:lnR>
                    <a:lnT>
                      <a:noFill/>
                    </a:lnT>
                    <a:lnB>
                      <a:noFill/>
                    </a:lnB>
                    <a:noFill/>
                  </a:tcPr>
                </a:tc>
                <a:tc>
                  <a:txBody>
                    <a:bodyPr/>
                    <a:lstStyle/>
                    <a:p>
                      <a:r>
                        <a:rPr lang="en-US" sz="800"/>
                        <a:t>Query to DB and results</a:t>
                      </a:r>
                    </a:p>
                  </a:txBody>
                  <a:tcPr marL="11669" marR="11669" marT="5834" marB="5834" anchor="ctr">
                    <a:lnL>
                      <a:noFill/>
                    </a:lnL>
                    <a:lnR>
                      <a:noFill/>
                    </a:lnR>
                    <a:lnT>
                      <a:noFill/>
                    </a:lnT>
                    <a:lnB>
                      <a:noFill/>
                    </a:lnB>
                    <a:noFill/>
                  </a:tcPr>
                </a:tc>
                <a:tc>
                  <a:txBody>
                    <a:bodyPr/>
                    <a:lstStyle/>
                    <a:p>
                      <a:r>
                        <a:rPr lang="en-US" sz="800"/>
                        <a:t>Dashboard queries</a:t>
                      </a:r>
                    </a:p>
                  </a:txBody>
                  <a:tcPr marL="11669" marR="11669" marT="5834" marB="5834" anchor="ctr">
                    <a:lnL>
                      <a:noFill/>
                    </a:lnL>
                    <a:lnR>
                      <a:noFill/>
                    </a:lnR>
                    <a:lnT>
                      <a:noFill/>
                    </a:lnT>
                    <a:lnB>
                      <a:noFill/>
                    </a:lnB>
                    <a:noFill/>
                  </a:tcPr>
                </a:tc>
                <a:tc>
                  <a:txBody>
                    <a:bodyPr/>
                    <a:lstStyle/>
                    <a:p>
                      <a:r>
                        <a:rPr lang="en-US" sz="800"/>
                        <a:t>Inference via pattern queries</a:t>
                      </a:r>
                    </a:p>
                  </a:txBody>
                  <a:tcPr marL="11669" marR="11669" marT="5834" marB="5834" anchor="ctr">
                    <a:lnL>
                      <a:noFill/>
                    </a:lnL>
                    <a:lnR>
                      <a:noFill/>
                    </a:lnR>
                    <a:lnT>
                      <a:noFill/>
                    </a:lnT>
                    <a:lnB>
                      <a:noFill/>
                    </a:lnB>
                    <a:noFill/>
                  </a:tcPr>
                </a:tc>
                <a:tc>
                  <a:txBody>
                    <a:bodyPr/>
                    <a:lstStyle/>
                    <a:p>
                      <a:r>
                        <a:rPr lang="en-US" sz="800"/>
                        <a:t>Linkability, Detectability</a:t>
                      </a:r>
                    </a:p>
                  </a:txBody>
                  <a:tcPr marL="11669" marR="11669" marT="5834" marB="5834" anchor="ctr">
                    <a:lnL>
                      <a:noFill/>
                    </a:lnL>
                    <a:lnR>
                      <a:noFill/>
                    </a:lnR>
                    <a:lnT>
                      <a:noFill/>
                    </a:lnT>
                    <a:lnB>
                      <a:noFill/>
                    </a:lnB>
                    <a:noFill/>
                  </a:tcPr>
                </a:tc>
                <a:tc>
                  <a:txBody>
                    <a:bodyPr/>
                    <a:lstStyle/>
                    <a:p>
                      <a:r>
                        <a:rPr lang="en-US" sz="800"/>
                        <a:t>Limit user roles, anonymized query results</a:t>
                      </a:r>
                    </a:p>
                  </a:txBody>
                  <a:tcPr marL="11669" marR="11669" marT="5834" marB="5834" anchor="ctr">
                    <a:lnL>
                      <a:noFill/>
                    </a:lnL>
                    <a:lnR>
                      <a:noFill/>
                    </a:lnR>
                    <a:lnT>
                      <a:noFill/>
                    </a:lnT>
                    <a:lnB>
                      <a:noFill/>
                    </a:lnB>
                    <a:noFill/>
                  </a:tcPr>
                </a:tc>
                <a:extLst>
                  <a:ext uri="{0D108BD9-81ED-4DB2-BD59-A6C34878D82A}">
                    <a16:rowId xmlns:a16="http://schemas.microsoft.com/office/drawing/2014/main" val="2149963718"/>
                  </a:ext>
                </a:extLst>
              </a:tr>
              <a:tr h="317486">
                <a:tc>
                  <a:txBody>
                    <a:bodyPr/>
                    <a:lstStyle/>
                    <a:p>
                      <a:r>
                        <a:rPr lang="en-US" sz="800" b="1"/>
                        <a:t>P6</a:t>
                      </a:r>
                      <a:endParaRPr lang="en-US" sz="800"/>
                    </a:p>
                  </a:txBody>
                  <a:tcPr marL="11669" marR="11669" marT="5834" marB="5834" anchor="ctr">
                    <a:lnL>
                      <a:noFill/>
                    </a:lnL>
                    <a:lnR>
                      <a:noFill/>
                    </a:lnR>
                    <a:lnT>
                      <a:noFill/>
                    </a:lnT>
                    <a:lnB>
                      <a:noFill/>
                    </a:lnB>
                    <a:noFill/>
                  </a:tcPr>
                </a:tc>
                <a:tc>
                  <a:txBody>
                    <a:bodyPr/>
                    <a:lstStyle/>
                    <a:p>
                      <a:r>
                        <a:rPr lang="en-US" sz="800"/>
                        <a:t>C2 Dashboard</a:t>
                      </a:r>
                    </a:p>
                  </a:txBody>
                  <a:tcPr marL="11669" marR="11669" marT="5834" marB="5834" anchor="ctr">
                    <a:lnL>
                      <a:noFill/>
                    </a:lnL>
                    <a:lnR>
                      <a:noFill/>
                    </a:lnR>
                    <a:lnT>
                      <a:noFill/>
                    </a:lnT>
                    <a:lnB>
                      <a:noFill/>
                    </a:lnB>
                    <a:noFill/>
                  </a:tcPr>
                </a:tc>
                <a:tc>
                  <a:txBody>
                    <a:bodyPr/>
                    <a:lstStyle/>
                    <a:p>
                      <a:r>
                        <a:rPr lang="en-US" sz="800"/>
                        <a:t>Queries and visualizes</a:t>
                      </a:r>
                    </a:p>
                  </a:txBody>
                  <a:tcPr marL="11669" marR="11669" marT="5834" marB="5834" anchor="ctr">
                    <a:lnL>
                      <a:noFill/>
                    </a:lnL>
                    <a:lnR>
                      <a:noFill/>
                    </a:lnR>
                    <a:lnT>
                      <a:noFill/>
                    </a:lnT>
                    <a:lnB>
                      <a:noFill/>
                    </a:lnB>
                    <a:noFill/>
                  </a:tcPr>
                </a:tc>
                <a:tc>
                  <a:txBody>
                    <a:bodyPr/>
                    <a:lstStyle/>
                    <a:p>
                      <a:r>
                        <a:rPr lang="en-US" sz="800"/>
                        <a:t>Overexposure to operators, session hijack</a:t>
                      </a:r>
                    </a:p>
                  </a:txBody>
                  <a:tcPr marL="11669" marR="11669" marT="5834" marB="5834" anchor="ctr">
                    <a:lnL>
                      <a:noFill/>
                    </a:lnL>
                    <a:lnR>
                      <a:noFill/>
                    </a:lnR>
                    <a:lnT>
                      <a:noFill/>
                    </a:lnT>
                    <a:lnB>
                      <a:noFill/>
                    </a:lnB>
                    <a:noFill/>
                  </a:tcPr>
                </a:tc>
                <a:tc>
                  <a:txBody>
                    <a:bodyPr/>
                    <a:lstStyle/>
                    <a:p>
                      <a:r>
                        <a:rPr lang="en-US" sz="800"/>
                        <a:t>Unawareness, Non-compliance</a:t>
                      </a:r>
                    </a:p>
                  </a:txBody>
                  <a:tcPr marL="11669" marR="11669" marT="5834" marB="5834" anchor="ctr">
                    <a:lnL>
                      <a:noFill/>
                    </a:lnL>
                    <a:lnR>
                      <a:noFill/>
                    </a:lnR>
                    <a:lnT>
                      <a:noFill/>
                    </a:lnT>
                    <a:lnB>
                      <a:noFill/>
                    </a:lnB>
                    <a:noFill/>
                  </a:tcPr>
                </a:tc>
                <a:tc>
                  <a:txBody>
                    <a:bodyPr/>
                    <a:lstStyle/>
                    <a:p>
                      <a:r>
                        <a:rPr lang="en-US" sz="800"/>
                        <a:t>RBAC, secure sessions</a:t>
                      </a:r>
                    </a:p>
                  </a:txBody>
                  <a:tcPr marL="11669" marR="11669" marT="5834" marB="5834" anchor="ctr">
                    <a:lnL>
                      <a:noFill/>
                    </a:lnL>
                    <a:lnR>
                      <a:noFill/>
                    </a:lnR>
                    <a:lnT>
                      <a:noFill/>
                    </a:lnT>
                    <a:lnB>
                      <a:noFill/>
                    </a:lnB>
                    <a:noFill/>
                  </a:tcPr>
                </a:tc>
                <a:extLst>
                  <a:ext uri="{0D108BD9-81ED-4DB2-BD59-A6C34878D82A}">
                    <a16:rowId xmlns:a16="http://schemas.microsoft.com/office/drawing/2014/main" val="3928968503"/>
                  </a:ext>
                </a:extLst>
              </a:tr>
              <a:tr h="317486">
                <a:tc>
                  <a:txBody>
                    <a:bodyPr/>
                    <a:lstStyle/>
                    <a:p>
                      <a:r>
                        <a:rPr lang="en-US" sz="800" b="1"/>
                        <a:t>DF12</a:t>
                      </a:r>
                      <a:endParaRPr lang="en-US" sz="800"/>
                    </a:p>
                  </a:txBody>
                  <a:tcPr marL="11669" marR="11669" marT="5834" marB="5834" anchor="ctr">
                    <a:lnL>
                      <a:noFill/>
                    </a:lnL>
                    <a:lnR>
                      <a:noFill/>
                    </a:lnR>
                    <a:lnT>
                      <a:noFill/>
                    </a:lnT>
                    <a:lnB>
                      <a:noFill/>
                    </a:lnB>
                    <a:noFill/>
                  </a:tcPr>
                </a:tc>
                <a:tc>
                  <a:txBody>
                    <a:bodyPr/>
                    <a:lstStyle/>
                    <a:p>
                      <a:r>
                        <a:rPr lang="en-US" sz="800"/>
                        <a:t>Visualization to CMC</a:t>
                      </a:r>
                    </a:p>
                  </a:txBody>
                  <a:tcPr marL="11669" marR="11669" marT="5834" marB="5834" anchor="ctr">
                    <a:lnL>
                      <a:noFill/>
                    </a:lnL>
                    <a:lnR>
                      <a:noFill/>
                    </a:lnR>
                    <a:lnT>
                      <a:noFill/>
                    </a:lnT>
                    <a:lnB>
                      <a:noFill/>
                    </a:lnB>
                    <a:noFill/>
                  </a:tcPr>
                </a:tc>
                <a:tc>
                  <a:txBody>
                    <a:bodyPr/>
                    <a:lstStyle/>
                    <a:p>
                      <a:r>
                        <a:rPr lang="en-US" sz="800"/>
                        <a:t>Visual output to operator</a:t>
                      </a:r>
                    </a:p>
                  </a:txBody>
                  <a:tcPr marL="11669" marR="11669" marT="5834" marB="5834" anchor="ctr">
                    <a:lnL>
                      <a:noFill/>
                    </a:lnL>
                    <a:lnR>
                      <a:noFill/>
                    </a:lnR>
                    <a:lnT>
                      <a:noFill/>
                    </a:lnT>
                    <a:lnB>
                      <a:noFill/>
                    </a:lnB>
                    <a:noFill/>
                  </a:tcPr>
                </a:tc>
                <a:tc>
                  <a:txBody>
                    <a:bodyPr/>
                    <a:lstStyle/>
                    <a:p>
                      <a:r>
                        <a:rPr lang="en-US" sz="800"/>
                        <a:t>Shoulder-surfing, unauthorized viewing</a:t>
                      </a:r>
                    </a:p>
                  </a:txBody>
                  <a:tcPr marL="11669" marR="11669" marT="5834" marB="5834" anchor="ctr">
                    <a:lnL>
                      <a:noFill/>
                    </a:lnL>
                    <a:lnR>
                      <a:noFill/>
                    </a:lnR>
                    <a:lnT>
                      <a:noFill/>
                    </a:lnT>
                    <a:lnB>
                      <a:noFill/>
                    </a:lnB>
                    <a:noFill/>
                  </a:tcPr>
                </a:tc>
                <a:tc>
                  <a:txBody>
                    <a:bodyPr/>
                    <a:lstStyle/>
                    <a:p>
                      <a:r>
                        <a:rPr lang="en-US" sz="800"/>
                        <a:t>Detectability, Identifiability</a:t>
                      </a:r>
                    </a:p>
                  </a:txBody>
                  <a:tcPr marL="11669" marR="11669" marT="5834" marB="5834" anchor="ctr">
                    <a:lnL>
                      <a:noFill/>
                    </a:lnL>
                    <a:lnR>
                      <a:noFill/>
                    </a:lnR>
                    <a:lnT>
                      <a:noFill/>
                    </a:lnT>
                    <a:lnB>
                      <a:noFill/>
                    </a:lnB>
                    <a:noFill/>
                  </a:tcPr>
                </a:tc>
                <a:tc>
                  <a:txBody>
                    <a:bodyPr/>
                    <a:lstStyle/>
                    <a:p>
                      <a:r>
                        <a:rPr lang="en-US" sz="800"/>
                        <a:t>Redact sensitive fields, audit logs</a:t>
                      </a:r>
                    </a:p>
                  </a:txBody>
                  <a:tcPr marL="11669" marR="11669" marT="5834" marB="5834" anchor="ctr">
                    <a:lnL>
                      <a:noFill/>
                    </a:lnL>
                    <a:lnR>
                      <a:noFill/>
                    </a:lnR>
                    <a:lnT>
                      <a:noFill/>
                    </a:lnT>
                    <a:lnB>
                      <a:noFill/>
                    </a:lnB>
                    <a:noFill/>
                  </a:tcPr>
                </a:tc>
                <a:extLst>
                  <a:ext uri="{0D108BD9-81ED-4DB2-BD59-A6C34878D82A}">
                    <a16:rowId xmlns:a16="http://schemas.microsoft.com/office/drawing/2014/main" val="3979497042"/>
                  </a:ext>
                </a:extLst>
              </a:tr>
              <a:tr h="317486">
                <a:tc>
                  <a:txBody>
                    <a:bodyPr/>
                    <a:lstStyle/>
                    <a:p>
                      <a:r>
                        <a:rPr lang="en-US" sz="800" b="1"/>
                        <a:t>E2</a:t>
                      </a:r>
                      <a:endParaRPr lang="en-US" sz="800"/>
                    </a:p>
                  </a:txBody>
                  <a:tcPr marL="11669" marR="11669" marT="5834" marB="5834" anchor="ctr">
                    <a:lnL>
                      <a:noFill/>
                    </a:lnL>
                    <a:lnR>
                      <a:noFill/>
                    </a:lnR>
                    <a:lnT>
                      <a:noFill/>
                    </a:lnT>
                    <a:lnB>
                      <a:noFill/>
                    </a:lnB>
                    <a:noFill/>
                  </a:tcPr>
                </a:tc>
                <a:tc>
                  <a:txBody>
                    <a:bodyPr/>
                    <a:lstStyle/>
                    <a:p>
                      <a:r>
                        <a:rPr lang="en-US" sz="800"/>
                        <a:t>CMC Operator</a:t>
                      </a:r>
                    </a:p>
                  </a:txBody>
                  <a:tcPr marL="11669" marR="11669" marT="5834" marB="5834" anchor="ctr">
                    <a:lnL>
                      <a:noFill/>
                    </a:lnL>
                    <a:lnR>
                      <a:noFill/>
                    </a:lnR>
                    <a:lnT>
                      <a:noFill/>
                    </a:lnT>
                    <a:lnB>
                      <a:noFill/>
                    </a:lnB>
                    <a:noFill/>
                  </a:tcPr>
                </a:tc>
                <a:tc>
                  <a:txBody>
                    <a:bodyPr/>
                    <a:lstStyle/>
                    <a:p>
                      <a:r>
                        <a:rPr lang="en-US" sz="800"/>
                        <a:t>Interacts with dashboard</a:t>
                      </a:r>
                    </a:p>
                  </a:txBody>
                  <a:tcPr marL="11669" marR="11669" marT="5834" marB="5834" anchor="ctr">
                    <a:lnL>
                      <a:noFill/>
                    </a:lnL>
                    <a:lnR>
                      <a:noFill/>
                    </a:lnR>
                    <a:lnT>
                      <a:noFill/>
                    </a:lnT>
                    <a:lnB>
                      <a:noFill/>
                    </a:lnB>
                    <a:noFill/>
                  </a:tcPr>
                </a:tc>
                <a:tc>
                  <a:txBody>
                    <a:bodyPr/>
                    <a:lstStyle/>
                    <a:p>
                      <a:r>
                        <a:rPr lang="en-US" sz="800"/>
                        <a:t>Misuse of data, privacy violations</a:t>
                      </a:r>
                    </a:p>
                  </a:txBody>
                  <a:tcPr marL="11669" marR="11669" marT="5834" marB="5834" anchor="ctr">
                    <a:lnL>
                      <a:noFill/>
                    </a:lnL>
                    <a:lnR>
                      <a:noFill/>
                    </a:lnR>
                    <a:lnT>
                      <a:noFill/>
                    </a:lnT>
                    <a:lnB>
                      <a:noFill/>
                    </a:lnB>
                    <a:noFill/>
                  </a:tcPr>
                </a:tc>
                <a:tc>
                  <a:txBody>
                    <a:bodyPr/>
                    <a:lstStyle/>
                    <a:p>
                      <a:r>
                        <a:rPr lang="en-US" sz="800"/>
                        <a:t>Unawareness, Non-compliance</a:t>
                      </a:r>
                    </a:p>
                  </a:txBody>
                  <a:tcPr marL="11669" marR="11669" marT="5834" marB="5834" anchor="ctr">
                    <a:lnL>
                      <a:noFill/>
                    </a:lnL>
                    <a:lnR>
                      <a:noFill/>
                    </a:lnR>
                    <a:lnT>
                      <a:noFill/>
                    </a:lnT>
                    <a:lnB>
                      <a:noFill/>
                    </a:lnB>
                    <a:noFill/>
                  </a:tcPr>
                </a:tc>
                <a:tc>
                  <a:txBody>
                    <a:bodyPr/>
                    <a:lstStyle/>
                    <a:p>
                      <a:r>
                        <a:rPr lang="en-US" sz="800" dirty="0"/>
                        <a:t>Training, privacy policies</a:t>
                      </a:r>
                    </a:p>
                  </a:txBody>
                  <a:tcPr marL="11669" marR="11669" marT="5834" marB="5834" anchor="ctr">
                    <a:lnL>
                      <a:noFill/>
                    </a:lnL>
                    <a:lnR>
                      <a:noFill/>
                    </a:lnR>
                    <a:lnT>
                      <a:noFill/>
                    </a:lnT>
                    <a:lnB>
                      <a:noFill/>
                    </a:lnB>
                    <a:noFill/>
                  </a:tcPr>
                </a:tc>
                <a:extLst>
                  <a:ext uri="{0D108BD9-81ED-4DB2-BD59-A6C34878D82A}">
                    <a16:rowId xmlns:a16="http://schemas.microsoft.com/office/drawing/2014/main" val="2249305035"/>
                  </a:ext>
                </a:extLst>
              </a:tr>
            </a:tbl>
          </a:graphicData>
        </a:graphic>
      </p:graphicFrame>
    </p:spTree>
    <p:extLst>
      <p:ext uri="{BB962C8B-B14F-4D97-AF65-F5344CB8AC3E}">
        <p14:creationId xmlns:p14="http://schemas.microsoft.com/office/powerpoint/2010/main" val="258166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6DA7-01E3-8EEA-C886-776B377B2737}"/>
              </a:ext>
            </a:extLst>
          </p:cNvPr>
          <p:cNvSpPr>
            <a:spLocks noGrp="1"/>
          </p:cNvSpPr>
          <p:nvPr>
            <p:ph type="title"/>
          </p:nvPr>
        </p:nvSpPr>
        <p:spPr>
          <a:xfrm>
            <a:off x="677334" y="609600"/>
            <a:ext cx="8596668" cy="816864"/>
          </a:xfrm>
        </p:spPr>
        <p:txBody>
          <a:bodyPr>
            <a:normAutofit/>
          </a:bodyPr>
          <a:lstStyle/>
          <a:p>
            <a:r>
              <a:rPr lang="en-IN" sz="4000" dirty="0">
                <a:latin typeface="Times New Roman" panose="02020603050405020304" pitchFamily="18" charset="0"/>
                <a:cs typeface="Times New Roman" panose="02020603050405020304" pitchFamily="18" charset="0"/>
              </a:rPr>
              <a:t>Problem Description</a:t>
            </a:r>
          </a:p>
        </p:txBody>
      </p:sp>
      <p:sp>
        <p:nvSpPr>
          <p:cNvPr id="3" name="Content Placeholder 2">
            <a:extLst>
              <a:ext uri="{FF2B5EF4-FFF2-40B4-BE49-F238E27FC236}">
                <a16:creationId xmlns:a16="http://schemas.microsoft.com/office/drawing/2014/main" id="{83D2D182-F227-023E-6A12-1100CEFF1C4B}"/>
              </a:ext>
            </a:extLst>
          </p:cNvPr>
          <p:cNvSpPr>
            <a:spLocks noGrp="1"/>
          </p:cNvSpPr>
          <p:nvPr>
            <p:ph idx="1"/>
          </p:nvPr>
        </p:nvSpPr>
        <p:spPr/>
        <p:txBody>
          <a:bodyPr>
            <a:noAutofit/>
          </a:bodyPr>
          <a:lstStyle/>
          <a:p>
            <a:r>
              <a:rPr lang="en-US" sz="3400" dirty="0">
                <a:latin typeface="Times New Roman" panose="02020603050405020304" pitchFamily="18" charset="0"/>
                <a:cs typeface="Times New Roman" panose="02020603050405020304" pitchFamily="18" charset="0"/>
              </a:rPr>
              <a:t> Securing Victim Communication via MQTT.</a:t>
            </a:r>
          </a:p>
          <a:p>
            <a:r>
              <a:rPr lang="en-US" sz="3400" dirty="0">
                <a:latin typeface="Times New Roman" panose="02020603050405020304" pitchFamily="18" charset="0"/>
                <a:cs typeface="Times New Roman" panose="02020603050405020304" pitchFamily="18" charset="0"/>
              </a:rPr>
              <a:t> Drones act as mobile brokers.</a:t>
            </a:r>
          </a:p>
          <a:p>
            <a:r>
              <a:rPr lang="en-US" sz="3400" dirty="0">
                <a:latin typeface="Times New Roman" panose="02020603050405020304" pitchFamily="18" charset="0"/>
                <a:cs typeface="Times New Roman" panose="02020603050405020304" pitchFamily="18" charset="0"/>
              </a:rPr>
              <a:t> Risk of interception and exposure.</a:t>
            </a:r>
          </a:p>
          <a:p>
            <a:r>
              <a:rPr lang="en-US" sz="3400" dirty="0">
                <a:latin typeface="Times New Roman" panose="02020603050405020304" pitchFamily="18" charset="0"/>
                <a:cs typeface="Times New Roman" panose="02020603050405020304" pitchFamily="18" charset="0"/>
              </a:rPr>
              <a:t> Goal: Build a secure MQTT-based  communication system.</a:t>
            </a:r>
            <a:endParaRPr lang="en-IN"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6856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DD200-A3AD-045C-CC90-AAD512EB6FB3}"/>
              </a:ext>
            </a:extLst>
          </p:cNvPr>
          <p:cNvSpPr>
            <a:spLocks noGrp="1"/>
          </p:cNvSpPr>
          <p:nvPr>
            <p:ph type="title"/>
          </p:nvPr>
        </p:nvSpPr>
        <p:spPr>
          <a:xfrm>
            <a:off x="677334" y="609600"/>
            <a:ext cx="8596668" cy="853440"/>
          </a:xfrm>
        </p:spPr>
        <p:txBody>
          <a:bodyPr>
            <a:normAutofit/>
          </a:bodyPr>
          <a:lstStyle/>
          <a:p>
            <a:r>
              <a:rPr lang="en-IN" sz="4000" dirty="0">
                <a:latin typeface="Times New Roman" panose="02020603050405020304" pitchFamily="18" charset="0"/>
                <a:cs typeface="Times New Roman" panose="02020603050405020304" pitchFamily="18" charset="0"/>
              </a:rPr>
              <a:t>Privacy Enhancements Implemented</a:t>
            </a:r>
          </a:p>
        </p:txBody>
      </p:sp>
      <p:sp>
        <p:nvSpPr>
          <p:cNvPr id="3" name="Content Placeholder 2">
            <a:extLst>
              <a:ext uri="{FF2B5EF4-FFF2-40B4-BE49-F238E27FC236}">
                <a16:creationId xmlns:a16="http://schemas.microsoft.com/office/drawing/2014/main" id="{E0B37856-E1EC-B6D1-3057-2EC6DAE4827D}"/>
              </a:ext>
            </a:extLst>
          </p:cNvPr>
          <p:cNvSpPr>
            <a:spLocks noGrp="1"/>
          </p:cNvSpPr>
          <p:nvPr>
            <p:ph idx="1"/>
          </p:nvPr>
        </p:nvSpPr>
        <p:spPr>
          <a:xfrm>
            <a:off x="677334" y="1755649"/>
            <a:ext cx="8596668" cy="4285714"/>
          </a:xfrm>
        </p:spPr>
        <p:txBody>
          <a:bodyPr>
            <a:noAutofit/>
          </a:bodyPr>
          <a:lstStyle/>
          <a:p>
            <a:pPr marL="0" indent="0">
              <a:buNone/>
            </a:pP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Tokenization: Random UUIDs instead of real names.</a:t>
            </a:r>
          </a:p>
          <a:p>
            <a:r>
              <a:rPr lang="en-US" sz="3200" dirty="0">
                <a:latin typeface="Times New Roman" panose="02020603050405020304" pitchFamily="18" charset="0"/>
                <a:cs typeface="Times New Roman" panose="02020603050405020304" pitchFamily="18" charset="0"/>
              </a:rPr>
              <a:t>Encryption: Entire message encrypted with Fernet.</a:t>
            </a:r>
          </a:p>
          <a:p>
            <a:r>
              <a:rPr lang="en-US" sz="3200" dirty="0">
                <a:latin typeface="Times New Roman" panose="02020603050405020304" pitchFamily="18" charset="0"/>
                <a:cs typeface="Times New Roman" panose="02020603050405020304" pitchFamily="18" charset="0"/>
              </a:rPr>
              <a:t>Achieved </a:t>
            </a:r>
            <a:r>
              <a:rPr lang="en-US" sz="3200" dirty="0" err="1">
                <a:latin typeface="Times New Roman" panose="02020603050405020304" pitchFamily="18" charset="0"/>
                <a:cs typeface="Times New Roman" panose="02020603050405020304" pitchFamily="18" charset="0"/>
              </a:rPr>
              <a:t>unlinkability</a:t>
            </a:r>
            <a:r>
              <a:rPr lang="en-US" sz="3200" dirty="0">
                <a:latin typeface="Times New Roman" panose="02020603050405020304" pitchFamily="18" charset="0"/>
                <a:cs typeface="Times New Roman" panose="02020603050405020304" pitchFamily="18" charset="0"/>
              </a:rPr>
              <a:t>, anonymity, confidentiality.</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4544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E24E-08B2-B344-79B5-6F44977BA91D}"/>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System Without PETs (Original Risk)</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0835C0-7B7F-CD01-538D-36A649103ED9}"/>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Real names like "Victim1" visible.</a:t>
            </a:r>
          </a:p>
          <a:p>
            <a:r>
              <a:rPr lang="en-US" sz="3200" dirty="0">
                <a:latin typeface="Times New Roman" panose="02020603050405020304" pitchFamily="18" charset="0"/>
                <a:cs typeface="Times New Roman" panose="02020603050405020304" pitchFamily="18" charset="0"/>
              </a:rPr>
              <a:t>Messages sent in plain text.</a:t>
            </a:r>
          </a:p>
          <a:p>
            <a:r>
              <a:rPr lang="en-US" sz="3200" dirty="0">
                <a:latin typeface="Times New Roman" panose="02020603050405020304" pitchFamily="18" charset="0"/>
                <a:cs typeface="Times New Roman" panose="02020603050405020304" pitchFamily="18" charset="0"/>
              </a:rPr>
              <a:t>Easy interception and tracking.</a:t>
            </a:r>
          </a:p>
          <a:p>
            <a:r>
              <a:rPr lang="en-US" sz="3200" dirty="0">
                <a:latin typeface="Times New Roman" panose="02020603050405020304" pitchFamily="18" charset="0"/>
                <a:cs typeface="Times New Roman" panose="02020603050405020304" pitchFamily="18" charset="0"/>
              </a:rPr>
              <a:t>High privacy risk.</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48114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447</TotalTime>
  <Words>1302</Words>
  <Application>Microsoft Office PowerPoint</Application>
  <PresentationFormat>Widescreen</PresentationFormat>
  <Paragraphs>216</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Times New Roman</vt:lpstr>
      <vt:lpstr>Trebuchet MS</vt:lpstr>
      <vt:lpstr>Wingdings</vt:lpstr>
      <vt:lpstr>Wingdings 3</vt:lpstr>
      <vt:lpstr>Facet</vt:lpstr>
      <vt:lpstr>Disaster Messaging System with Privacy Enhancements</vt:lpstr>
      <vt:lpstr>Introduction &amp; Motivation</vt:lpstr>
      <vt:lpstr>MQTT Architecture</vt:lpstr>
      <vt:lpstr>Threat Model (LINDDUN Framework)</vt:lpstr>
      <vt:lpstr>Data Flow Diagram (DFD) of a disaster relief system using MQTT</vt:lpstr>
      <vt:lpstr>Vulnerabilities analysis of Exploitation </vt:lpstr>
      <vt:lpstr>Problem Description</vt:lpstr>
      <vt:lpstr>Privacy Enhancements Implemented</vt:lpstr>
      <vt:lpstr>System Without PETs (Original Risk)</vt:lpstr>
      <vt:lpstr>System With PETs (Enhanced Security)</vt:lpstr>
      <vt:lpstr>Before and After Comparison</vt:lpstr>
      <vt:lpstr>Execution on Local System</vt:lpstr>
      <vt:lpstr>Live Demo Overview</vt:lpstr>
      <vt:lpstr>System Setup and Experiment</vt:lpstr>
      <vt:lpstr>Final Reflections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Derrick</dc:creator>
  <cp:lastModifiedBy>Mecc Boss</cp:lastModifiedBy>
  <cp:revision>9</cp:revision>
  <dcterms:created xsi:type="dcterms:W3CDTF">2025-04-30T08:45:21Z</dcterms:created>
  <dcterms:modified xsi:type="dcterms:W3CDTF">2025-05-07T09:17:51Z</dcterms:modified>
</cp:coreProperties>
</file>