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314" r:id="rId5"/>
    <p:sldId id="256" r:id="rId6"/>
    <p:sldId id="315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41" r:id="rId20"/>
    <p:sldId id="342" r:id="rId21"/>
    <p:sldId id="334" r:id="rId22"/>
    <p:sldId id="335" r:id="rId23"/>
    <p:sldId id="336" r:id="rId24"/>
    <p:sldId id="337" r:id="rId25"/>
    <p:sldId id="338" r:id="rId26"/>
    <p:sldId id="339" r:id="rId27"/>
    <p:sldId id="340" r:id="rId28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athering" id="{94C1AC8D-B9F9-4743-B452-47A9DA6CF64E}">
          <p14:sldIdLst>
            <p14:sldId id="314"/>
          </p14:sldIdLst>
        </p14:section>
        <p14:section name="Welcome" id="{E75E278A-FF0E-49A4-B170-79828D63BBAD}">
          <p14:sldIdLst>
            <p14:sldId id="256"/>
            <p14:sldId id="315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41"/>
            <p14:sldId id="342"/>
            <p14:sldId id="334"/>
            <p14:sldId id="335"/>
            <p14:sldId id="336"/>
            <p14:sldId id="337"/>
            <p14:sldId id="338"/>
            <p14:sldId id="339"/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F58"/>
    <a:srgbClr val="899BAF"/>
    <a:srgbClr val="6F7B88"/>
    <a:srgbClr val="607E98"/>
    <a:srgbClr val="62819B"/>
    <a:srgbClr val="105187"/>
    <a:srgbClr val="D2B4A6"/>
    <a:srgbClr val="734F29"/>
    <a:srgbClr val="D24726"/>
    <a:srgbClr val="DD4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0" autoAdjust="0"/>
    <p:restoredTop sz="71807" autoAdjust="0"/>
  </p:normalViewPr>
  <p:slideViewPr>
    <p:cSldViewPr snapToGrid="0">
      <p:cViewPr varScale="1">
        <p:scale>
          <a:sx n="83" d="100"/>
          <a:sy n="83" d="100"/>
        </p:scale>
        <p:origin x="144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17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FB21D7-0518-4F2D-8F52-27F92B9B2B84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F125D0-D63D-4D7E-A61D-1215343768F1}">
      <dgm:prSet phldrT="[Text]"/>
      <dgm:spPr/>
      <dgm:t>
        <a:bodyPr/>
        <a:lstStyle/>
        <a:p>
          <a:r>
            <a:rPr lang="en-US" dirty="0" smtClean="0"/>
            <a:t>Bi-Directional </a:t>
          </a:r>
          <a:r>
            <a:rPr lang="en-US" dirty="0" smtClean="0"/>
            <a:t>Communication</a:t>
          </a:r>
          <a:endParaRPr lang="en-US" dirty="0"/>
        </a:p>
      </dgm:t>
    </dgm:pt>
    <dgm:pt modelId="{04E8BA85-A26D-477A-BA1B-80294D126F4B}" type="parTrans" cxnId="{D1F44E4B-989B-429C-979B-2A4784A3454A}">
      <dgm:prSet/>
      <dgm:spPr/>
      <dgm:t>
        <a:bodyPr/>
        <a:lstStyle/>
        <a:p>
          <a:endParaRPr lang="en-US"/>
        </a:p>
      </dgm:t>
    </dgm:pt>
    <dgm:pt modelId="{D7028E2F-9760-4E5A-992C-B685CDD356B5}" type="sibTrans" cxnId="{D1F44E4B-989B-429C-979B-2A4784A3454A}">
      <dgm:prSet/>
      <dgm:spPr/>
      <dgm:t>
        <a:bodyPr/>
        <a:lstStyle/>
        <a:p>
          <a:endParaRPr lang="en-US"/>
        </a:p>
      </dgm:t>
    </dgm:pt>
    <dgm:pt modelId="{039893D2-C3A8-498C-A3F3-3C917FADBEF0}">
      <dgm:prSet phldrT="[Text]"/>
      <dgm:spPr/>
      <dgm:t>
        <a:bodyPr/>
        <a:lstStyle/>
        <a:p>
          <a:r>
            <a:rPr lang="en-US" dirty="0" smtClean="0"/>
            <a:t>Scalable</a:t>
          </a:r>
          <a:endParaRPr lang="en-US" dirty="0"/>
        </a:p>
      </dgm:t>
    </dgm:pt>
    <dgm:pt modelId="{CF6E2119-C191-433D-8784-A43F8A8F48BF}" type="parTrans" cxnId="{4D913978-8D86-4088-BB9A-89F0557ED08F}">
      <dgm:prSet/>
      <dgm:spPr/>
      <dgm:t>
        <a:bodyPr/>
        <a:lstStyle/>
        <a:p>
          <a:endParaRPr lang="en-US"/>
        </a:p>
      </dgm:t>
    </dgm:pt>
    <dgm:pt modelId="{B88250D0-67D6-4976-A80B-178925039777}" type="sibTrans" cxnId="{4D913978-8D86-4088-BB9A-89F0557ED08F}">
      <dgm:prSet/>
      <dgm:spPr/>
      <dgm:t>
        <a:bodyPr/>
        <a:lstStyle/>
        <a:p>
          <a:endParaRPr lang="en-US"/>
        </a:p>
      </dgm:t>
    </dgm:pt>
    <dgm:pt modelId="{AA237151-8201-40E6-B734-3D6C9CC96356}">
      <dgm:prSet phldrT="[Text]"/>
      <dgm:spPr/>
      <dgm:t>
        <a:bodyPr/>
        <a:lstStyle/>
        <a:p>
          <a:r>
            <a:rPr lang="en-US" smtClean="0"/>
            <a:t>Ease of Use</a:t>
          </a:r>
          <a:endParaRPr lang="en-US" dirty="0"/>
        </a:p>
      </dgm:t>
    </dgm:pt>
    <dgm:pt modelId="{82257D58-8EE3-415B-A23B-4ABA6D93A34F}" type="parTrans" cxnId="{5A928259-D7CF-4D09-B672-AF088029343C}">
      <dgm:prSet/>
      <dgm:spPr/>
    </dgm:pt>
    <dgm:pt modelId="{97761C38-9525-4DDE-918B-0E9058504FFA}" type="sibTrans" cxnId="{5A928259-D7CF-4D09-B672-AF088029343C}">
      <dgm:prSet/>
      <dgm:spPr/>
    </dgm:pt>
    <dgm:pt modelId="{AA773A29-763E-4492-B2BF-0092CFC44928}">
      <dgm:prSet phldrT="[Text]"/>
      <dgm:spPr/>
      <dgm:t>
        <a:bodyPr/>
        <a:lstStyle/>
        <a:p>
          <a:r>
            <a:rPr lang="en-US" dirty="0" smtClean="0"/>
            <a:t>Multi-Platform Support</a:t>
          </a:r>
          <a:endParaRPr lang="en-US" dirty="0"/>
        </a:p>
      </dgm:t>
    </dgm:pt>
    <dgm:pt modelId="{659E30B4-3E88-4A40-85E2-5A13B08A55FA}" type="parTrans" cxnId="{A99959DB-3C9E-46B8-AD52-9E3D37CA0D14}">
      <dgm:prSet/>
      <dgm:spPr/>
    </dgm:pt>
    <dgm:pt modelId="{8EB64EDD-73E5-491B-94DE-04DEB57CA750}" type="sibTrans" cxnId="{A99959DB-3C9E-46B8-AD52-9E3D37CA0D14}">
      <dgm:prSet/>
      <dgm:spPr/>
    </dgm:pt>
    <dgm:pt modelId="{212DBBB7-AC7E-40AF-B82F-D39FC5A36807}">
      <dgm:prSet phldrT="[Text]"/>
      <dgm:spPr/>
      <dgm:t>
        <a:bodyPr/>
        <a:lstStyle/>
        <a:p>
          <a:r>
            <a:rPr lang="en-US" dirty="0" smtClean="0"/>
            <a:t>Per-Device Authentication</a:t>
          </a:r>
          <a:endParaRPr lang="en-US" dirty="0"/>
        </a:p>
      </dgm:t>
    </dgm:pt>
    <dgm:pt modelId="{CDD48955-905D-47F3-A828-7ED5A9C41A08}" type="parTrans" cxnId="{85D220D8-2628-4234-811B-E7AB403F2FEA}">
      <dgm:prSet/>
      <dgm:spPr/>
    </dgm:pt>
    <dgm:pt modelId="{F5489775-55C2-4D94-AFD3-F80D90F1BB9C}" type="sibTrans" cxnId="{85D220D8-2628-4234-811B-E7AB403F2FEA}">
      <dgm:prSet/>
      <dgm:spPr/>
    </dgm:pt>
    <dgm:pt modelId="{57185F19-043D-4EE1-9295-008128CD0A7B}" type="pres">
      <dgm:prSet presAssocID="{A5FB21D7-0518-4F2D-8F52-27F92B9B2B8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26BF3B-7664-48EA-9DA9-19A0396E9283}" type="pres">
      <dgm:prSet presAssocID="{212DBBB7-AC7E-40AF-B82F-D39FC5A3680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2A8362-7CB6-4E39-B57C-0737BEC894B1}" type="pres">
      <dgm:prSet presAssocID="{212DBBB7-AC7E-40AF-B82F-D39FC5A36807}" presName="spNode" presStyleCnt="0"/>
      <dgm:spPr/>
    </dgm:pt>
    <dgm:pt modelId="{69D6CB69-A856-4E37-8A0B-DA4A28DC9844}" type="pres">
      <dgm:prSet presAssocID="{F5489775-55C2-4D94-AFD3-F80D90F1BB9C}" presName="sibTrans" presStyleLbl="sibTrans1D1" presStyleIdx="0" presStyleCnt="5"/>
      <dgm:spPr/>
    </dgm:pt>
    <dgm:pt modelId="{7AA110A8-2934-44AC-A2E0-EF44B39D4FC8}" type="pres">
      <dgm:prSet presAssocID="{A9F125D0-D63D-4D7E-A61D-1215343768F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B92B50-1F46-42CC-B9D0-603AB4431950}" type="pres">
      <dgm:prSet presAssocID="{A9F125D0-D63D-4D7E-A61D-1215343768F1}" presName="spNode" presStyleCnt="0"/>
      <dgm:spPr/>
    </dgm:pt>
    <dgm:pt modelId="{E86077C0-2F48-4346-BB18-D271BCDBFCCD}" type="pres">
      <dgm:prSet presAssocID="{D7028E2F-9760-4E5A-992C-B685CDD356B5}" presName="sibTrans" presStyleLbl="sibTrans1D1" presStyleIdx="1" presStyleCnt="5"/>
      <dgm:spPr/>
      <dgm:t>
        <a:bodyPr/>
        <a:lstStyle/>
        <a:p>
          <a:endParaRPr lang="en-US"/>
        </a:p>
      </dgm:t>
    </dgm:pt>
    <dgm:pt modelId="{67D57939-E07C-454F-9AD1-2D32B6D6485F}" type="pres">
      <dgm:prSet presAssocID="{AA773A29-763E-4492-B2BF-0092CFC4492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2115BA-25EE-490A-A5DF-7BA3DE56C16C}" type="pres">
      <dgm:prSet presAssocID="{AA773A29-763E-4492-B2BF-0092CFC44928}" presName="spNode" presStyleCnt="0"/>
      <dgm:spPr/>
    </dgm:pt>
    <dgm:pt modelId="{E5A66BAB-73E3-4F52-B0AA-489883177CA6}" type="pres">
      <dgm:prSet presAssocID="{8EB64EDD-73E5-491B-94DE-04DEB57CA750}" presName="sibTrans" presStyleLbl="sibTrans1D1" presStyleIdx="2" presStyleCnt="5"/>
      <dgm:spPr/>
    </dgm:pt>
    <dgm:pt modelId="{ADB703A0-869E-4DB2-BC07-2ADFA9C71D1C}" type="pres">
      <dgm:prSet presAssocID="{039893D2-C3A8-498C-A3F3-3C917FADBEF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41DF1-9885-4C16-A0C8-1E978E42C23D}" type="pres">
      <dgm:prSet presAssocID="{039893D2-C3A8-498C-A3F3-3C917FADBEF0}" presName="spNode" presStyleCnt="0"/>
      <dgm:spPr/>
    </dgm:pt>
    <dgm:pt modelId="{056CC646-5754-44E5-A0A1-6D8A696A105F}" type="pres">
      <dgm:prSet presAssocID="{B88250D0-67D6-4976-A80B-178925039777}" presName="sibTrans" presStyleLbl="sibTrans1D1" presStyleIdx="3" presStyleCnt="5"/>
      <dgm:spPr/>
      <dgm:t>
        <a:bodyPr/>
        <a:lstStyle/>
        <a:p>
          <a:endParaRPr lang="en-US"/>
        </a:p>
      </dgm:t>
    </dgm:pt>
    <dgm:pt modelId="{A653242B-ADB0-487B-BD28-2FADAD2FE010}" type="pres">
      <dgm:prSet presAssocID="{AA237151-8201-40E6-B734-3D6C9CC9635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BE288D-9EFA-4118-AEF1-032A1CB4BB64}" type="pres">
      <dgm:prSet presAssocID="{AA237151-8201-40E6-B734-3D6C9CC96356}" presName="spNode" presStyleCnt="0"/>
      <dgm:spPr/>
    </dgm:pt>
    <dgm:pt modelId="{B852E4E0-5A6F-494D-9F34-39E0DF218D66}" type="pres">
      <dgm:prSet presAssocID="{97761C38-9525-4DDE-918B-0E9058504FFA}" presName="sibTrans" presStyleLbl="sibTrans1D1" presStyleIdx="4" presStyleCnt="5"/>
      <dgm:spPr/>
    </dgm:pt>
  </dgm:ptLst>
  <dgm:cxnLst>
    <dgm:cxn modelId="{A127A389-56D3-40E3-B6B9-DF776FD5F93F}" type="presOf" srcId="{97761C38-9525-4DDE-918B-0E9058504FFA}" destId="{B852E4E0-5A6F-494D-9F34-39E0DF218D66}" srcOrd="0" destOrd="0" presId="urn:microsoft.com/office/officeart/2005/8/layout/cycle6"/>
    <dgm:cxn modelId="{922C377A-4754-49EE-B7B4-ACD2F4237FA7}" type="presOf" srcId="{A5FB21D7-0518-4F2D-8F52-27F92B9B2B84}" destId="{57185F19-043D-4EE1-9295-008128CD0A7B}" srcOrd="0" destOrd="0" presId="urn:microsoft.com/office/officeart/2005/8/layout/cycle6"/>
    <dgm:cxn modelId="{4D913978-8D86-4088-BB9A-89F0557ED08F}" srcId="{A5FB21D7-0518-4F2D-8F52-27F92B9B2B84}" destId="{039893D2-C3A8-498C-A3F3-3C917FADBEF0}" srcOrd="3" destOrd="0" parTransId="{CF6E2119-C191-433D-8784-A43F8A8F48BF}" sibTransId="{B88250D0-67D6-4976-A80B-178925039777}"/>
    <dgm:cxn modelId="{B6D62C34-4BB8-4733-BBB5-79706A5B2755}" type="presOf" srcId="{A9F125D0-D63D-4D7E-A61D-1215343768F1}" destId="{7AA110A8-2934-44AC-A2E0-EF44B39D4FC8}" srcOrd="0" destOrd="0" presId="urn:microsoft.com/office/officeart/2005/8/layout/cycle6"/>
    <dgm:cxn modelId="{85D220D8-2628-4234-811B-E7AB403F2FEA}" srcId="{A5FB21D7-0518-4F2D-8F52-27F92B9B2B84}" destId="{212DBBB7-AC7E-40AF-B82F-D39FC5A36807}" srcOrd="0" destOrd="0" parTransId="{CDD48955-905D-47F3-A828-7ED5A9C41A08}" sibTransId="{F5489775-55C2-4D94-AFD3-F80D90F1BB9C}"/>
    <dgm:cxn modelId="{F221587E-C769-4CB9-A8AC-57162BF2617D}" type="presOf" srcId="{212DBBB7-AC7E-40AF-B82F-D39FC5A36807}" destId="{4A26BF3B-7664-48EA-9DA9-19A0396E9283}" srcOrd="0" destOrd="0" presId="urn:microsoft.com/office/officeart/2005/8/layout/cycle6"/>
    <dgm:cxn modelId="{B5C8820F-5968-41A8-9570-94BC39AF9547}" type="presOf" srcId="{8EB64EDD-73E5-491B-94DE-04DEB57CA750}" destId="{E5A66BAB-73E3-4F52-B0AA-489883177CA6}" srcOrd="0" destOrd="0" presId="urn:microsoft.com/office/officeart/2005/8/layout/cycle6"/>
    <dgm:cxn modelId="{A99959DB-3C9E-46B8-AD52-9E3D37CA0D14}" srcId="{A5FB21D7-0518-4F2D-8F52-27F92B9B2B84}" destId="{AA773A29-763E-4492-B2BF-0092CFC44928}" srcOrd="2" destOrd="0" parTransId="{659E30B4-3E88-4A40-85E2-5A13B08A55FA}" sibTransId="{8EB64EDD-73E5-491B-94DE-04DEB57CA750}"/>
    <dgm:cxn modelId="{D1F44E4B-989B-429C-979B-2A4784A3454A}" srcId="{A5FB21D7-0518-4F2D-8F52-27F92B9B2B84}" destId="{A9F125D0-D63D-4D7E-A61D-1215343768F1}" srcOrd="1" destOrd="0" parTransId="{04E8BA85-A26D-477A-BA1B-80294D126F4B}" sibTransId="{D7028E2F-9760-4E5A-992C-B685CDD356B5}"/>
    <dgm:cxn modelId="{BF0BB65C-DB07-42A4-AA87-54AAA0FE6B2C}" type="presOf" srcId="{F5489775-55C2-4D94-AFD3-F80D90F1BB9C}" destId="{69D6CB69-A856-4E37-8A0B-DA4A28DC9844}" srcOrd="0" destOrd="0" presId="urn:microsoft.com/office/officeart/2005/8/layout/cycle6"/>
    <dgm:cxn modelId="{1EE4EB8B-5A04-431D-A94F-21BBBDF6B167}" type="presOf" srcId="{B88250D0-67D6-4976-A80B-178925039777}" destId="{056CC646-5754-44E5-A0A1-6D8A696A105F}" srcOrd="0" destOrd="0" presId="urn:microsoft.com/office/officeart/2005/8/layout/cycle6"/>
    <dgm:cxn modelId="{6A39425A-16EA-4250-83AE-F698BE93457D}" type="presOf" srcId="{AA773A29-763E-4492-B2BF-0092CFC44928}" destId="{67D57939-E07C-454F-9AD1-2D32B6D6485F}" srcOrd="0" destOrd="0" presId="urn:microsoft.com/office/officeart/2005/8/layout/cycle6"/>
    <dgm:cxn modelId="{00755C54-F730-4AA1-83B7-B1202AE7320A}" type="presOf" srcId="{039893D2-C3A8-498C-A3F3-3C917FADBEF0}" destId="{ADB703A0-869E-4DB2-BC07-2ADFA9C71D1C}" srcOrd="0" destOrd="0" presId="urn:microsoft.com/office/officeart/2005/8/layout/cycle6"/>
    <dgm:cxn modelId="{CCDDAEF1-1F92-4D40-BE8C-809D70293E39}" type="presOf" srcId="{D7028E2F-9760-4E5A-992C-B685CDD356B5}" destId="{E86077C0-2F48-4346-BB18-D271BCDBFCCD}" srcOrd="0" destOrd="0" presId="urn:microsoft.com/office/officeart/2005/8/layout/cycle6"/>
    <dgm:cxn modelId="{5A928259-D7CF-4D09-B672-AF088029343C}" srcId="{A5FB21D7-0518-4F2D-8F52-27F92B9B2B84}" destId="{AA237151-8201-40E6-B734-3D6C9CC96356}" srcOrd="4" destOrd="0" parTransId="{82257D58-8EE3-415B-A23B-4ABA6D93A34F}" sibTransId="{97761C38-9525-4DDE-918B-0E9058504FFA}"/>
    <dgm:cxn modelId="{1AAF79BF-451D-4F60-824F-8135A81681D7}" type="presOf" srcId="{AA237151-8201-40E6-B734-3D6C9CC96356}" destId="{A653242B-ADB0-487B-BD28-2FADAD2FE010}" srcOrd="0" destOrd="0" presId="urn:microsoft.com/office/officeart/2005/8/layout/cycle6"/>
    <dgm:cxn modelId="{4F4282C9-C41A-40C4-8299-AE1A3B16B908}" type="presParOf" srcId="{57185F19-043D-4EE1-9295-008128CD0A7B}" destId="{4A26BF3B-7664-48EA-9DA9-19A0396E9283}" srcOrd="0" destOrd="0" presId="urn:microsoft.com/office/officeart/2005/8/layout/cycle6"/>
    <dgm:cxn modelId="{5E6C1A4D-8D11-4604-8629-3126B24943AF}" type="presParOf" srcId="{57185F19-043D-4EE1-9295-008128CD0A7B}" destId="{432A8362-7CB6-4E39-B57C-0737BEC894B1}" srcOrd="1" destOrd="0" presId="urn:microsoft.com/office/officeart/2005/8/layout/cycle6"/>
    <dgm:cxn modelId="{9B96FB39-DE41-4E4A-B98E-9E487E99DB3E}" type="presParOf" srcId="{57185F19-043D-4EE1-9295-008128CD0A7B}" destId="{69D6CB69-A856-4E37-8A0B-DA4A28DC9844}" srcOrd="2" destOrd="0" presId="urn:microsoft.com/office/officeart/2005/8/layout/cycle6"/>
    <dgm:cxn modelId="{6BDD93D9-749F-463F-8F2E-9E64153510A4}" type="presParOf" srcId="{57185F19-043D-4EE1-9295-008128CD0A7B}" destId="{7AA110A8-2934-44AC-A2E0-EF44B39D4FC8}" srcOrd="3" destOrd="0" presId="urn:microsoft.com/office/officeart/2005/8/layout/cycle6"/>
    <dgm:cxn modelId="{31847694-0458-4C7F-A840-C2D60DE9108A}" type="presParOf" srcId="{57185F19-043D-4EE1-9295-008128CD0A7B}" destId="{ADB92B50-1F46-42CC-B9D0-603AB4431950}" srcOrd="4" destOrd="0" presId="urn:microsoft.com/office/officeart/2005/8/layout/cycle6"/>
    <dgm:cxn modelId="{C98DC563-A1D8-4A49-A039-62029C70773E}" type="presParOf" srcId="{57185F19-043D-4EE1-9295-008128CD0A7B}" destId="{E86077C0-2F48-4346-BB18-D271BCDBFCCD}" srcOrd="5" destOrd="0" presId="urn:microsoft.com/office/officeart/2005/8/layout/cycle6"/>
    <dgm:cxn modelId="{63E2B618-C7AA-48D8-8AA5-E9D89D952BCE}" type="presParOf" srcId="{57185F19-043D-4EE1-9295-008128CD0A7B}" destId="{67D57939-E07C-454F-9AD1-2D32B6D6485F}" srcOrd="6" destOrd="0" presId="urn:microsoft.com/office/officeart/2005/8/layout/cycle6"/>
    <dgm:cxn modelId="{990128CC-93ED-4501-8FF7-A94A52575F2F}" type="presParOf" srcId="{57185F19-043D-4EE1-9295-008128CD0A7B}" destId="{BD2115BA-25EE-490A-A5DF-7BA3DE56C16C}" srcOrd="7" destOrd="0" presId="urn:microsoft.com/office/officeart/2005/8/layout/cycle6"/>
    <dgm:cxn modelId="{BCDBB4F3-AFB3-4378-BE1E-40A3AF8BDCE6}" type="presParOf" srcId="{57185F19-043D-4EE1-9295-008128CD0A7B}" destId="{E5A66BAB-73E3-4F52-B0AA-489883177CA6}" srcOrd="8" destOrd="0" presId="urn:microsoft.com/office/officeart/2005/8/layout/cycle6"/>
    <dgm:cxn modelId="{E238C30F-7055-438C-AB2D-7D8ED20BF85A}" type="presParOf" srcId="{57185F19-043D-4EE1-9295-008128CD0A7B}" destId="{ADB703A0-869E-4DB2-BC07-2ADFA9C71D1C}" srcOrd="9" destOrd="0" presId="urn:microsoft.com/office/officeart/2005/8/layout/cycle6"/>
    <dgm:cxn modelId="{31D9EC34-7B55-4149-A50A-DDB4CD8721FB}" type="presParOf" srcId="{57185F19-043D-4EE1-9295-008128CD0A7B}" destId="{4D041DF1-9885-4C16-A0C8-1E978E42C23D}" srcOrd="10" destOrd="0" presId="urn:microsoft.com/office/officeart/2005/8/layout/cycle6"/>
    <dgm:cxn modelId="{3D3ABC1C-E419-475C-A7A2-AC563E3A9834}" type="presParOf" srcId="{57185F19-043D-4EE1-9295-008128CD0A7B}" destId="{056CC646-5754-44E5-A0A1-6D8A696A105F}" srcOrd="11" destOrd="0" presId="urn:microsoft.com/office/officeart/2005/8/layout/cycle6"/>
    <dgm:cxn modelId="{3C857ED6-2F78-4A7B-8C20-18CA6D4DDC6B}" type="presParOf" srcId="{57185F19-043D-4EE1-9295-008128CD0A7B}" destId="{A653242B-ADB0-487B-BD28-2FADAD2FE010}" srcOrd="12" destOrd="0" presId="urn:microsoft.com/office/officeart/2005/8/layout/cycle6"/>
    <dgm:cxn modelId="{EB1AAFB9-82DD-4253-8061-9E3CBEC4511A}" type="presParOf" srcId="{57185F19-043D-4EE1-9295-008128CD0A7B}" destId="{8ABE288D-9EFA-4118-AEF1-032A1CB4BB64}" srcOrd="13" destOrd="0" presId="urn:microsoft.com/office/officeart/2005/8/layout/cycle6"/>
    <dgm:cxn modelId="{4ADDEFE4-D0EA-4BC0-BF1E-B63B85BD4B5D}" type="presParOf" srcId="{57185F19-043D-4EE1-9295-008128CD0A7B}" destId="{B852E4E0-5A6F-494D-9F34-39E0DF218D66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6BF3B-7664-48EA-9DA9-19A0396E9283}">
      <dsp:nvSpPr>
        <dsp:cNvPr id="0" name=""/>
        <dsp:cNvSpPr/>
      </dsp:nvSpPr>
      <dsp:spPr>
        <a:xfrm>
          <a:off x="2852676" y="2293"/>
          <a:ext cx="1648053" cy="10712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Per-Device Authentication</a:t>
          </a:r>
          <a:endParaRPr lang="en-US" sz="1500" kern="1200" dirty="0"/>
        </a:p>
      </dsp:txBody>
      <dsp:txXfrm>
        <a:off x="2904969" y="54586"/>
        <a:ext cx="1543467" cy="966648"/>
      </dsp:txXfrm>
    </dsp:sp>
    <dsp:sp modelId="{69D6CB69-A856-4E37-8A0B-DA4A28DC9844}">
      <dsp:nvSpPr>
        <dsp:cNvPr id="0" name=""/>
        <dsp:cNvSpPr/>
      </dsp:nvSpPr>
      <dsp:spPr>
        <a:xfrm>
          <a:off x="1537635" y="537910"/>
          <a:ext cx="4278136" cy="4278136"/>
        </a:xfrm>
        <a:custGeom>
          <a:avLst/>
          <a:gdLst/>
          <a:ahLst/>
          <a:cxnLst/>
          <a:rect l="0" t="0" r="0" b="0"/>
          <a:pathLst>
            <a:path>
              <a:moveTo>
                <a:pt x="2974402" y="169847"/>
              </a:moveTo>
              <a:arcTo wR="2139068" hR="2139068" stAng="17579185" swAng="196018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110A8-2934-44AC-A2E0-EF44B39D4FC8}">
      <dsp:nvSpPr>
        <dsp:cNvPr id="0" name=""/>
        <dsp:cNvSpPr/>
      </dsp:nvSpPr>
      <dsp:spPr>
        <a:xfrm>
          <a:off x="4887051" y="1480353"/>
          <a:ext cx="1648053" cy="10712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Bi-Directional </a:t>
          </a:r>
          <a:r>
            <a:rPr lang="en-US" sz="1500" kern="1200" dirty="0" smtClean="0"/>
            <a:t>Communication</a:t>
          </a:r>
          <a:endParaRPr lang="en-US" sz="1500" kern="1200" dirty="0"/>
        </a:p>
      </dsp:txBody>
      <dsp:txXfrm>
        <a:off x="4939344" y="1532646"/>
        <a:ext cx="1543467" cy="966648"/>
      </dsp:txXfrm>
    </dsp:sp>
    <dsp:sp modelId="{E86077C0-2F48-4346-BB18-D271BCDBFCCD}">
      <dsp:nvSpPr>
        <dsp:cNvPr id="0" name=""/>
        <dsp:cNvSpPr/>
      </dsp:nvSpPr>
      <dsp:spPr>
        <a:xfrm>
          <a:off x="1537635" y="537910"/>
          <a:ext cx="4278136" cy="4278136"/>
        </a:xfrm>
        <a:custGeom>
          <a:avLst/>
          <a:gdLst/>
          <a:ahLst/>
          <a:cxnLst/>
          <a:rect l="0" t="0" r="0" b="0"/>
          <a:pathLst>
            <a:path>
              <a:moveTo>
                <a:pt x="4275216" y="2027344"/>
              </a:moveTo>
              <a:arcTo wR="2139068" hR="2139068" stAng="21420364" swAng="219525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57939-E07C-454F-9AD1-2D32B6D6485F}">
      <dsp:nvSpPr>
        <dsp:cNvPr id="0" name=""/>
        <dsp:cNvSpPr/>
      </dsp:nvSpPr>
      <dsp:spPr>
        <a:xfrm>
          <a:off x="4109989" y="3871904"/>
          <a:ext cx="1648053" cy="10712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Multi-Platform Support</a:t>
          </a:r>
          <a:endParaRPr lang="en-US" sz="1500" kern="1200" dirty="0"/>
        </a:p>
      </dsp:txBody>
      <dsp:txXfrm>
        <a:off x="4162282" y="3924197"/>
        <a:ext cx="1543467" cy="966648"/>
      </dsp:txXfrm>
    </dsp:sp>
    <dsp:sp modelId="{E5A66BAB-73E3-4F52-B0AA-489883177CA6}">
      <dsp:nvSpPr>
        <dsp:cNvPr id="0" name=""/>
        <dsp:cNvSpPr/>
      </dsp:nvSpPr>
      <dsp:spPr>
        <a:xfrm>
          <a:off x="1537635" y="537910"/>
          <a:ext cx="4278136" cy="4278136"/>
        </a:xfrm>
        <a:custGeom>
          <a:avLst/>
          <a:gdLst/>
          <a:ahLst/>
          <a:cxnLst/>
          <a:rect l="0" t="0" r="0" b="0"/>
          <a:pathLst>
            <a:path>
              <a:moveTo>
                <a:pt x="2563864" y="4235531"/>
              </a:moveTo>
              <a:arcTo wR="2139068" hR="2139068" stAng="4712731" swAng="137453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B703A0-869E-4DB2-BC07-2ADFA9C71D1C}">
      <dsp:nvSpPr>
        <dsp:cNvPr id="0" name=""/>
        <dsp:cNvSpPr/>
      </dsp:nvSpPr>
      <dsp:spPr>
        <a:xfrm>
          <a:off x="1595364" y="3871904"/>
          <a:ext cx="1648053" cy="10712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Scalable</a:t>
          </a:r>
          <a:endParaRPr lang="en-US" sz="1500" kern="1200" dirty="0"/>
        </a:p>
      </dsp:txBody>
      <dsp:txXfrm>
        <a:off x="1647657" y="3924197"/>
        <a:ext cx="1543467" cy="966648"/>
      </dsp:txXfrm>
    </dsp:sp>
    <dsp:sp modelId="{056CC646-5754-44E5-A0A1-6D8A696A105F}">
      <dsp:nvSpPr>
        <dsp:cNvPr id="0" name=""/>
        <dsp:cNvSpPr/>
      </dsp:nvSpPr>
      <dsp:spPr>
        <a:xfrm>
          <a:off x="1537635" y="537910"/>
          <a:ext cx="4278136" cy="4278136"/>
        </a:xfrm>
        <a:custGeom>
          <a:avLst/>
          <a:gdLst/>
          <a:ahLst/>
          <a:cxnLst/>
          <a:rect l="0" t="0" r="0" b="0"/>
          <a:pathLst>
            <a:path>
              <a:moveTo>
                <a:pt x="357263" y="3322615"/>
              </a:moveTo>
              <a:arcTo wR="2139068" hR="2139068" stAng="8784376" swAng="219525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3242B-ADB0-487B-BD28-2FADAD2FE010}">
      <dsp:nvSpPr>
        <dsp:cNvPr id="0" name=""/>
        <dsp:cNvSpPr/>
      </dsp:nvSpPr>
      <dsp:spPr>
        <a:xfrm>
          <a:off x="818302" y="1480353"/>
          <a:ext cx="1648053" cy="10712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Ease of Use</a:t>
          </a:r>
          <a:endParaRPr lang="en-US" sz="1500" kern="1200" dirty="0"/>
        </a:p>
      </dsp:txBody>
      <dsp:txXfrm>
        <a:off x="870595" y="1532646"/>
        <a:ext cx="1543467" cy="966648"/>
      </dsp:txXfrm>
    </dsp:sp>
    <dsp:sp modelId="{B852E4E0-5A6F-494D-9F34-39E0DF218D66}">
      <dsp:nvSpPr>
        <dsp:cNvPr id="0" name=""/>
        <dsp:cNvSpPr/>
      </dsp:nvSpPr>
      <dsp:spPr>
        <a:xfrm>
          <a:off x="1537635" y="537910"/>
          <a:ext cx="4278136" cy="4278136"/>
        </a:xfrm>
        <a:custGeom>
          <a:avLst/>
          <a:gdLst/>
          <a:ahLst/>
          <a:cxnLst/>
          <a:rect l="0" t="0" r="0" b="0"/>
          <a:pathLst>
            <a:path>
              <a:moveTo>
                <a:pt x="372911" y="932293"/>
              </a:moveTo>
              <a:arcTo wR="2139068" hR="2139068" stAng="12860635" swAng="196018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471054"/>
          </a:xfrm>
          <a:prstGeom prst="rect">
            <a:avLst/>
          </a:prstGeom>
        </p:spPr>
        <p:txBody>
          <a:bodyPr vert="horz" lIns="94230" tIns="47115" rIns="94230" bIns="47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3" y="0"/>
            <a:ext cx="3077739" cy="471054"/>
          </a:xfrm>
          <a:prstGeom prst="rect">
            <a:avLst/>
          </a:prstGeom>
        </p:spPr>
        <p:txBody>
          <a:bodyPr vert="horz" lIns="94230" tIns="47115" rIns="94230" bIns="47115" rtlCol="0"/>
          <a:lstStyle>
            <a:lvl1pPr algn="r">
              <a:defRPr sz="1200"/>
            </a:lvl1pPr>
          </a:lstStyle>
          <a:p>
            <a:fld id="{C8ADBDD7-D6D5-451D-A373-6B68E03C3743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917423"/>
            <a:ext cx="3077739" cy="471053"/>
          </a:xfrm>
          <a:prstGeom prst="rect">
            <a:avLst/>
          </a:prstGeom>
        </p:spPr>
        <p:txBody>
          <a:bodyPr vert="horz" lIns="94230" tIns="47115" rIns="94230" bIns="47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3" y="8917423"/>
            <a:ext cx="3077739" cy="471053"/>
          </a:xfrm>
          <a:prstGeom prst="rect">
            <a:avLst/>
          </a:prstGeom>
        </p:spPr>
        <p:txBody>
          <a:bodyPr vert="horz" lIns="94230" tIns="47115" rIns="94230" bIns="47115" rtlCol="0" anchor="b"/>
          <a:lstStyle>
            <a:lvl1pPr algn="r">
              <a:defRPr sz="1200"/>
            </a:lvl1pPr>
          </a:lstStyle>
          <a:p>
            <a:fld id="{0FA9A687-9DB3-4DB1-81B7-F6DDDEA84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47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471054"/>
          </a:xfrm>
          <a:prstGeom prst="rect">
            <a:avLst/>
          </a:prstGeom>
        </p:spPr>
        <p:txBody>
          <a:bodyPr vert="horz" lIns="94230" tIns="47115" rIns="94230" bIns="47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471054"/>
          </a:xfrm>
          <a:prstGeom prst="rect">
            <a:avLst/>
          </a:prstGeom>
        </p:spPr>
        <p:txBody>
          <a:bodyPr vert="horz" lIns="94230" tIns="47115" rIns="94230" bIns="47115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4037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30" tIns="47115" rIns="94230" bIns="471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3"/>
            <a:ext cx="5681980" cy="3696713"/>
          </a:xfrm>
          <a:prstGeom prst="rect">
            <a:avLst/>
          </a:prstGeom>
        </p:spPr>
        <p:txBody>
          <a:bodyPr vert="horz" lIns="94230" tIns="47115" rIns="94230" bIns="471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17423"/>
            <a:ext cx="3077739" cy="471053"/>
          </a:xfrm>
          <a:prstGeom prst="rect">
            <a:avLst/>
          </a:prstGeom>
        </p:spPr>
        <p:txBody>
          <a:bodyPr vert="horz" lIns="94230" tIns="47115" rIns="94230" bIns="47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3" y="8917423"/>
            <a:ext cx="3077739" cy="471053"/>
          </a:xfrm>
          <a:prstGeom prst="rect">
            <a:avLst/>
          </a:prstGeom>
        </p:spPr>
        <p:txBody>
          <a:bodyPr vert="horz" lIns="94230" tIns="47115" rIns="94230" bIns="47115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19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Consumer</a:t>
            </a:r>
            <a:r>
              <a:rPr lang="en-US" baseline="0" dirty="0" smtClean="0"/>
              <a:t> Electronics</a:t>
            </a:r>
          </a:p>
          <a:p>
            <a:pPr marL="176681" indent="-176681">
              <a:buFont typeface="Arial" panose="020B0604020202020204" pitchFamily="34" charset="0"/>
              <a:buChar char="•"/>
            </a:pPr>
            <a:r>
              <a:rPr lang="en-US" baseline="0" dirty="0" smtClean="0"/>
              <a:t>Wearables</a:t>
            </a:r>
          </a:p>
          <a:p>
            <a:pPr marL="176681" indent="-176681">
              <a:buFont typeface="Arial" panose="020B0604020202020204" pitchFamily="34" charset="0"/>
              <a:buChar char="•"/>
            </a:pPr>
            <a:r>
              <a:rPr lang="en-US" baseline="0" dirty="0" smtClean="0"/>
              <a:t>Home Automation</a:t>
            </a:r>
          </a:p>
          <a:p>
            <a:pPr marL="176681" indent="-176681">
              <a:buFont typeface="Arial" panose="020B0604020202020204" pitchFamily="34" charset="0"/>
              <a:buChar char="•"/>
            </a:pPr>
            <a:r>
              <a:rPr lang="en-US" baseline="0" dirty="0" smtClean="0"/>
              <a:t>Appliances</a:t>
            </a:r>
          </a:p>
          <a:p>
            <a:endParaRPr lang="en-US" dirty="0" smtClean="0"/>
          </a:p>
          <a:p>
            <a:r>
              <a:rPr lang="en-US" dirty="0" smtClean="0"/>
              <a:t>Manufacturing</a:t>
            </a:r>
          </a:p>
          <a:p>
            <a:endParaRPr lang="en-US" dirty="0" smtClean="0"/>
          </a:p>
          <a:p>
            <a:r>
              <a:rPr lang="en-US" dirty="0" smtClean="0"/>
              <a:t>Energy</a:t>
            </a:r>
          </a:p>
          <a:p>
            <a:endParaRPr lang="en-US" dirty="0" smtClean="0"/>
          </a:p>
          <a:p>
            <a:r>
              <a:rPr lang="en-US" dirty="0" smtClean="0"/>
              <a:t>Transportation</a:t>
            </a:r>
            <a:r>
              <a:rPr lang="en-US" baseline="0" dirty="0" smtClean="0"/>
              <a:t> / Infrastructure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Medical / Healthcare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63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41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Per-Device Authentication</a:t>
            </a:r>
          </a:p>
          <a:p>
            <a:pPr marL="176681" indent="-176681" defTabSz="942300">
              <a:buFont typeface="Arial" panose="020B0604020202020204" pitchFamily="34" charset="0"/>
              <a:buChar char="•"/>
              <a:defRPr/>
            </a:pPr>
            <a:r>
              <a:rPr lang="en-US" baseline="0" dirty="0" smtClean="0"/>
              <a:t>Provides per-device authentication to ensure identity security and message confidentiality.</a:t>
            </a:r>
          </a:p>
          <a:p>
            <a:endParaRPr lang="en-US" baseline="0" dirty="0" smtClean="0"/>
          </a:p>
          <a:p>
            <a:pPr defTabSz="932048"/>
            <a:r>
              <a:rPr lang="en-US" baseline="0" dirty="0" smtClean="0"/>
              <a:t>Bi-Directional Communication</a:t>
            </a:r>
          </a:p>
          <a:p>
            <a:pPr marL="174759" indent="-174759">
              <a:buFont typeface="Arial" panose="020B0604020202020204" pitchFamily="34" charset="0"/>
              <a:buChar char="•"/>
            </a:pPr>
            <a:r>
              <a:rPr lang="en-US" baseline="0" dirty="0" smtClean="0"/>
              <a:t>Not only can our devices send messages to our </a:t>
            </a:r>
            <a:r>
              <a:rPr lang="en-US" baseline="0" dirty="0" err="1" smtClean="0"/>
              <a:t>IoT</a:t>
            </a:r>
            <a:r>
              <a:rPr lang="en-US" baseline="0" dirty="0" smtClean="0"/>
              <a:t> Hub, but we can also send configuration data or message acknowledgements, commands, etc. to our devices.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Multi-Platform Support</a:t>
            </a:r>
          </a:p>
          <a:p>
            <a:pPr marL="176681" indent="-176681">
              <a:buFont typeface="Arial" panose="020B0604020202020204" pitchFamily="34" charset="0"/>
              <a:buChar char="•"/>
            </a:pPr>
            <a:r>
              <a:rPr lang="en-US" baseline="0" dirty="0" smtClean="0"/>
              <a:t>Windows, Linux / .NET, Java, C / Embedded or Application</a:t>
            </a:r>
            <a:endParaRPr lang="en-US" baseline="0" dirty="0" smtClean="0"/>
          </a:p>
          <a:p>
            <a:pPr marL="176681" indent="-176681">
              <a:buFont typeface="Arial" panose="020B0604020202020204" pitchFamily="34" charset="0"/>
              <a:buChar char="•"/>
            </a:pPr>
            <a:r>
              <a:rPr lang="en-US" baseline="0" dirty="0" smtClean="0"/>
              <a:t>HTTP – Hyper Text Transport Protocol</a:t>
            </a:r>
          </a:p>
          <a:p>
            <a:pPr marL="176681" indent="-176681">
              <a:buFont typeface="Arial" panose="020B0604020202020204" pitchFamily="34" charset="0"/>
              <a:buChar char="•"/>
            </a:pPr>
            <a:r>
              <a:rPr lang="en-US" baseline="0" dirty="0" smtClean="0"/>
              <a:t>AMQP – Advanced Message Queueing Protocol</a:t>
            </a:r>
          </a:p>
          <a:p>
            <a:pPr marL="176681" indent="-176681">
              <a:buFont typeface="Arial" panose="020B0604020202020204" pitchFamily="34" charset="0"/>
              <a:buChar char="•"/>
            </a:pPr>
            <a:r>
              <a:rPr lang="en-US" baseline="0" dirty="0" smtClean="0"/>
              <a:t>MQTT – MQ Telemetry Transport</a:t>
            </a:r>
          </a:p>
          <a:p>
            <a:endParaRPr lang="en-US" baseline="0" dirty="0" smtClean="0"/>
          </a:p>
          <a:p>
            <a:r>
              <a:rPr lang="en-US" baseline="0" dirty="0" smtClean="0"/>
              <a:t>Scalable</a:t>
            </a:r>
          </a:p>
          <a:p>
            <a:pPr marL="174759" indent="-174759">
              <a:buFont typeface="Arial" panose="020B0604020202020204" pitchFamily="34" charset="0"/>
              <a:buChar char="•"/>
            </a:pPr>
            <a:r>
              <a:rPr lang="en-US" baseline="0" dirty="0" smtClean="0"/>
              <a:t>Millions of simultaneous connections, sending and receiving messages.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baseline="0" dirty="0" smtClean="0"/>
              <a:t>Ease of Use</a:t>
            </a:r>
          </a:p>
          <a:p>
            <a:pPr marL="174759" indent="-174759">
              <a:buFont typeface="Arial" panose="020B0604020202020204" pitchFamily="34" charset="0"/>
              <a:buChar char="•"/>
            </a:pPr>
            <a:r>
              <a:rPr lang="en-US" baseline="0" dirty="0" smtClean="0"/>
              <a:t>As we’ll see, the Azure Portal provides an easy to use interface for creating </a:t>
            </a:r>
            <a:r>
              <a:rPr lang="en-US" baseline="0" dirty="0" err="1" smtClean="0"/>
              <a:t>IoT</a:t>
            </a:r>
            <a:r>
              <a:rPr lang="en-US" baseline="0" dirty="0" smtClean="0"/>
              <a:t> Hubs, and straight forward SDKs for device management and sending/receiving messages.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89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Imagine that we’ve developed the</a:t>
            </a:r>
            <a:r>
              <a:rPr lang="en-US" baseline="0" dirty="0" smtClean="0"/>
              <a:t> latest </a:t>
            </a:r>
            <a:r>
              <a:rPr lang="en-US" baseline="0" dirty="0" err="1" smtClean="0"/>
              <a:t>IoT</a:t>
            </a:r>
            <a:r>
              <a:rPr lang="en-US" baseline="0" dirty="0" smtClean="0"/>
              <a:t> Gizmo, and a fantastic new Web Application to support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Sending data from an application, what we’ll refer to device-to-cloud messages (running on a device) is easy: deploy a Web Service of some sort, in this case maybe a RESTful API, which can receive the data and then persist it as necessary.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what happens when we have millions of these devices in the field?  And now what happens if we want to “remove” a device?  How can we “protect” then integrity of our application by only permitting messages from approved devices?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Azure </a:t>
            </a:r>
            <a:r>
              <a:rPr lang="en-US" baseline="0" dirty="0" err="1" smtClean="0"/>
              <a:t>IoT</a:t>
            </a:r>
            <a:r>
              <a:rPr lang="en-US" baseline="0" dirty="0" smtClean="0"/>
              <a:t> Hub is an outer layer to our system that provides device identity management, scales for all of our devices, and even permits us not only to receive device-to-cloud messages, but also send cloud-to-device messages.  For example, we could send instructions or configuration data back to our device.  Or feedback to our users.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28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https://azure.microsoft.com/en-us/documentation/articles/iot-hub-compare-event-hubs/</a:t>
            </a:r>
          </a:p>
          <a:p>
            <a:endParaRPr lang="en-US" dirty="0" smtClean="0"/>
          </a:p>
          <a:p>
            <a:r>
              <a:rPr lang="en-US" dirty="0" smtClean="0"/>
              <a:t>Bi-directional Communication: device-to-cloud,</a:t>
            </a:r>
            <a:r>
              <a:rPr lang="en-US" baseline="0" dirty="0" smtClean="0"/>
              <a:t> and cloud-to-device messages</a:t>
            </a:r>
          </a:p>
          <a:p>
            <a:r>
              <a:rPr lang="en-US" baseline="0" dirty="0" smtClean="0"/>
              <a:t>Message Ingress Only – generally only supports device-to-cloud scenarios</a:t>
            </a:r>
          </a:p>
          <a:p>
            <a:endParaRPr lang="en-US" baseline="0" dirty="0" smtClean="0"/>
          </a:p>
          <a:p>
            <a:r>
              <a:rPr lang="en-US" baseline="0" dirty="0" smtClean="0"/>
              <a:t>Per-Device Identity Management – can revoke access on a per-device-basis</a:t>
            </a:r>
          </a:p>
          <a:p>
            <a:r>
              <a:rPr lang="en-US" baseline="0" dirty="0" smtClean="0"/>
              <a:t>Shared Access Policies – shared keys are utilized for communication, device identity must be a custom solution</a:t>
            </a:r>
          </a:p>
          <a:p>
            <a:endParaRPr lang="en-US" baseline="0" dirty="0" smtClean="0"/>
          </a:p>
          <a:p>
            <a:r>
              <a:rPr lang="en-US" dirty="0" smtClean="0"/>
              <a:t>Optimized</a:t>
            </a:r>
            <a:r>
              <a:rPr lang="en-US" baseline="0" dirty="0" smtClean="0"/>
              <a:t> for Scale – supports millions of simultaneous connections and scales based on pricing models (https://azure.microsoft.com/en-us/pricing/details/iot-hub/)</a:t>
            </a:r>
          </a:p>
          <a:p>
            <a:r>
              <a:rPr lang="en-US" baseline="0" dirty="0" smtClean="0"/>
              <a:t>Limited Number of Simultaneous Connections – based upon Service Bus quotas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Device SDKs – Windows, Linux, .NET, Java, node</a:t>
            </a:r>
          </a:p>
          <a:p>
            <a:r>
              <a:rPr lang="en-US" baseline="0" dirty="0" smtClean="0"/>
              <a:t>.NET and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2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97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11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45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 for your time this morning.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Feel free to reach out to me if you have any questions.  I can be reached via e-mail and Twitter.  I also have a very under-served blog at cannonboy.com.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Are there any questions?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562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56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5013" y="1173163"/>
            <a:ext cx="5634037" cy="3168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Good morning everyone.</a:t>
            </a:r>
            <a:endParaRPr lang="en-US" b="0" dirty="0" smtClean="0"/>
          </a:p>
          <a:p>
            <a:r>
              <a:rPr lang="en-US" b="0" dirty="0" smtClean="0"/>
              <a:t>My name is… and I am a… with </a:t>
            </a:r>
            <a:r>
              <a:rPr lang="en-US" b="0" dirty="0" err="1" smtClean="0"/>
              <a:t>KiZAN</a:t>
            </a:r>
            <a:r>
              <a:rPr lang="en-US" b="0" dirty="0" smtClean="0"/>
              <a:t> Technologies.</a:t>
            </a:r>
          </a:p>
          <a:p>
            <a:r>
              <a:rPr lang="en-US" b="0" dirty="0" smtClean="0"/>
              <a:t>Today </a:t>
            </a:r>
            <a:r>
              <a:rPr lang="en-US" b="0" dirty="0" smtClean="0"/>
              <a:t>we are exploring how to stream and collect events using the Azure </a:t>
            </a:r>
            <a:r>
              <a:rPr lang="en-US" b="0" dirty="0" err="1" smtClean="0"/>
              <a:t>IoT</a:t>
            </a:r>
            <a:r>
              <a:rPr lang="en-US" b="0" dirty="0" smtClean="0"/>
              <a:t> Hub.</a:t>
            </a:r>
          </a:p>
          <a:p>
            <a:endParaRPr lang="en-US" dirty="0" smtClean="0"/>
          </a:p>
          <a:p>
            <a:r>
              <a:rPr lang="en-US" dirty="0" smtClean="0"/>
              <a:t>Prior to joining </a:t>
            </a:r>
            <a:r>
              <a:rPr lang="en-US" dirty="0" err="1" smtClean="0"/>
              <a:t>KiZAN</a:t>
            </a:r>
            <a:r>
              <a:rPr lang="en-US" dirty="0" smtClean="0"/>
              <a:t>,</a:t>
            </a:r>
            <a:r>
              <a:rPr lang="en-US" baseline="0" dirty="0" smtClean="0"/>
              <a:t> I spent 13 years working for a systems integrator developing custom software solutions for the automotive, packaging, metals, food-and-beverage and many more industries.</a:t>
            </a:r>
          </a:p>
          <a:p>
            <a:r>
              <a:rPr lang="en-US" baseline="0" dirty="0" smtClean="0"/>
              <a:t>After a number of years, we partnered with machine tool builders to “cloud-enable” their machines such as CNC machining centers, grinders, lathes, welders, robotic assembly cells, etc.</a:t>
            </a:r>
          </a:p>
          <a:p>
            <a:r>
              <a:rPr lang="en-US" baseline="0" dirty="0" smtClean="0"/>
              <a:t>Before the “Internet of Things” we were learning about the difficulties device identity management, authentication, </a:t>
            </a:r>
            <a:r>
              <a:rPr lang="en-US" baseline="0" dirty="0" err="1" smtClean="0"/>
              <a:t>sharding</a:t>
            </a:r>
            <a:r>
              <a:rPr lang="en-US" baseline="0" dirty="0" smtClean="0"/>
              <a:t>, aggregating data at cloud scale, etc.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Icons - https</a:t>
            </a:r>
            <a:r>
              <a:rPr lang="en-US" dirty="0" smtClean="0"/>
              <a:t>://www.microsoft.com/en-us/download/details.aspx?id=41937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66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95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0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844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talk is</a:t>
            </a:r>
            <a:r>
              <a:rPr lang="en-US" baseline="0" dirty="0" smtClean="0"/>
              <a:t> meant to be an interactive, hands-on lab experience.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following prerequisites will be needed:</a:t>
            </a:r>
          </a:p>
          <a:p>
            <a:pPr marL="176681" indent="-176681">
              <a:buFont typeface="Arial" panose="020B0604020202020204" pitchFamily="34" charset="0"/>
              <a:buChar char="•"/>
            </a:pPr>
            <a:r>
              <a:rPr lang="en-US" baseline="0" dirty="0" smtClean="0"/>
              <a:t>Visual Studio 2015, Community Edition or greater</a:t>
            </a:r>
          </a:p>
          <a:p>
            <a:pPr marL="176681" indent="-176681">
              <a:buFont typeface="Arial" panose="020B0604020202020204" pitchFamily="34" charset="0"/>
              <a:buChar char="•"/>
            </a:pPr>
            <a:r>
              <a:rPr lang="en-US" baseline="0" dirty="0" smtClean="0"/>
              <a:t>Azure Subscription, or trial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42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15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Internet of Things is still a very young</a:t>
            </a:r>
            <a:r>
              <a:rPr lang="en-US" baseline="0" dirty="0" smtClean="0"/>
              <a:t> and growing space.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definition itself is very fuzzy, and the implementation can be even fuzzier.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are devices identified?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technology is used?  RFID, NFC, Bluetooth, </a:t>
            </a:r>
            <a:r>
              <a:rPr lang="en-US" baseline="0" dirty="0" smtClean="0"/>
              <a:t>Wi-Fi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 the devices talk directly to the “cloud”, or do they route through a concentrator or protocol gateway?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90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interesting to see everyone’s take on </a:t>
            </a:r>
            <a:r>
              <a:rPr lang="en-US" dirty="0" err="1" smtClean="0"/>
              <a:t>IoT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We’re use to the concept of devices sending/receiving data, so long as those devices are PCs, laptops,</a:t>
            </a:r>
            <a:r>
              <a:rPr lang="en-US" baseline="0" dirty="0" smtClean="0"/>
              <a:t> mobile devices, servers, routers, etc.  So why is the </a:t>
            </a:r>
            <a:r>
              <a:rPr lang="en-US" baseline="0" dirty="0" err="1" smtClean="0"/>
              <a:t>IoT</a:t>
            </a:r>
            <a:r>
              <a:rPr lang="en-US" baseline="0" dirty="0" smtClean="0"/>
              <a:t> so “foreign</a:t>
            </a:r>
            <a:r>
              <a:rPr lang="en-US" baseline="0" dirty="0" smtClean="0"/>
              <a:t>”?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46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also</a:t>
            </a:r>
            <a:r>
              <a:rPr lang="en-US" baseline="0" dirty="0" smtClean="0"/>
              <a:t> fun to think about what </a:t>
            </a:r>
            <a:r>
              <a:rPr lang="en-US" baseline="0" dirty="0" err="1" smtClean="0"/>
              <a:t>IoT</a:t>
            </a:r>
            <a:r>
              <a:rPr lang="en-US" baseline="0" dirty="0" smtClean="0"/>
              <a:t> could mean to our most basic everyday appliance or product.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66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become so dependent on technology, what happens when the refrigerator can’t talk to the stove?  Time to go out for dinner!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17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As</a:t>
            </a:r>
            <a:r>
              <a:rPr lang="en-US" i="0" baseline="0" dirty="0" smtClean="0"/>
              <a:t> I’ve said, the definition of </a:t>
            </a:r>
            <a:r>
              <a:rPr lang="en-US" i="0" baseline="0" dirty="0" err="1" smtClean="0"/>
              <a:t>IoT</a:t>
            </a:r>
            <a:r>
              <a:rPr lang="en-US" i="0" baseline="0" dirty="0" smtClean="0"/>
              <a:t> can be fuzzy, it is simply a term placed on a class of technology, or advancement of technology, and not necessarily a “thing”.</a:t>
            </a:r>
          </a:p>
          <a:p>
            <a:endParaRPr lang="en-US" i="0" baseline="0" dirty="0" smtClean="0"/>
          </a:p>
          <a:p>
            <a:r>
              <a:rPr lang="en-US" i="0" baseline="0" dirty="0" smtClean="0"/>
              <a:t>Devices have Identities.</a:t>
            </a:r>
          </a:p>
          <a:p>
            <a:r>
              <a:rPr lang="en-US" i="0" baseline="0" dirty="0" smtClean="0"/>
              <a:t>Devices have behaviors, or personality.</a:t>
            </a:r>
          </a:p>
          <a:p>
            <a:r>
              <a:rPr lang="en-US" i="0" baseline="0" dirty="0" smtClean="0"/>
              <a:t>Devices which connect in a micro-ecosystem: among themselves or to the cloud forming a broader picture</a:t>
            </a:r>
          </a:p>
          <a:p>
            <a:r>
              <a:rPr lang="en-US" i="0" baseline="0" dirty="0" smtClean="0"/>
              <a:t>Devices are extended to use existing technologies such as Bluetooth, RFID, NFC, </a:t>
            </a:r>
            <a:r>
              <a:rPr lang="en-US" i="0" baseline="0" dirty="0" err="1" smtClean="0"/>
              <a:t>Wifi</a:t>
            </a:r>
            <a:r>
              <a:rPr lang="en-US" i="0" baseline="0" dirty="0" smtClean="0"/>
              <a:t>, etc.</a:t>
            </a:r>
          </a:p>
          <a:p>
            <a:r>
              <a:rPr lang="en-US" i="0" baseline="0" dirty="0" smtClean="0"/>
              <a:t>The term “devices” includes consumer electronic products, or systems in any number of markets and industries.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69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9435" y="5110609"/>
            <a:ext cx="6705598" cy="1137793"/>
          </a:xfrm>
        </p:spPr>
        <p:txBody>
          <a:bodyPr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Speaker(s) name(s)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95" y="250230"/>
            <a:ext cx="1419225" cy="678759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7778497" y="5094513"/>
            <a:ext cx="419034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384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2"/>
                </a:solidFill>
              </a:rPr>
              <a:t>+ </a:t>
            </a:r>
            <a:r>
              <a:rPr lang="en-US" sz="2400" dirty="0" smtClean="0">
                <a:solidFill>
                  <a:schemeClr val="tx2"/>
                </a:solidFill>
              </a:rPr>
              <a:t>Cincinnati	</a:t>
            </a:r>
            <a:r>
              <a:rPr lang="en-US" sz="2400" dirty="0" smtClean="0">
                <a:solidFill>
                  <a:schemeClr val="accent2"/>
                </a:solidFill>
              </a:rPr>
              <a:t>+</a:t>
            </a:r>
            <a:r>
              <a:rPr lang="en-US" sz="2400" baseline="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Louisville </a:t>
            </a:r>
          </a:p>
          <a:p>
            <a:pPr marL="0" marR="0" indent="0" algn="l" defTabSz="91384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2"/>
                </a:solidFill>
              </a:rPr>
              <a:t>+ </a:t>
            </a:r>
            <a:r>
              <a:rPr lang="en-US" sz="2400" dirty="0" smtClean="0">
                <a:solidFill>
                  <a:schemeClr val="tx2"/>
                </a:solidFill>
              </a:rPr>
              <a:t>Nashville	</a:t>
            </a:r>
            <a:r>
              <a:rPr lang="en-US" sz="2400" dirty="0" smtClean="0">
                <a:solidFill>
                  <a:schemeClr val="accent2"/>
                </a:solidFill>
              </a:rPr>
              <a:t>+ </a:t>
            </a:r>
            <a:r>
              <a:rPr lang="en-US" sz="2400" dirty="0" smtClean="0">
                <a:solidFill>
                  <a:schemeClr val="tx2"/>
                </a:solidFill>
              </a:rPr>
              <a:t>Columbus</a:t>
            </a:r>
          </a:p>
          <a:p>
            <a:pPr marL="0" marR="0" indent="0" algn="l" defTabSz="91384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2"/>
                </a:solidFill>
              </a:rPr>
              <a:t>+ </a:t>
            </a:r>
            <a:r>
              <a:rPr lang="en-US" sz="2400" dirty="0" smtClean="0">
                <a:solidFill>
                  <a:schemeClr val="tx2"/>
                </a:solidFill>
              </a:rPr>
              <a:t>Detroit	</a:t>
            </a:r>
            <a:r>
              <a:rPr lang="en-US" sz="2400" dirty="0" smtClean="0">
                <a:solidFill>
                  <a:schemeClr val="accent2"/>
                </a:solidFill>
              </a:rPr>
              <a:t>+</a:t>
            </a:r>
            <a:r>
              <a:rPr lang="en-US" sz="2400" dirty="0" smtClean="0">
                <a:solidFill>
                  <a:schemeClr val="tx2"/>
                </a:solidFill>
              </a:rPr>
              <a:t> Indianapolis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27075" y="1195388"/>
            <a:ext cx="6816725" cy="340099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5800" baseline="0">
                <a:solidFill>
                  <a:schemeClr val="bg2"/>
                </a:solidFill>
                <a:latin typeface="+mj-lt"/>
              </a:defRPr>
            </a:lvl1pPr>
            <a:lvl2pPr marL="457200" indent="0">
              <a:buFontTx/>
              <a:buNone/>
              <a:defRPr sz="4400">
                <a:solidFill>
                  <a:schemeClr val="bg2"/>
                </a:solidFill>
                <a:latin typeface="+mj-lt"/>
              </a:defRPr>
            </a:lvl2pPr>
            <a:lvl3pPr marL="914400" indent="0">
              <a:buFontTx/>
              <a:buNone/>
              <a:defRPr sz="4400">
                <a:solidFill>
                  <a:schemeClr val="bg2"/>
                </a:solidFill>
                <a:latin typeface="+mj-lt"/>
              </a:defRPr>
            </a:lvl3pPr>
            <a:lvl4pPr marL="1371600" indent="0">
              <a:buFontTx/>
              <a:buNone/>
              <a:defRPr sz="4400">
                <a:solidFill>
                  <a:schemeClr val="bg2"/>
                </a:solidFill>
                <a:latin typeface="+mj-lt"/>
              </a:defRPr>
            </a:lvl4pPr>
            <a:lvl5pPr marL="1828800" indent="0">
              <a:buFontTx/>
              <a:buNone/>
              <a:defRPr sz="4400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7690103" y="1195389"/>
            <a:ext cx="4050793" cy="3400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0" baseline="0">
                <a:solidFill>
                  <a:schemeClr val="bg2"/>
                </a:solidFill>
              </a:defRPr>
            </a:lvl1pPr>
            <a:lvl2pPr>
              <a:defRPr>
                <a:solidFill>
                  <a:srgbClr val="FFFFFE"/>
                </a:solidFill>
              </a:defRPr>
            </a:lvl2pPr>
            <a:lvl3pPr>
              <a:defRPr>
                <a:solidFill>
                  <a:srgbClr val="FFFFFE"/>
                </a:solidFill>
              </a:defRPr>
            </a:lvl3pPr>
            <a:lvl4pPr>
              <a:defRPr>
                <a:solidFill>
                  <a:srgbClr val="FFFFFE"/>
                </a:solidFill>
              </a:defRPr>
            </a:lvl4pPr>
            <a:lvl5pPr>
              <a:defRPr>
                <a:solidFill>
                  <a:srgbClr val="FFFFFE"/>
                </a:solidFill>
              </a:defRPr>
            </a:lvl5pPr>
          </a:lstStyle>
          <a:p>
            <a:pPr lvl="0"/>
            <a:r>
              <a:rPr lang="en-US" dirty="0" smtClean="0"/>
              <a:t>Click to add text, picture, chart, logo etc..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733" y="323383"/>
            <a:ext cx="1419225" cy="678759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585788" y="85344"/>
            <a:ext cx="9618662" cy="1144366"/>
          </a:xfrm>
        </p:spPr>
        <p:txBody>
          <a:bodyPr anchor="b">
            <a:noAutofit/>
          </a:bodyPr>
          <a:lstStyle>
            <a:lvl1pPr marL="0" indent="0">
              <a:buNone/>
              <a:defRPr sz="4500" baseline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Blank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7408"/>
            <a:ext cx="3932237" cy="1804416"/>
          </a:xfrm>
        </p:spPr>
        <p:txBody>
          <a:bodyPr anchor="b">
            <a:noAutofit/>
          </a:bodyPr>
          <a:lstStyle>
            <a:lvl1pPr>
              <a:lnSpc>
                <a:spcPts val="4400"/>
              </a:lnSpc>
              <a:defRPr sz="4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97409"/>
            <a:ext cx="6172200" cy="526364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90000"/>
              </a:lnSpc>
              <a:spcBef>
                <a:spcPts val="300"/>
              </a:spcBef>
              <a:defRPr lang="en-US" sz="2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90000"/>
              </a:lnSpc>
              <a:spcBef>
                <a:spcPts val="300"/>
              </a:spcBef>
              <a:defRPr lang="en-US" sz="20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90000"/>
              </a:lnSpc>
              <a:spcBef>
                <a:spcPts val="300"/>
              </a:spcBef>
              <a:defRPr lang="en-US" sz="18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60320"/>
            <a:ext cx="3932237" cy="3300730"/>
          </a:xfrm>
        </p:spPr>
        <p:txBody>
          <a:bodyPr>
            <a:normAutofit/>
          </a:bodyPr>
          <a:lstStyle>
            <a:lvl1pPr marL="0" indent="0">
              <a:buNone/>
              <a:defRPr sz="3000" b="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0424" y="439869"/>
            <a:ext cx="997638" cy="47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4206878"/>
          </a:xfrm>
        </p:spPr>
        <p:txBody>
          <a:bodyPr vert="eaVert" anchor="b">
            <a:normAutofit/>
          </a:bodyPr>
          <a:lstStyle>
            <a:lvl1pPr>
              <a:defRPr sz="4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769096" cy="5811838"/>
          </a:xfrm>
        </p:spPr>
        <p:txBody>
          <a:bodyPr vert="eaVert"/>
          <a:lstStyle>
            <a:lvl1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1773936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434060" y="5307360"/>
            <a:ext cx="1419225" cy="67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5788" y="6356352"/>
            <a:ext cx="3276600" cy="365125"/>
          </a:xfrm>
        </p:spPr>
        <p:txBody>
          <a:bodyPr/>
          <a:lstStyle/>
          <a:p>
            <a:fld id="{8BEEBAAA-29B5-4AF5-BC5F-7E580C29002D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733" y="323383"/>
            <a:ext cx="1419225" cy="678759"/>
          </a:xfrm>
          <a:prstGeom prst="rect">
            <a:avLst/>
          </a:prstGeom>
        </p:spPr>
      </p:pic>
      <p:sp>
        <p:nvSpPr>
          <p:cNvPr id="13" name="Content Placeholder 8"/>
          <p:cNvSpPr>
            <a:spLocks noGrp="1"/>
          </p:cNvSpPr>
          <p:nvPr>
            <p:ph sz="quarter" idx="15"/>
          </p:nvPr>
        </p:nvSpPr>
        <p:spPr>
          <a:xfrm>
            <a:off x="591232" y="1652715"/>
            <a:ext cx="10762568" cy="437644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0">
                <a:solidFill>
                  <a:schemeClr val="accent5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585788" y="85344"/>
            <a:ext cx="9618662" cy="1144366"/>
          </a:xfrm>
        </p:spPr>
        <p:txBody>
          <a:bodyPr anchor="b">
            <a:noAutofit/>
          </a:bodyPr>
          <a:lstStyle>
            <a:lvl1pPr marL="0" indent="0">
              <a:buNone/>
              <a:defRPr sz="4500" baseline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Typical slide – click to change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733" y="323383"/>
            <a:ext cx="1419225" cy="678759"/>
          </a:xfrm>
          <a:prstGeom prst="rect">
            <a:avLst/>
          </a:prstGeom>
        </p:spPr>
      </p:pic>
      <p:sp>
        <p:nvSpPr>
          <p:cNvPr id="12" name="Content Placeholder 8"/>
          <p:cNvSpPr>
            <a:spLocks noGrp="1"/>
          </p:cNvSpPr>
          <p:nvPr>
            <p:ph sz="quarter" idx="13"/>
          </p:nvPr>
        </p:nvSpPr>
        <p:spPr>
          <a:xfrm>
            <a:off x="6776357" y="1652716"/>
            <a:ext cx="4800600" cy="437644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0">
                <a:solidFill>
                  <a:schemeClr val="accent5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rgbClr val="FFFFFE"/>
                </a:solidFill>
              </a:defRPr>
            </a:lvl2pPr>
            <a:lvl3pPr>
              <a:defRPr>
                <a:solidFill>
                  <a:srgbClr val="FFFFFE"/>
                </a:solidFill>
              </a:defRPr>
            </a:lvl3pPr>
            <a:lvl4pPr>
              <a:defRPr>
                <a:solidFill>
                  <a:srgbClr val="FFFFFE"/>
                </a:solidFill>
              </a:defRPr>
            </a:lvl4pPr>
            <a:lvl5pPr>
              <a:defRPr>
                <a:solidFill>
                  <a:srgbClr val="FFFFF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quarter" idx="15"/>
          </p:nvPr>
        </p:nvSpPr>
        <p:spPr>
          <a:xfrm>
            <a:off x="591232" y="1652715"/>
            <a:ext cx="5907539" cy="437644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0">
                <a:solidFill>
                  <a:schemeClr val="accent5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585788" y="85344"/>
            <a:ext cx="9618662" cy="1144366"/>
          </a:xfrm>
        </p:spPr>
        <p:txBody>
          <a:bodyPr anchor="b">
            <a:noAutofit/>
          </a:bodyPr>
          <a:lstStyle>
            <a:lvl1pPr marL="0" indent="0">
              <a:buNone/>
              <a:defRPr sz="4500" baseline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Typical slide – click to change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9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733" y="323383"/>
            <a:ext cx="1419225" cy="67875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1393409"/>
            <a:ext cx="3974592" cy="116254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880" tIns="0" rIns="1280160" bIns="0" numCol="1" rtlCol="0" anchor="ctr" anchorCtr="0" compatLnSpc="1">
            <a:prstTxWarp prst="textNoShape">
              <a:avLst/>
            </a:prstTxWarp>
          </a:bodyPr>
          <a:lstStyle/>
          <a:p>
            <a:pPr defTabSz="1080831">
              <a:spcBef>
                <a:spcPct val="50000"/>
              </a:spcBef>
            </a:pPr>
            <a:endParaRPr lang="en-US" sz="2000" dirty="0">
              <a:solidFill>
                <a:srgbClr val="EFEFEF"/>
              </a:solidFill>
              <a:latin typeface="Segoe UI Light"/>
              <a:cs typeface="Segoe UI Light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0" y="3841057"/>
            <a:ext cx="3974592" cy="1167171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880" tIns="0" rIns="1280160" bIns="0" numCol="1" rtlCol="0" anchor="ctr" anchorCtr="0" compatLnSpc="1">
            <a:prstTxWarp prst="textNoShape">
              <a:avLst/>
            </a:prstTxWarp>
          </a:bodyPr>
          <a:lstStyle/>
          <a:p>
            <a:pPr defTabSz="1080831">
              <a:spcBef>
                <a:spcPct val="50000"/>
              </a:spcBef>
            </a:pPr>
            <a:endParaRPr lang="en-US" sz="2000" dirty="0">
              <a:solidFill>
                <a:srgbClr val="EFEFEF"/>
              </a:solidFill>
              <a:latin typeface="Segoe UI Light"/>
              <a:cs typeface="Segoe UI Light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0" y="5064558"/>
            <a:ext cx="3974592" cy="1183192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880" tIns="0" rIns="1280160" bIns="0" numCol="1" rtlCol="0" anchor="ctr" anchorCtr="0" compatLnSpc="1">
            <a:prstTxWarp prst="textNoShape">
              <a:avLst/>
            </a:prstTxWarp>
          </a:bodyPr>
          <a:lstStyle/>
          <a:p>
            <a:pPr defTabSz="1080831">
              <a:spcBef>
                <a:spcPct val="50000"/>
              </a:spcBef>
            </a:pPr>
            <a:endParaRPr lang="en-US" sz="2000" dirty="0">
              <a:solidFill>
                <a:srgbClr val="EFEFEF"/>
              </a:solidFill>
              <a:latin typeface="Segoe UI Light"/>
              <a:cs typeface="Segoe UI Light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0" y="2618734"/>
            <a:ext cx="3974592" cy="11729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880" tIns="0" rIns="1280160" bIns="0" numCol="1" rtlCol="0" anchor="ctr" anchorCtr="0" compatLnSpc="1">
            <a:prstTxWarp prst="textNoShape">
              <a:avLst/>
            </a:prstTxWarp>
          </a:bodyPr>
          <a:lstStyle/>
          <a:p>
            <a:pPr defTabSz="1080831">
              <a:spcBef>
                <a:spcPct val="50000"/>
              </a:spcBef>
            </a:pPr>
            <a:endParaRPr lang="en-US" sz="2000" dirty="0">
              <a:solidFill>
                <a:srgbClr val="EFEFEF"/>
              </a:solidFill>
              <a:latin typeface="Segoe UI Light"/>
              <a:cs typeface="Segoe UI Light"/>
            </a:endParaRP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1665087" y="1573764"/>
            <a:ext cx="2187585" cy="804060"/>
          </a:xfrm>
          <a:noFill/>
        </p:spPr>
        <p:txBody>
          <a:bodyPr anchor="t"/>
          <a:lstStyle>
            <a:lvl1pPr marL="0" indent="0">
              <a:lnSpc>
                <a:spcPts val="1900"/>
              </a:lnSpc>
              <a:spcBef>
                <a:spcPts val="0"/>
              </a:spcBef>
              <a:buNone/>
              <a:defRPr sz="2000" b="0" u="none">
                <a:solidFill>
                  <a:srgbClr val="FFF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707136" y="1573764"/>
            <a:ext cx="831384" cy="79148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9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714163" y="2853968"/>
            <a:ext cx="824358" cy="74618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0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714162" y="4049075"/>
            <a:ext cx="824358" cy="79545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1" name="Picture Placeholder 27"/>
          <p:cNvSpPr>
            <a:spLocks noGrp="1"/>
          </p:cNvSpPr>
          <p:nvPr>
            <p:ph type="pic" sz="quarter" idx="17"/>
          </p:nvPr>
        </p:nvSpPr>
        <p:spPr>
          <a:xfrm>
            <a:off x="714162" y="5244506"/>
            <a:ext cx="824358" cy="82234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22"/>
          </p:nvPr>
        </p:nvSpPr>
        <p:spPr>
          <a:xfrm>
            <a:off x="1665087" y="2853968"/>
            <a:ext cx="2187585" cy="746180"/>
          </a:xfrm>
          <a:noFill/>
        </p:spPr>
        <p:txBody>
          <a:bodyPr anchor="t"/>
          <a:lstStyle>
            <a:lvl1pPr marL="0" indent="0">
              <a:lnSpc>
                <a:spcPts val="1900"/>
              </a:lnSpc>
              <a:spcBef>
                <a:spcPts val="0"/>
              </a:spcBef>
              <a:buNone/>
              <a:defRPr sz="2000" b="0" u="none">
                <a:solidFill>
                  <a:srgbClr val="FFF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23"/>
          </p:nvPr>
        </p:nvSpPr>
        <p:spPr>
          <a:xfrm>
            <a:off x="1665087" y="4022184"/>
            <a:ext cx="2187585" cy="822345"/>
          </a:xfrm>
          <a:noFill/>
        </p:spPr>
        <p:txBody>
          <a:bodyPr anchor="t"/>
          <a:lstStyle>
            <a:lvl1pPr marL="0" indent="0">
              <a:lnSpc>
                <a:spcPts val="1900"/>
              </a:lnSpc>
              <a:spcBef>
                <a:spcPts val="0"/>
              </a:spcBef>
              <a:buNone/>
              <a:defRPr sz="2000" b="0" u="none">
                <a:solidFill>
                  <a:srgbClr val="FFF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2" name="Text Placeholder 22"/>
          <p:cNvSpPr>
            <a:spLocks noGrp="1"/>
          </p:cNvSpPr>
          <p:nvPr>
            <p:ph type="body" sz="quarter" idx="24"/>
          </p:nvPr>
        </p:nvSpPr>
        <p:spPr>
          <a:xfrm>
            <a:off x="1665088" y="5244509"/>
            <a:ext cx="2187586" cy="822344"/>
          </a:xfrm>
          <a:noFill/>
        </p:spPr>
        <p:txBody>
          <a:bodyPr anchor="t"/>
          <a:lstStyle>
            <a:lvl1pPr marL="0" indent="0">
              <a:lnSpc>
                <a:spcPts val="1900"/>
              </a:lnSpc>
              <a:spcBef>
                <a:spcPts val="0"/>
              </a:spcBef>
              <a:buNone/>
              <a:defRPr sz="2000" b="0" u="none">
                <a:solidFill>
                  <a:srgbClr val="FFF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8"/>
          </p:nvPr>
        </p:nvSpPr>
        <p:spPr>
          <a:xfrm>
            <a:off x="4371102" y="1573764"/>
            <a:ext cx="7378002" cy="888289"/>
          </a:xfrm>
        </p:spPr>
        <p:txBody>
          <a:bodyPr anchor="t"/>
          <a:lstStyle>
            <a:lvl1pPr marL="0" indent="0">
              <a:buNone/>
              <a:defRPr sz="20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25"/>
          </p:nvPr>
        </p:nvSpPr>
        <p:spPr>
          <a:xfrm>
            <a:off x="4371102" y="2853968"/>
            <a:ext cx="7378002" cy="746180"/>
          </a:xfrm>
        </p:spPr>
        <p:txBody>
          <a:bodyPr anchor="t"/>
          <a:lstStyle>
            <a:lvl1pPr marL="0" indent="0">
              <a:buNone/>
              <a:defRPr sz="20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26"/>
          </p:nvPr>
        </p:nvSpPr>
        <p:spPr>
          <a:xfrm>
            <a:off x="4371102" y="3992062"/>
            <a:ext cx="7378002" cy="852467"/>
          </a:xfrm>
        </p:spPr>
        <p:txBody>
          <a:bodyPr anchor="t"/>
          <a:lstStyle>
            <a:lvl1pPr marL="0" indent="0">
              <a:buNone/>
              <a:defRPr sz="20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6" name="Text Placeholder 36"/>
          <p:cNvSpPr>
            <a:spLocks noGrp="1"/>
          </p:cNvSpPr>
          <p:nvPr>
            <p:ph type="body" sz="quarter" idx="27"/>
          </p:nvPr>
        </p:nvSpPr>
        <p:spPr>
          <a:xfrm>
            <a:off x="4371102" y="5244506"/>
            <a:ext cx="7378002" cy="822345"/>
          </a:xfrm>
        </p:spPr>
        <p:txBody>
          <a:bodyPr anchor="t"/>
          <a:lstStyle>
            <a:lvl1pPr marL="0" indent="0">
              <a:buNone/>
              <a:defRPr sz="20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585788" y="85344"/>
            <a:ext cx="9618662" cy="1144366"/>
          </a:xfrm>
        </p:spPr>
        <p:txBody>
          <a:bodyPr anchor="b">
            <a:noAutofit/>
          </a:bodyPr>
          <a:lstStyle>
            <a:lvl1pPr marL="0" indent="0">
              <a:buNone/>
              <a:defRPr sz="4500" baseline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Use this slide to callout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733" y="323383"/>
            <a:ext cx="1419225" cy="67875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1393409"/>
            <a:ext cx="1901952" cy="116254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880" tIns="0" rIns="1280160" bIns="0" numCol="1" rtlCol="0" anchor="ctr" anchorCtr="0" compatLnSpc="1">
            <a:prstTxWarp prst="textNoShape">
              <a:avLst/>
            </a:prstTxWarp>
          </a:bodyPr>
          <a:lstStyle/>
          <a:p>
            <a:pPr defTabSz="1080831">
              <a:spcBef>
                <a:spcPct val="50000"/>
              </a:spcBef>
            </a:pPr>
            <a:endParaRPr lang="en-US" sz="2000" dirty="0">
              <a:solidFill>
                <a:srgbClr val="EFEFEF"/>
              </a:solidFill>
              <a:latin typeface="Segoe UI Light"/>
              <a:cs typeface="Segoe UI Light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0" y="3841057"/>
            <a:ext cx="1901952" cy="116717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880" tIns="0" rIns="1280160" bIns="0" numCol="1" rtlCol="0" anchor="ctr" anchorCtr="0" compatLnSpc="1">
            <a:prstTxWarp prst="textNoShape">
              <a:avLst/>
            </a:prstTxWarp>
          </a:bodyPr>
          <a:lstStyle/>
          <a:p>
            <a:pPr defTabSz="1080831">
              <a:spcBef>
                <a:spcPct val="50000"/>
              </a:spcBef>
            </a:pPr>
            <a:endParaRPr lang="en-US" sz="2000" dirty="0">
              <a:solidFill>
                <a:srgbClr val="EFEFEF"/>
              </a:solidFill>
              <a:latin typeface="Segoe UI Light"/>
              <a:cs typeface="Segoe UI Light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0" y="5064558"/>
            <a:ext cx="1901952" cy="118319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880" tIns="0" rIns="1280160" bIns="0" numCol="1" rtlCol="0" anchor="ctr" anchorCtr="0" compatLnSpc="1">
            <a:prstTxWarp prst="textNoShape">
              <a:avLst/>
            </a:prstTxWarp>
          </a:bodyPr>
          <a:lstStyle/>
          <a:p>
            <a:pPr defTabSz="1080831">
              <a:spcBef>
                <a:spcPct val="50000"/>
              </a:spcBef>
            </a:pPr>
            <a:endParaRPr lang="en-US" sz="2000" dirty="0">
              <a:solidFill>
                <a:srgbClr val="EFEFEF"/>
              </a:solidFill>
              <a:latin typeface="Segoe UI Light"/>
              <a:cs typeface="Segoe UI Light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0" y="2618734"/>
            <a:ext cx="1901952" cy="117298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880" tIns="0" rIns="1280160" bIns="0" numCol="1" rtlCol="0" anchor="ctr" anchorCtr="0" compatLnSpc="1">
            <a:prstTxWarp prst="textNoShape">
              <a:avLst/>
            </a:prstTxWarp>
          </a:bodyPr>
          <a:lstStyle/>
          <a:p>
            <a:pPr defTabSz="1080831">
              <a:spcBef>
                <a:spcPct val="50000"/>
              </a:spcBef>
            </a:pPr>
            <a:endParaRPr lang="en-US" sz="2000" dirty="0">
              <a:solidFill>
                <a:srgbClr val="EFEFEF"/>
              </a:solidFill>
              <a:latin typeface="Segoe UI Light"/>
              <a:cs typeface="Segoe UI Light"/>
            </a:endParaRPr>
          </a:p>
        </p:txBody>
      </p:sp>
      <p:sp>
        <p:nvSpPr>
          <p:cNvPr id="18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707136" y="1573764"/>
            <a:ext cx="831384" cy="79148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9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714163" y="2853968"/>
            <a:ext cx="824358" cy="74618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0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714162" y="4049075"/>
            <a:ext cx="824358" cy="79545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1" name="Picture Placeholder 27"/>
          <p:cNvSpPr>
            <a:spLocks noGrp="1"/>
          </p:cNvSpPr>
          <p:nvPr>
            <p:ph type="pic" sz="quarter" idx="17"/>
          </p:nvPr>
        </p:nvSpPr>
        <p:spPr>
          <a:xfrm>
            <a:off x="714162" y="5244506"/>
            <a:ext cx="824358" cy="82234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8"/>
          </p:nvPr>
        </p:nvSpPr>
        <p:spPr>
          <a:xfrm>
            <a:off x="2177930" y="1489356"/>
            <a:ext cx="5899270" cy="1044970"/>
          </a:xfrm>
        </p:spPr>
        <p:txBody>
          <a:bodyPr anchor="t"/>
          <a:lstStyle>
            <a:lvl1pPr marL="0" indent="0">
              <a:lnSpc>
                <a:spcPct val="95000"/>
              </a:lnSpc>
              <a:buNone/>
              <a:defRPr sz="2600"/>
            </a:lvl1pPr>
            <a:lvl2pPr marL="320040">
              <a:lnSpc>
                <a:spcPct val="95000"/>
              </a:lnSpc>
              <a:spcBef>
                <a:spcPts val="0"/>
              </a:spcBef>
              <a:defRPr sz="2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585788" y="85344"/>
            <a:ext cx="9618662" cy="1144366"/>
          </a:xfrm>
        </p:spPr>
        <p:txBody>
          <a:bodyPr anchor="b">
            <a:noAutofit/>
          </a:bodyPr>
          <a:lstStyle>
            <a:lvl1pPr marL="0" indent="0">
              <a:buNone/>
              <a:defRPr sz="4500" baseline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Use this slide to callout an item</a:t>
            </a:r>
            <a:endParaRPr lang="en-US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13"/>
          </p:nvPr>
        </p:nvSpPr>
        <p:spPr>
          <a:xfrm>
            <a:off x="8651631" y="1573764"/>
            <a:ext cx="2942961" cy="44930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0">
                <a:solidFill>
                  <a:schemeClr val="accent5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rgbClr val="FFFFFE"/>
                </a:solidFill>
              </a:defRPr>
            </a:lvl2pPr>
            <a:lvl3pPr>
              <a:defRPr>
                <a:solidFill>
                  <a:srgbClr val="FFFFFE"/>
                </a:solidFill>
              </a:defRPr>
            </a:lvl3pPr>
            <a:lvl4pPr>
              <a:defRPr>
                <a:solidFill>
                  <a:srgbClr val="FFFFFE"/>
                </a:solidFill>
              </a:defRPr>
            </a:lvl4pPr>
            <a:lvl5pPr>
              <a:defRPr>
                <a:solidFill>
                  <a:srgbClr val="FFFFF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29"/>
          </p:nvPr>
        </p:nvSpPr>
        <p:spPr>
          <a:xfrm>
            <a:off x="2177930" y="2652841"/>
            <a:ext cx="5899270" cy="1044970"/>
          </a:xfrm>
        </p:spPr>
        <p:txBody>
          <a:bodyPr anchor="t"/>
          <a:lstStyle>
            <a:lvl1pPr marL="0" indent="0">
              <a:lnSpc>
                <a:spcPct val="95000"/>
              </a:lnSpc>
              <a:buNone/>
              <a:defRPr sz="2600"/>
            </a:lvl1pPr>
            <a:lvl2pPr marL="320040">
              <a:lnSpc>
                <a:spcPct val="95000"/>
              </a:lnSpc>
              <a:spcBef>
                <a:spcPts val="0"/>
              </a:spcBef>
              <a:defRPr sz="2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30"/>
          </p:nvPr>
        </p:nvSpPr>
        <p:spPr>
          <a:xfrm>
            <a:off x="2177930" y="3878669"/>
            <a:ext cx="5899270" cy="1044970"/>
          </a:xfrm>
        </p:spPr>
        <p:txBody>
          <a:bodyPr anchor="t"/>
          <a:lstStyle>
            <a:lvl1pPr marL="0" indent="0">
              <a:lnSpc>
                <a:spcPct val="95000"/>
              </a:lnSpc>
              <a:buNone/>
              <a:defRPr sz="2600"/>
            </a:lvl1pPr>
            <a:lvl2pPr marL="320040">
              <a:lnSpc>
                <a:spcPct val="95000"/>
              </a:lnSpc>
              <a:spcBef>
                <a:spcPts val="0"/>
              </a:spcBef>
              <a:defRPr sz="2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31"/>
          </p:nvPr>
        </p:nvSpPr>
        <p:spPr>
          <a:xfrm>
            <a:off x="2177930" y="5090429"/>
            <a:ext cx="5899270" cy="1044970"/>
          </a:xfrm>
        </p:spPr>
        <p:txBody>
          <a:bodyPr anchor="t"/>
          <a:lstStyle>
            <a:lvl1pPr marL="0" indent="0">
              <a:lnSpc>
                <a:spcPct val="95000"/>
              </a:lnSpc>
              <a:buNone/>
              <a:defRPr sz="2600"/>
            </a:lvl1pPr>
            <a:lvl2pPr marL="320040">
              <a:lnSpc>
                <a:spcPct val="95000"/>
              </a:lnSpc>
              <a:spcBef>
                <a:spcPts val="0"/>
              </a:spcBef>
              <a:defRPr sz="2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0436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671" y="250230"/>
            <a:ext cx="1419225" cy="678759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27075" y="1195388"/>
            <a:ext cx="6816725" cy="3400996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800" baseline="0">
                <a:solidFill>
                  <a:schemeClr val="bg2"/>
                </a:solidFill>
                <a:latin typeface="+mj-lt"/>
              </a:defRPr>
            </a:lvl1pPr>
            <a:lvl2pPr marL="457200" indent="0">
              <a:buFontTx/>
              <a:buNone/>
              <a:defRPr sz="4400">
                <a:solidFill>
                  <a:schemeClr val="bg2"/>
                </a:solidFill>
                <a:latin typeface="+mj-lt"/>
              </a:defRPr>
            </a:lvl2pPr>
            <a:lvl3pPr marL="914400" indent="0">
              <a:buFontTx/>
              <a:buNone/>
              <a:defRPr sz="4400">
                <a:solidFill>
                  <a:schemeClr val="bg2"/>
                </a:solidFill>
                <a:latin typeface="+mj-lt"/>
              </a:defRPr>
            </a:lvl3pPr>
            <a:lvl4pPr marL="1371600" indent="0">
              <a:buFontTx/>
              <a:buNone/>
              <a:defRPr sz="4400">
                <a:solidFill>
                  <a:schemeClr val="bg2"/>
                </a:solidFill>
                <a:latin typeface="+mj-lt"/>
              </a:defRPr>
            </a:lvl4pPr>
            <a:lvl5pPr marL="1828800" indent="0">
              <a:buFontTx/>
              <a:buNone/>
              <a:defRPr sz="4400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747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672" y="250230"/>
            <a:ext cx="1419223" cy="678759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27075" y="1195388"/>
            <a:ext cx="6816725" cy="3400996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800" baseline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4400">
                <a:solidFill>
                  <a:schemeClr val="bg2"/>
                </a:solidFill>
                <a:latin typeface="+mj-lt"/>
              </a:defRPr>
            </a:lvl2pPr>
            <a:lvl3pPr marL="914400" indent="0">
              <a:buFontTx/>
              <a:buNone/>
              <a:defRPr sz="4400">
                <a:solidFill>
                  <a:schemeClr val="bg2"/>
                </a:solidFill>
                <a:latin typeface="+mj-lt"/>
              </a:defRPr>
            </a:lvl3pPr>
            <a:lvl4pPr marL="1371600" indent="0">
              <a:buFontTx/>
              <a:buNone/>
              <a:defRPr sz="4400">
                <a:solidFill>
                  <a:schemeClr val="bg2"/>
                </a:solidFill>
                <a:latin typeface="+mj-lt"/>
              </a:defRPr>
            </a:lvl4pPr>
            <a:lvl5pPr marL="1828800" indent="0">
              <a:buFontTx/>
              <a:buNone/>
              <a:defRPr sz="4400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6638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333" y="324004"/>
            <a:ext cx="1419225" cy="678759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04434" y="1660047"/>
            <a:ext cx="5845352" cy="44994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2800">
                <a:solidFill>
                  <a:schemeClr val="accent5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800">
                <a:solidFill>
                  <a:schemeClr val="accent5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800">
                <a:solidFill>
                  <a:schemeClr val="accent5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800">
                <a:solidFill>
                  <a:schemeClr val="accent5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800">
                <a:solidFill>
                  <a:schemeClr val="accent5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3"/>
          </p:nvPr>
        </p:nvSpPr>
        <p:spPr>
          <a:xfrm>
            <a:off x="6776357" y="1652716"/>
            <a:ext cx="4800600" cy="437644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0">
                <a:solidFill>
                  <a:schemeClr val="accent5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rgbClr val="FFFFFE"/>
                </a:solidFill>
              </a:defRPr>
            </a:lvl2pPr>
            <a:lvl3pPr>
              <a:defRPr>
                <a:solidFill>
                  <a:srgbClr val="FFFFFE"/>
                </a:solidFill>
              </a:defRPr>
            </a:lvl3pPr>
            <a:lvl4pPr>
              <a:defRPr>
                <a:solidFill>
                  <a:srgbClr val="FFFFFE"/>
                </a:solidFill>
              </a:defRPr>
            </a:lvl4pPr>
            <a:lvl5pPr>
              <a:defRPr>
                <a:solidFill>
                  <a:srgbClr val="FFFFF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585788" y="85344"/>
            <a:ext cx="9618662" cy="1144366"/>
          </a:xfrm>
        </p:spPr>
        <p:txBody>
          <a:bodyPr anchor="b">
            <a:noAutofit/>
          </a:bodyPr>
          <a:lstStyle>
            <a:lvl1pPr marL="0" indent="0">
              <a:buNone/>
              <a:defRPr sz="4500" baseline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Alternate header to callout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4433" y="1555629"/>
            <a:ext cx="5374091" cy="641350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heading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89664" y="1529753"/>
            <a:ext cx="5387293" cy="667226"/>
          </a:xfrm>
        </p:spPr>
        <p:txBody>
          <a:bodyPr anchor="b">
            <a:noAutofit/>
          </a:bodyPr>
          <a:lstStyle>
            <a:lvl1pPr marL="0" indent="0">
              <a:buNone/>
              <a:defRPr sz="32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heading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733" y="323382"/>
            <a:ext cx="1419225" cy="678759"/>
          </a:xfrm>
          <a:prstGeom prst="rect">
            <a:avLst/>
          </a:prstGeom>
        </p:spPr>
      </p:pic>
      <p:sp>
        <p:nvSpPr>
          <p:cNvPr id="15" name="Content Placeholder 8"/>
          <p:cNvSpPr>
            <a:spLocks noGrp="1"/>
          </p:cNvSpPr>
          <p:nvPr>
            <p:ph sz="quarter" idx="14"/>
          </p:nvPr>
        </p:nvSpPr>
        <p:spPr>
          <a:xfrm>
            <a:off x="6189664" y="2286645"/>
            <a:ext cx="5387293" cy="374251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0">
                <a:solidFill>
                  <a:schemeClr val="accent5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8"/>
          <p:cNvSpPr>
            <a:spLocks noGrp="1"/>
          </p:cNvSpPr>
          <p:nvPr>
            <p:ph sz="quarter" idx="15"/>
          </p:nvPr>
        </p:nvSpPr>
        <p:spPr>
          <a:xfrm>
            <a:off x="591232" y="2306099"/>
            <a:ext cx="5387293" cy="374251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0">
                <a:solidFill>
                  <a:schemeClr val="accent5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585788" y="85344"/>
            <a:ext cx="9618662" cy="1144366"/>
          </a:xfrm>
        </p:spPr>
        <p:txBody>
          <a:bodyPr anchor="b">
            <a:noAutofit/>
          </a:bodyPr>
          <a:lstStyle>
            <a:lvl1pPr marL="0" indent="0">
              <a:buNone/>
              <a:defRPr sz="4500" baseline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Two column – e.g. compare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2" r:id="rId4"/>
    <p:sldLayoutId id="2147483673" r:id="rId5"/>
    <p:sldLayoutId id="2147483674" r:id="rId6"/>
    <p:sldLayoutId id="2147483675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70" r:id="rId13"/>
    <p:sldLayoutId id="2147483671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5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manage.windowsazure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david.buckingham@kizan.co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://cannonboy.com/" TargetMode="External"/><Relationship Id="rId4" Type="http://schemas.openxmlformats.org/officeDocument/2006/relationships/hyperlink" Target="http://twitter.com/davidbuckingham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azure.microsoft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ualstudio.com/" TargetMode="External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azure.microsoft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art-systems-integration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382817" y="2157122"/>
            <a:ext cx="5486400" cy="3874153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If you do have an MSDN Subscription: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Open your browser and navigate to: </a:t>
            </a:r>
            <a:r>
              <a:rPr lang="en-US" sz="1600" dirty="0" smtClean="0">
                <a:hlinkClick r:id="rId3"/>
              </a:rPr>
              <a:t>http://msdn.microsoft.com</a:t>
            </a:r>
            <a:r>
              <a:rPr lang="en-US" sz="1600" dirty="0" smtClean="0"/>
              <a:t> and sign in to your account.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Open your MSDN Subscriptions.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Select </a:t>
            </a:r>
            <a:r>
              <a:rPr lang="en-US" sz="1600" i="1" dirty="0" smtClean="0"/>
              <a:t>Activate Windows Azure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591232" y="2155007"/>
            <a:ext cx="5486400" cy="3874152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If you do not have an MSDN Subscription: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You will need</a:t>
            </a:r>
          </a:p>
          <a:p>
            <a:pPr marL="971550" lvl="1" indent="-285750"/>
            <a:r>
              <a:rPr lang="en-US" sz="1600" dirty="0" smtClean="0"/>
              <a:t>Outlook.com, Hotmail.com, or other Microsoft ID,</a:t>
            </a:r>
          </a:p>
          <a:p>
            <a:pPr marL="971550" lvl="1" indent="-285750"/>
            <a:r>
              <a:rPr lang="en-US" sz="1600" dirty="0" smtClean="0"/>
              <a:t>Cell Phone,</a:t>
            </a:r>
          </a:p>
          <a:p>
            <a:pPr marL="971550" lvl="1" indent="-285750"/>
            <a:r>
              <a:rPr lang="en-US" sz="1600" dirty="0" smtClean="0"/>
              <a:t>Web Browser,</a:t>
            </a:r>
          </a:p>
          <a:p>
            <a:pPr marL="971550" lvl="1" indent="-285750"/>
            <a:r>
              <a:rPr lang="en-US" sz="1600" dirty="0" smtClean="0"/>
              <a:t>Credit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Open your browser and navigate to: </a:t>
            </a:r>
            <a:r>
              <a:rPr lang="en-US" sz="1600" dirty="0" smtClean="0">
                <a:hlinkClick r:id="rId4"/>
              </a:rPr>
              <a:t>http://manage.windowsazure.com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Select </a:t>
            </a:r>
            <a:r>
              <a:rPr lang="en-US" sz="1600" i="1" dirty="0" smtClean="0"/>
              <a:t>Try it now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Create a 30-day trial subscription.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smtClean="0"/>
              <a:t>Azure Subscription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5788" y="1507692"/>
            <a:ext cx="1099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get the most out of today’s sessions, you may want to follow along with your own Azure Subscription.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Infrastructure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Proactive Maintenance / Repair</a:t>
            </a:r>
          </a:p>
          <a:p>
            <a:r>
              <a:rPr lang="en-US" dirty="0" smtClean="0"/>
              <a:t>Energy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Balance Power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Consumer Electronics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Wearables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Home Automation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Appliances</a:t>
            </a:r>
          </a:p>
          <a:p>
            <a:r>
              <a:rPr lang="en-US" dirty="0" smtClean="0"/>
              <a:t>Manufacturing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Process Control</a:t>
            </a: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Performance Monitoring</a:t>
            </a:r>
          </a:p>
          <a:p>
            <a:r>
              <a:rPr lang="en-US" dirty="0" smtClean="0"/>
              <a:t>Medical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Health Monitoring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Alerts and Notifications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IoT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0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How can Microsoft Azure help?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Hub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69704788"/>
              </p:ext>
            </p:extLst>
          </p:nvPr>
        </p:nvGraphicFramePr>
        <p:xfrm>
          <a:off x="2665061" y="1539676"/>
          <a:ext cx="7353407" cy="5016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862" y="3410813"/>
            <a:ext cx="1471152" cy="147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0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A26BF3B-7664-48EA-9DA9-19A0396E92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4A26BF3B-7664-48EA-9DA9-19A0396E92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9D6CB69-A856-4E37-8A0B-DA4A28DC98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69D6CB69-A856-4E37-8A0B-DA4A28DC98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AA110A8-2934-44AC-A2E0-EF44B39D4F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7AA110A8-2934-44AC-A2E0-EF44B39D4F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86077C0-2F48-4346-BB18-D271BCDBFC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E86077C0-2F48-4346-BB18-D271BCDBFC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7D57939-E07C-454F-9AD1-2D32B6D648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67D57939-E07C-454F-9AD1-2D32B6D648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5A66BAB-73E3-4F52-B0AA-489883177C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graphicEl>
                                              <a:dgm id="{E5A66BAB-73E3-4F52-B0AA-489883177C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DB703A0-869E-4DB2-BC07-2ADFA9C71D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ADB703A0-869E-4DB2-BC07-2ADFA9C71D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56CC646-5754-44E5-A0A1-6D8A696A10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graphicEl>
                                              <a:dgm id="{056CC646-5754-44E5-A0A1-6D8A696A10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653242B-ADB0-487B-BD28-2FADAD2FE0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graphicEl>
                                              <a:dgm id="{A653242B-ADB0-487B-BD28-2FADAD2FE0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852E4E0-5A6F-494D-9F34-39E0DF218D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graphicEl>
                                              <a:dgm id="{B852E4E0-5A6F-494D-9F34-39E0DF218D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Hub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6F7B8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55" y="3507856"/>
            <a:ext cx="1132866" cy="1132866"/>
          </a:xfrm>
          <a:prstGeom prst="rect">
            <a:avLst/>
          </a:prstGeom>
        </p:spPr>
      </p:pic>
      <p:cxnSp>
        <p:nvCxnSpPr>
          <p:cNvPr id="15" name="Straight Connector 14"/>
          <p:cNvCxnSpPr>
            <a:stCxn id="2" idx="3"/>
            <a:endCxn id="13" idx="1"/>
          </p:cNvCxnSpPr>
          <p:nvPr/>
        </p:nvCxnSpPr>
        <p:spPr>
          <a:xfrm>
            <a:off x="1584321" y="4074289"/>
            <a:ext cx="7148237" cy="0"/>
          </a:xfrm>
          <a:prstGeom prst="line">
            <a:avLst/>
          </a:prstGeom>
          <a:ln w="44450">
            <a:solidFill>
              <a:srgbClr val="6F7B8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84321" y="3946966"/>
            <a:ext cx="7148237" cy="289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899B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940" y="3400965"/>
            <a:ext cx="2265662" cy="134664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0420212" y="1446836"/>
            <a:ext cx="1571160" cy="5254906"/>
            <a:chOff x="10420212" y="1446836"/>
            <a:chExt cx="1571160" cy="5254906"/>
          </a:xfrm>
        </p:grpSpPr>
        <p:sp>
          <p:nvSpPr>
            <p:cNvPr id="12" name="Rectangle 11"/>
            <p:cNvSpPr/>
            <p:nvPr/>
          </p:nvSpPr>
          <p:spPr>
            <a:xfrm>
              <a:off x="10420212" y="1446836"/>
              <a:ext cx="1571160" cy="525490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2819B"/>
                  </a:solidFill>
                </a:rPr>
                <a:t>Web Application</a:t>
              </a:r>
              <a:endParaRPr lang="en-US" dirty="0">
                <a:solidFill>
                  <a:srgbClr val="62819B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647" y="1812439"/>
              <a:ext cx="780290" cy="780290"/>
            </a:xfrm>
            <a:prstGeom prst="rect">
              <a:avLst/>
            </a:prstGeom>
          </p:spPr>
        </p:pic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6F7B8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0" y="1402989"/>
            <a:ext cx="1132866" cy="113286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6F7B8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59" y="2302820"/>
            <a:ext cx="1132866" cy="113286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6F7B8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31" y="2449498"/>
            <a:ext cx="1132866" cy="113286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6F7B8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5" y="4508796"/>
            <a:ext cx="1132866" cy="113286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6F7B8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5" y="5569147"/>
            <a:ext cx="1132866" cy="113286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6F7B8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15" y="4712892"/>
            <a:ext cx="1132866" cy="113286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6F7B8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645" y="5822446"/>
            <a:ext cx="1132866" cy="113286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6F7B8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151" y="1628874"/>
            <a:ext cx="1132866" cy="1132866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7044904" y="1446836"/>
            <a:ext cx="1571160" cy="5254906"/>
            <a:chOff x="7044904" y="1446836"/>
            <a:chExt cx="1571160" cy="5254906"/>
          </a:xfrm>
        </p:grpSpPr>
        <p:sp>
          <p:nvSpPr>
            <p:cNvPr id="37" name="Rectangle 36"/>
            <p:cNvSpPr/>
            <p:nvPr/>
          </p:nvSpPr>
          <p:spPr>
            <a:xfrm>
              <a:off x="7044904" y="1446836"/>
              <a:ext cx="1571160" cy="525490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2819B"/>
                  </a:solidFill>
                </a:rPr>
                <a:t>Azure</a:t>
              </a:r>
            </a:p>
            <a:p>
              <a:pPr algn="ctr"/>
              <a:r>
                <a:rPr lang="en-US" dirty="0" err="1" smtClean="0">
                  <a:solidFill>
                    <a:srgbClr val="62819B"/>
                  </a:solidFill>
                </a:rPr>
                <a:t>IoT</a:t>
              </a:r>
              <a:r>
                <a:rPr lang="en-US" dirty="0" smtClean="0">
                  <a:solidFill>
                    <a:srgbClr val="62819B"/>
                  </a:solidFill>
                </a:rPr>
                <a:t> Hub</a:t>
              </a:r>
              <a:endParaRPr lang="en-US" dirty="0">
                <a:solidFill>
                  <a:srgbClr val="62819B"/>
                </a:solidFill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rgbClr val="899BA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0339" y="1812439"/>
              <a:ext cx="780290" cy="780290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8732558" y="1446836"/>
            <a:ext cx="1571160" cy="5254906"/>
            <a:chOff x="8732558" y="1446836"/>
            <a:chExt cx="1571160" cy="5254906"/>
          </a:xfrm>
        </p:grpSpPr>
        <p:sp>
          <p:nvSpPr>
            <p:cNvPr id="13" name="Rectangle 12"/>
            <p:cNvSpPr/>
            <p:nvPr/>
          </p:nvSpPr>
          <p:spPr>
            <a:xfrm>
              <a:off x="8732558" y="1446836"/>
              <a:ext cx="1571160" cy="525490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2819B"/>
                  </a:solidFill>
                </a:rPr>
                <a:t>RESTful</a:t>
              </a:r>
            </a:p>
            <a:p>
              <a:pPr algn="ctr"/>
              <a:r>
                <a:rPr lang="en-US" dirty="0" smtClean="0">
                  <a:solidFill>
                    <a:srgbClr val="62819B"/>
                  </a:solidFill>
                </a:rPr>
                <a:t>API</a:t>
              </a:r>
              <a:endParaRPr lang="en-US" dirty="0">
                <a:solidFill>
                  <a:srgbClr val="62819B"/>
                </a:solidFill>
              </a:endParaRP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rgbClr val="474F5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7993" y="1812439"/>
              <a:ext cx="780290" cy="7802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334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94767" y="1426666"/>
            <a:ext cx="163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105187"/>
                </a:solidFill>
              </a:rPr>
              <a:t>IoT</a:t>
            </a:r>
            <a:r>
              <a:rPr lang="en-US" sz="2400" b="1" dirty="0" smtClean="0">
                <a:solidFill>
                  <a:srgbClr val="105187"/>
                </a:solidFill>
              </a:rPr>
              <a:t> Hub</a:t>
            </a:r>
            <a:endParaRPr lang="en-US" sz="2400" b="1" dirty="0">
              <a:solidFill>
                <a:srgbClr val="105187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69178" y="1426666"/>
            <a:ext cx="1695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105187"/>
                </a:solidFill>
              </a:rPr>
              <a:t>Event Hub</a:t>
            </a:r>
            <a:endParaRPr lang="en-US" sz="2400" b="1" dirty="0">
              <a:solidFill>
                <a:srgbClr val="105187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5788" y="3581433"/>
            <a:ext cx="5523610" cy="5728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Bi-Directional Communication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49591" y="3581433"/>
            <a:ext cx="5519267" cy="5728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Message Ingress Only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5788" y="4207736"/>
            <a:ext cx="5523610" cy="572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Per-Device Identity Management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49591" y="4207276"/>
            <a:ext cx="5519267" cy="572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Shared Access Policies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5788" y="4834039"/>
            <a:ext cx="5523610" cy="5728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Optimized for Scale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49591" y="4836233"/>
            <a:ext cx="5519267" cy="5728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Limited Number of Connections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5788" y="5460343"/>
            <a:ext cx="5523610" cy="572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Multi-Platform Support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49591" y="5460343"/>
            <a:ext cx="5519267" cy="572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.NET and C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599" y="1888331"/>
            <a:ext cx="1234440" cy="1234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72" y="1888331"/>
            <a:ext cx="1234440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4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the </a:t>
            </a:r>
            <a:r>
              <a:rPr lang="en-US" dirty="0" err="1" smtClean="0"/>
              <a:t>IoT</a:t>
            </a:r>
            <a:r>
              <a:rPr lang="en-US" dirty="0" smtClean="0"/>
              <a:t> Hub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Device Identity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Device-to-Cloud Messages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Process </a:t>
            </a:r>
            <a:r>
              <a:rPr lang="en-US" dirty="0" smtClean="0"/>
              <a:t>Device-to-Cloud Messages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Send </a:t>
            </a:r>
            <a:r>
              <a:rPr lang="en-US" dirty="0" smtClean="0"/>
              <a:t>Cloud-to-Device </a:t>
            </a:r>
            <a:r>
              <a:rPr lang="en-US" dirty="0" smtClean="0"/>
              <a:t>Messages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25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 anchor="ctr"/>
          <a:lstStyle/>
          <a:p>
            <a:pPr algn="ctr"/>
            <a:r>
              <a:rPr lang="en-US" sz="4800" dirty="0" smtClean="0"/>
              <a:t>{ </a:t>
            </a:r>
            <a:r>
              <a:rPr lang="en-US" sz="4800" dirty="0" smtClean="0"/>
              <a:t>DEMO }</a:t>
            </a:r>
            <a:endParaRPr lang="en-US" sz="48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35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30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95752" y="2236763"/>
          <a:ext cx="10536702" cy="25603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81159"/>
                <a:gridCol w="6555543"/>
              </a:tblGrid>
              <a:tr h="23915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 smtClean="0"/>
                        <a:t>David Buckingham</a:t>
                      </a:r>
                    </a:p>
                    <a:p>
                      <a:pPr algn="l"/>
                      <a:r>
                        <a:rPr lang="en-US" sz="3600" dirty="0" smtClean="0">
                          <a:hlinkClick r:id="rId3"/>
                        </a:rPr>
                        <a:t>david.buckingham@kizan.com</a:t>
                      </a:r>
                      <a:endParaRPr lang="en-US" sz="3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hlinkClick r:id="rId4"/>
                        </a:rPr>
                        <a:t>@</a:t>
                      </a:r>
                      <a:r>
                        <a:rPr lang="en-US" sz="3600" dirty="0" err="1" smtClean="0">
                          <a:hlinkClick r:id="rId4"/>
                        </a:rPr>
                        <a:t>davidbuckingham</a:t>
                      </a:r>
                      <a:endParaRPr lang="en-US" sz="3600" dirty="0" smtClean="0"/>
                    </a:p>
                    <a:p>
                      <a:pPr algn="l"/>
                      <a:r>
                        <a:rPr lang="en-US" sz="3600" dirty="0" smtClean="0">
                          <a:hlinkClick r:id="rId5"/>
                        </a:rPr>
                        <a:t>http://cannonboy.com</a:t>
                      </a:r>
                      <a:endParaRPr lang="en-US" sz="360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94" y="2236763"/>
            <a:ext cx="2752623" cy="275023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7275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 anchor="ctr"/>
          <a:lstStyle/>
          <a:p>
            <a:pPr algn="ctr"/>
            <a:r>
              <a:rPr lang="en-US" sz="4800" dirty="0" smtClean="0"/>
              <a:t>{ Azure Subscription / Trial Setup }</a:t>
            </a:r>
          </a:p>
          <a:p>
            <a:pPr algn="ctr"/>
            <a:r>
              <a:rPr lang="en-US" dirty="0" smtClean="0">
                <a:hlinkClick r:id="rId3"/>
              </a:rPr>
              <a:t>http://azure.microsoft.com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1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27076" y="5110609"/>
            <a:ext cx="6767957" cy="113779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David Buckingham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Senior Consultant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Custom Application Development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27076" y="1195388"/>
            <a:ext cx="6767958" cy="3400996"/>
          </a:xfrm>
        </p:spPr>
        <p:txBody>
          <a:bodyPr/>
          <a:lstStyle/>
          <a:p>
            <a:r>
              <a:rPr lang="en-US" dirty="0" smtClean="0"/>
              <a:t>Streaming Events with Azure </a:t>
            </a:r>
            <a:r>
              <a:rPr lang="en-US" dirty="0" err="1" smtClean="0"/>
              <a:t>IoT</a:t>
            </a:r>
            <a:r>
              <a:rPr lang="en-US" dirty="0" smtClean="0"/>
              <a:t> Hub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699" y="1311597"/>
            <a:ext cx="2286000" cy="2286000"/>
          </a:xfr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smtClean="0"/>
              <a:t>Creating the </a:t>
            </a:r>
            <a:r>
              <a:rPr lang="en-US" dirty="0" err="1" smtClean="0"/>
              <a:t>IoT</a:t>
            </a:r>
            <a:r>
              <a:rPr lang="en-US" dirty="0" smtClean="0"/>
              <a:t> 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smtClean="0"/>
              <a:t>Device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85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smtClean="0"/>
              <a:t>Device Provisioning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1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smtClean="0"/>
              <a:t>Device-to-Cloud Messaging</a:t>
            </a:r>
          </a:p>
        </p:txBody>
      </p:sp>
    </p:spTree>
    <p:extLst>
      <p:ext uri="{BB962C8B-B14F-4D97-AF65-F5344CB8AC3E}">
        <p14:creationId xmlns:p14="http://schemas.microsoft.com/office/powerpoint/2010/main" val="499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smtClean="0"/>
              <a:t>Cloud-to-Device Messaging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1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5"/>
            <p:extLst/>
          </p:nvPr>
        </p:nvGraphicFramePr>
        <p:xfrm>
          <a:off x="585789" y="2483377"/>
          <a:ext cx="107632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7536"/>
                <a:gridCol w="468571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Visual Studio 2015, Community Edition or greater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http://www.visualstudio.com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Azure Subscription, or trial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4"/>
                        </a:rPr>
                        <a:t>http://azure.microsoft.com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5789" y="1533378"/>
            <a:ext cx="1076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follow along with the examples during this session, the following prerequisites must be met: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033" y="4302366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092" y="4302366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2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IoT</a:t>
            </a:r>
            <a:r>
              <a:rPr lang="en-US" dirty="0" smtClean="0"/>
              <a:t> and Azure </a:t>
            </a:r>
            <a:r>
              <a:rPr lang="en-US" dirty="0" err="1" smtClean="0"/>
              <a:t>IoT</a:t>
            </a:r>
            <a:r>
              <a:rPr lang="en-US" dirty="0" smtClean="0"/>
              <a:t> Hub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Create an </a:t>
            </a:r>
            <a:r>
              <a:rPr lang="en-US" dirty="0" err="1" smtClean="0"/>
              <a:t>IoT</a:t>
            </a:r>
            <a:r>
              <a:rPr lang="en-US" dirty="0" smtClean="0"/>
              <a:t> Hub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Device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Device-to-Cloud Messaging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Cloud-to-Device Messaging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6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What is the </a:t>
            </a:r>
          </a:p>
          <a:p>
            <a:r>
              <a:rPr lang="en-US" dirty="0" smtClean="0"/>
              <a:t>Internet of Things?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1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541" y="1610448"/>
            <a:ext cx="7094919" cy="508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2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417" y="1402041"/>
            <a:ext cx="6434016" cy="496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3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78" y="1616599"/>
            <a:ext cx="9593845" cy="549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0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xfrm>
            <a:off x="1153550" y="1800666"/>
            <a:ext cx="10072467" cy="4768946"/>
          </a:xfrm>
        </p:spPr>
        <p:txBody>
          <a:bodyPr>
            <a:normAutofit/>
          </a:bodyPr>
          <a:lstStyle/>
          <a:p>
            <a:r>
              <a:rPr lang="en-US" sz="4000" i="1" dirty="0" smtClean="0"/>
              <a:t>“Things having identities and virtual personalities operating in smart spaces using intelligent interfaces to connect and communicate within social, environmental, and other user contexts.”</a:t>
            </a:r>
          </a:p>
          <a:p>
            <a:pPr algn="r"/>
            <a:endParaRPr lang="en-US" sz="2000" i="1" dirty="0" smtClean="0"/>
          </a:p>
          <a:p>
            <a:pPr algn="r"/>
            <a:r>
              <a:rPr lang="en-US" sz="2000" i="1" dirty="0" smtClean="0"/>
              <a:t>“Internet of Things in 2020: A Roadmap for the Future”</a:t>
            </a:r>
          </a:p>
          <a:p>
            <a:pPr algn="r"/>
            <a:r>
              <a:rPr lang="en-US" sz="2000" dirty="0" smtClean="0"/>
              <a:t>European Technology Platform on Smart Systems Integration (</a:t>
            </a:r>
            <a:r>
              <a:rPr lang="en-US" sz="2000" dirty="0" err="1" smtClean="0"/>
              <a:t>EPoSS</a:t>
            </a:r>
            <a:r>
              <a:rPr lang="en-US" sz="2000" dirty="0" smtClean="0"/>
              <a:t>)</a:t>
            </a:r>
          </a:p>
          <a:p>
            <a:pPr algn="r"/>
            <a:r>
              <a:rPr lang="en-US" sz="2000" dirty="0" smtClean="0">
                <a:hlinkClick r:id="rId3"/>
              </a:rPr>
              <a:t>http://www.smart-systems-integration.org</a:t>
            </a:r>
            <a:endParaRPr lang="en-US" sz="2000" dirty="0" smtClean="0"/>
          </a:p>
          <a:p>
            <a:pPr algn="r"/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IoT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71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KiZAN colors">
      <a:dk1>
        <a:srgbClr val="093458"/>
      </a:dk1>
      <a:lt1>
        <a:srgbClr val="FFFFFF"/>
      </a:lt1>
      <a:dk2>
        <a:srgbClr val="105187"/>
      </a:dk2>
      <a:lt2>
        <a:srgbClr val="C3D3E1"/>
      </a:lt2>
      <a:accent1>
        <a:srgbClr val="4C7DA5"/>
      </a:accent1>
      <a:accent2>
        <a:srgbClr val="F47D20"/>
      </a:accent2>
      <a:accent3>
        <a:srgbClr val="7C9FBD"/>
      </a:accent3>
      <a:accent4>
        <a:srgbClr val="F8B179"/>
      </a:accent4>
      <a:accent5>
        <a:srgbClr val="000000"/>
      </a:accent5>
      <a:accent6>
        <a:srgbClr val="F69041"/>
      </a:accent6>
      <a:hlink>
        <a:srgbClr val="76A7D0"/>
      </a:hlink>
      <a:folHlink>
        <a:srgbClr val="F79953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BC4796A-9872-4AA6-868A-E1A52DAE5C9B}" vid="{226865FD-68E7-4897-9C2B-9A00B6BC8C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5D289A73ACA946A98E359C5D7D744A" ma:contentTypeVersion="0" ma:contentTypeDescription="Create a new document." ma:contentTypeScope="" ma:versionID="c0c87ff6efd44868173d4e25b5ff5af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C6F769-85BB-44F9-B6C5-98E9026C84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A3732E-BBCB-48F9-A27F-A62596C183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88B6B59-2BB3-4710-B1AF-9A7366B3AE9E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1286</Words>
  <Application>Microsoft Office PowerPoint</Application>
  <PresentationFormat>Widescreen</PresentationFormat>
  <Paragraphs>214</Paragraphs>
  <Slides>24</Slides>
  <Notes>24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Segoe UI</vt:lpstr>
      <vt:lpstr>Segoe UI Light</vt:lpstr>
      <vt:lpstr>Segoe UI Semibold</vt:lpstr>
      <vt:lpstr>WelcomeDoc</vt:lpstr>
      <vt:lpstr>PowerPoint Presentation</vt:lpstr>
      <vt:lpstr>Welcome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2013-09-04T13:52:41Z</dcterms:created>
  <dcterms:modified xsi:type="dcterms:W3CDTF">2016-01-19T02:14:10Z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ContentTypeId">
    <vt:lpwstr>0x0101008F5D289A73ACA946A98E359C5D7D744A</vt:lpwstr>
  </property>
</Properties>
</file>