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3"/>
  </p:notesMasterIdLst>
  <p:handoutMasterIdLst>
    <p:handoutMasterId r:id="rId64"/>
  </p:handoutMasterIdLst>
  <p:sldIdLst>
    <p:sldId id="256" r:id="rId5"/>
    <p:sldId id="292" r:id="rId6"/>
    <p:sldId id="291" r:id="rId7"/>
    <p:sldId id="295" r:id="rId8"/>
    <p:sldId id="353" r:id="rId9"/>
    <p:sldId id="308" r:id="rId10"/>
    <p:sldId id="344" r:id="rId11"/>
    <p:sldId id="293" r:id="rId12"/>
    <p:sldId id="307" r:id="rId13"/>
    <p:sldId id="348" r:id="rId14"/>
    <p:sldId id="299" r:id="rId15"/>
    <p:sldId id="352" r:id="rId16"/>
    <p:sldId id="300" r:id="rId17"/>
    <p:sldId id="301" r:id="rId18"/>
    <p:sldId id="302" r:id="rId19"/>
    <p:sldId id="303" r:id="rId20"/>
    <p:sldId id="304" r:id="rId21"/>
    <p:sldId id="305" r:id="rId22"/>
    <p:sldId id="360" r:id="rId23"/>
    <p:sldId id="309" r:id="rId24"/>
    <p:sldId id="316" r:id="rId25"/>
    <p:sldId id="317" r:id="rId26"/>
    <p:sldId id="318" r:id="rId27"/>
    <p:sldId id="319" r:id="rId28"/>
    <p:sldId id="361" r:id="rId29"/>
    <p:sldId id="375" r:id="rId30"/>
    <p:sldId id="321" r:id="rId31"/>
    <p:sldId id="322" r:id="rId32"/>
    <p:sldId id="358" r:id="rId33"/>
    <p:sldId id="378" r:id="rId34"/>
    <p:sldId id="320" r:id="rId35"/>
    <p:sldId id="376" r:id="rId36"/>
    <p:sldId id="377" r:id="rId37"/>
    <p:sldId id="324" r:id="rId38"/>
    <p:sldId id="374" r:id="rId39"/>
    <p:sldId id="368" r:id="rId40"/>
    <p:sldId id="373" r:id="rId41"/>
    <p:sldId id="369" r:id="rId42"/>
    <p:sldId id="370" r:id="rId43"/>
    <p:sldId id="371" r:id="rId44"/>
    <p:sldId id="372" r:id="rId45"/>
    <p:sldId id="367" r:id="rId46"/>
    <p:sldId id="323" r:id="rId47"/>
    <p:sldId id="379" r:id="rId48"/>
    <p:sldId id="380" r:id="rId49"/>
    <p:sldId id="381" r:id="rId50"/>
    <p:sldId id="382" r:id="rId51"/>
    <p:sldId id="383" r:id="rId52"/>
    <p:sldId id="314" r:id="rId53"/>
    <p:sldId id="340" r:id="rId54"/>
    <p:sldId id="384" r:id="rId55"/>
    <p:sldId id="341" r:id="rId56"/>
    <p:sldId id="315" r:id="rId57"/>
    <p:sldId id="349" r:id="rId58"/>
    <p:sldId id="350" r:id="rId59"/>
    <p:sldId id="345" r:id="rId60"/>
    <p:sldId id="347" r:id="rId61"/>
    <p:sldId id="29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92"/>
            <p14:sldId id="291"/>
            <p14:sldId id="295"/>
            <p14:sldId id="353"/>
            <p14:sldId id="308"/>
            <p14:sldId id="344"/>
            <p14:sldId id="293"/>
            <p14:sldId id="307"/>
            <p14:sldId id="348"/>
            <p14:sldId id="299"/>
            <p14:sldId id="352"/>
            <p14:sldId id="300"/>
            <p14:sldId id="301"/>
            <p14:sldId id="302"/>
            <p14:sldId id="303"/>
            <p14:sldId id="304"/>
            <p14:sldId id="305"/>
            <p14:sldId id="360"/>
            <p14:sldId id="309"/>
            <p14:sldId id="316"/>
            <p14:sldId id="317"/>
            <p14:sldId id="318"/>
            <p14:sldId id="319"/>
            <p14:sldId id="361"/>
            <p14:sldId id="375"/>
            <p14:sldId id="321"/>
            <p14:sldId id="322"/>
            <p14:sldId id="358"/>
            <p14:sldId id="378"/>
            <p14:sldId id="320"/>
            <p14:sldId id="376"/>
            <p14:sldId id="377"/>
            <p14:sldId id="324"/>
            <p14:sldId id="374"/>
            <p14:sldId id="368"/>
            <p14:sldId id="373"/>
            <p14:sldId id="369"/>
            <p14:sldId id="370"/>
            <p14:sldId id="371"/>
            <p14:sldId id="372"/>
            <p14:sldId id="367"/>
            <p14:sldId id="323"/>
            <p14:sldId id="379"/>
            <p14:sldId id="380"/>
            <p14:sldId id="381"/>
            <p14:sldId id="382"/>
            <p14:sldId id="383"/>
            <p14:sldId id="314"/>
            <p14:sldId id="340"/>
            <p14:sldId id="384"/>
            <p14:sldId id="341"/>
            <p14:sldId id="315"/>
            <p14:sldId id="349"/>
            <p14:sldId id="350"/>
          </p14:sldIdLst>
        </p14:section>
        <p14:section name="Closing" id="{5F8F8120-FEAB-48CE-B8D0-282954B68564}">
          <p14:sldIdLst>
            <p14:sldId id="345"/>
            <p14:sldId id="347"/>
            <p14:sldId id="29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3" autoAdjust="0"/>
    <p:restoredTop sz="72834" autoAdjust="0"/>
  </p:normalViewPr>
  <p:slideViewPr>
    <p:cSldViewPr snapToGrid="0">
      <p:cViewPr varScale="1">
        <p:scale>
          <a:sx n="83" d="100"/>
          <a:sy n="83" d="100"/>
        </p:scale>
        <p:origin x="140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6" d="100"/>
          <a:sy n="76" d="100"/>
        </p:scale>
        <p:origin x="217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ADBDD7-D6D5-451D-A373-6B68E03C3743}" type="datetimeFigureOut">
              <a:rPr lang="en-US" smtClean="0"/>
              <a:t>3/29/2016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A9A687-9DB3-4DB1-81B7-F6DDDEA84E86}" type="slidenum">
              <a:rPr lang="en-US" smtClean="0"/>
              <a:t>‹#›</a:t>
            </a:fld>
            <a:endParaRPr lang="en-US"/>
          </a:p>
        </p:txBody>
      </p:sp>
    </p:spTree>
    <p:extLst>
      <p:ext uri="{BB962C8B-B14F-4D97-AF65-F5344CB8AC3E}">
        <p14:creationId xmlns:p14="http://schemas.microsoft.com/office/powerpoint/2010/main" val="3823647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Good afternoon!</a:t>
            </a:r>
          </a:p>
          <a:p>
            <a:r>
              <a:rPr lang="en-US" dirty="0"/>
              <a:t>I hope</a:t>
            </a:r>
            <a:r>
              <a:rPr lang="en-US" baseline="0" dirty="0"/>
              <a:t> that everyone has had a good Code </a:t>
            </a:r>
            <a:r>
              <a:rPr lang="en-US" baseline="0" dirty="0" err="1"/>
              <a:t>PaLOUsa</a:t>
            </a:r>
            <a:r>
              <a:rPr lang="en-US" baseline="0" dirty="0"/>
              <a:t>.</a:t>
            </a:r>
          </a:p>
          <a:p>
            <a:r>
              <a:rPr lang="en-US" baseline="0" dirty="0"/>
              <a:t>If you see a conference organizer or volunteer, please be sure to thank them.</a:t>
            </a:r>
          </a:p>
          <a:p>
            <a:endParaRPr lang="en-US" baseline="0" dirty="0"/>
          </a:p>
          <a:p>
            <a:r>
              <a:rPr lang="en-US" baseline="0" dirty="0"/>
              <a:t>How many of you would call yourself active?  Moderately active?  Not active at all?  I hope that there a little something here for everybody.</a:t>
            </a:r>
          </a:p>
          <a:p>
            <a:endParaRPr lang="en-US" baseline="0" dirty="0"/>
          </a:p>
          <a:p>
            <a:r>
              <a:rPr lang="en-US" baseline="0" dirty="0"/>
              <a:t>My apologies for the lame title.  It feels </a:t>
            </a:r>
            <a:r>
              <a:rPr lang="en-US" baseline="0" dirty="0" err="1"/>
              <a:t>hokie</a:t>
            </a:r>
            <a:r>
              <a:rPr lang="en-US" baseline="0" dirty="0"/>
              <a:t> to me…  Other possibilities included…</a:t>
            </a:r>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people are from Louisville?  There’s a little thing that happens on the first Saturday</a:t>
            </a:r>
            <a:r>
              <a:rPr lang="en-US" baseline="0" dirty="0"/>
              <a:t> in May.  A couple of people go to watch a horse race.  This is after a 2 week party, which includes a half marathon and a full marathon.  43 years, 12K+ entrants, ranks among top 100 races by USA Track &amp; Field.  </a:t>
            </a:r>
            <a:r>
              <a:rPr lang="en-US" dirty="0"/>
              <a:t>When I was younger,</a:t>
            </a:r>
            <a:r>
              <a:rPr lang="en-US" baseline="0" dirty="0"/>
              <a:t> I supported my friends and family at many different racing events.</a:t>
            </a:r>
          </a:p>
          <a:p>
            <a:endParaRPr lang="en-US" baseline="0" dirty="0"/>
          </a:p>
          <a:p>
            <a:r>
              <a:rPr lang="en-US" baseline="0" dirty="0"/>
              <a:t>For years, I would “sit” along the route, bundled up to keep warm, with my coffee and donuts and would yell and scream words of support and encouragement.</a:t>
            </a:r>
          </a:p>
          <a:p>
            <a:endParaRPr lang="en-US" baseline="0" dirty="0"/>
          </a:p>
          <a:p>
            <a:r>
              <a:rPr lang="en-US" baseline="0" dirty="0"/>
              <a:t>Every year, without fail, I would tell myself “I could do this.”.  So every year, I would try to start exercising.  Sometimes I even made it outside of the house.  I would tell myself “time to run”, and I would go for a run and become discouraged when I couldn’t “run”. Or I would fight through a week or two, only to stop because I got hurt, or lost interest, or it was too hard.  I would begin to believe that maybe I just couldn’t “like” to exercise.  </a:t>
            </a:r>
          </a:p>
          <a:p>
            <a:endParaRPr lang="en-US" baseline="0" dirty="0"/>
          </a:p>
          <a:p>
            <a:r>
              <a:rPr lang="en-US" baseline="0" dirty="0"/>
              <a:t>Most years, the idea simply died on the vine.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795878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go from all of those false</a:t>
            </a:r>
            <a:r>
              <a:rPr lang="en-US" baseline="0" dirty="0"/>
              <a:t> starts, or not-starts, to leading a more active lifestyle?</a:t>
            </a:r>
          </a:p>
          <a:p>
            <a:endParaRPr lang="en-US" dirty="0"/>
          </a:p>
          <a:p>
            <a:r>
              <a:rPr lang="en-US" dirty="0"/>
              <a:t>In 2012 my</a:t>
            </a:r>
            <a:r>
              <a:rPr lang="en-US" baseline="0" dirty="0"/>
              <a:t> daughter came home from school and said “I want to run cross country”.  </a:t>
            </a:r>
          </a:p>
          <a:p>
            <a:r>
              <a:rPr lang="en-US" baseline="0" dirty="0"/>
              <a:t>I could have strangled her PE teacher!  We asked, do you know what cross country is?</a:t>
            </a:r>
          </a:p>
          <a:p>
            <a:endParaRPr lang="en-US" baseline="0" dirty="0"/>
          </a:p>
          <a:p>
            <a:r>
              <a:rPr lang="en-US" baseline="0" dirty="0"/>
              <a:t>I decided that this was my chance.  Thankfully we had some advance notice.</a:t>
            </a:r>
          </a:p>
          <a:p>
            <a:endParaRPr lang="en-US" baseline="0" dirty="0"/>
          </a:p>
          <a:p>
            <a:r>
              <a:rPr lang="en-US" baseline="0" dirty="0"/>
              <a:t>Couch to 5K – tears at mile 2.  I’m actually doing this!</a:t>
            </a:r>
          </a:p>
          <a:p>
            <a:endParaRPr lang="en-US" baseline="0" dirty="0"/>
          </a:p>
          <a:p>
            <a:r>
              <a:rPr lang="en-US" baseline="0" dirty="0"/>
              <a:t>Daughter still runs to this day.</a:t>
            </a:r>
          </a:p>
          <a:p>
            <a:endParaRPr lang="en-US" dirty="0"/>
          </a:p>
          <a:p>
            <a:r>
              <a:rPr lang="en-US" dirty="0"/>
              <a:t>What was so different this time?  What changed?</a:t>
            </a:r>
          </a:p>
          <a:p>
            <a:endParaRPr lang="en-US" dirty="0"/>
          </a:p>
          <a:p>
            <a:r>
              <a:rPr lang="en-US" dirty="0"/>
              <a:t>Sure, I’m older /</a:t>
            </a:r>
            <a:r>
              <a:rPr lang="en-US" baseline="0" dirty="0"/>
              <a:t> wiser, was motivated to be a good role model for my children, but I also changed my approach.  I simply just didn’t “start”, as I had before.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773184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had a plan.</a:t>
            </a:r>
          </a:p>
          <a:p>
            <a:endParaRPr lang="en-US" dirty="0"/>
          </a:p>
          <a:p>
            <a:r>
              <a:rPr lang="en-US" dirty="0"/>
              <a:t>I used the Couch to 5K program.  Now an app.</a:t>
            </a:r>
          </a:p>
          <a:p>
            <a:endParaRPr lang="en-US" dirty="0"/>
          </a:p>
          <a:p>
            <a:r>
              <a:rPr lang="en-US" dirty="0"/>
              <a:t>How many of you have heard of Couch to 5K?</a:t>
            </a:r>
            <a:r>
              <a:rPr lang="en-US" baseline="0" dirty="0"/>
              <a:t>  No, it doesn’t mean getting up off the couch and running a 5K.</a:t>
            </a:r>
            <a:endParaRPr lang="en-US" dirty="0"/>
          </a:p>
          <a:p>
            <a:endParaRPr lang="en-US" baseline="0" dirty="0"/>
          </a:p>
          <a:p>
            <a:r>
              <a:rPr lang="en-US" baseline="0" dirty="0"/>
              <a:t>This eased me into becoming more active.</a:t>
            </a:r>
          </a:p>
          <a:p>
            <a:r>
              <a:rPr lang="en-US" baseline="0" dirty="0"/>
              <a:t>I had support through social networking.</a:t>
            </a:r>
          </a:p>
          <a:p>
            <a:endParaRPr lang="en-US" baseline="0" dirty="0"/>
          </a:p>
          <a:p>
            <a:r>
              <a:rPr lang="en-US" baseline="0" dirty="0"/>
              <a:t>With the advent of smart phones, apps, and wearables, we’re seeing a resurgence of “activity”.</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94718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 tasks,</a:t>
            </a:r>
            <a:r>
              <a:rPr lang="en-US" baseline="0" dirty="0"/>
              <a:t> to get stuff done.  Only when an activity becomes routine, is it a habit.  Once it’s a habit, we “must” do it, we “want” to do it.  Until then we “have” to do it.</a:t>
            </a:r>
            <a:endParaRPr lang="en-US" dirty="0"/>
          </a:p>
          <a:p>
            <a:endParaRPr lang="en-US" dirty="0"/>
          </a:p>
          <a:p>
            <a:r>
              <a:rPr lang="en-US" dirty="0"/>
              <a:t>Becoming more active requires forming new habits.</a:t>
            </a:r>
            <a:r>
              <a:rPr lang="en-US" baseline="0" dirty="0"/>
              <a:t>  It’s not something that we can “just do”, and it certainly not developed overnight.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408113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Good and Bad Habits are opposite.  Duh.</a:t>
            </a:r>
          </a:p>
          <a:p>
            <a:endParaRPr lang="en-US" baseline="0" dirty="0"/>
          </a:p>
          <a:p>
            <a:r>
              <a:rPr lang="en-US" baseline="0" dirty="0"/>
              <a:t>More than opposite, they are also inverse.</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Bad habits are hard to break: let’s take smoking for example.  There are entire business plans formed about ways to help people quit smoking.  Some are strong enough to just do it cold turkey, others try method after method, product after product, and still may never break the habit. Good habits, on the other hand, are easy to break.  Flossing my teeth: good habit.  I could easily just stop doing it.  Who really enjoys flossing their teeth?  Nobody.</a:t>
            </a:r>
          </a:p>
          <a:p>
            <a:endParaRPr lang="en-US" baseline="0" dirty="0"/>
          </a:p>
          <a:p>
            <a:r>
              <a:rPr lang="en-US" baseline="0" dirty="0"/>
              <a:t>Anyone can form a bad habit, that’s easy.  My favorite snack food of choice is a bag of Doritos.  Family Size Bag / Soon becomes a bad habit. / No real work on my part.</a:t>
            </a:r>
          </a:p>
          <a:p>
            <a:endParaRPr lang="en-US" baseline="0" dirty="0"/>
          </a:p>
          <a:p>
            <a:r>
              <a:rPr lang="en-US" baseline="0" dirty="0"/>
              <a:t>Good habits?  They take work to form.  And they’re not formed overnight.  So why is it that we expect them to be?</a:t>
            </a:r>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907193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2009 study, </a:t>
            </a:r>
            <a:r>
              <a:rPr lang="en-US" dirty="0" err="1"/>
              <a:t>Phillippa</a:t>
            </a:r>
            <a:r>
              <a:rPr lang="en-US" dirty="0"/>
              <a:t> </a:t>
            </a:r>
            <a:r>
              <a:rPr lang="en-US" dirty="0" err="1"/>
              <a:t>Lally</a:t>
            </a:r>
            <a:r>
              <a:rPr lang="en-US" dirty="0"/>
              <a:t> of </a:t>
            </a:r>
            <a:r>
              <a:rPr lang="en-US" baseline="0" dirty="0"/>
              <a:t>University College London concluded that it took, on average, 66 days or 9 weeks before a new behavior becomes automatic.  In other words, a habit.</a:t>
            </a:r>
          </a:p>
          <a:p>
            <a:endParaRPr lang="en-US" baseline="0" dirty="0"/>
          </a:p>
          <a:p>
            <a:r>
              <a:rPr lang="en-US" baseline="0" dirty="0"/>
              <a:t>9 weeks.  Hmm…  When I see 9 weeks, I think to myself, that’s 3 sprints worth of work.</a:t>
            </a:r>
          </a:p>
          <a:p>
            <a:endParaRPr lang="en-US" baseline="0" dirty="0"/>
          </a:p>
          <a:p>
            <a:r>
              <a:rPr lang="en-US" dirty="0"/>
              <a:t>http://www.huffingtonpost.com/james-clear/forming-new-habits_b_5104807.html</a:t>
            </a:r>
          </a:p>
          <a:p>
            <a:endParaRPr lang="en-US"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344218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just “do stuff”, but an honest</a:t>
            </a:r>
            <a:r>
              <a:rPr lang="en-US" baseline="0" dirty="0"/>
              <a:t> plan with </a:t>
            </a:r>
            <a:r>
              <a:rPr lang="en-US" baseline="0" dirty="0" err="1"/>
              <a:t>measurables</a:t>
            </a:r>
            <a:r>
              <a:rPr lang="en-US" baseline="0" dirty="0"/>
              <a:t> and goals.  I’m not going to say “I need to run.”  I need a workout plan so that I know exactly how I can get from A to B.</a:t>
            </a:r>
          </a:p>
          <a:p>
            <a:endParaRPr lang="en-US" baseline="0" dirty="0"/>
          </a:p>
          <a:p>
            <a:r>
              <a:rPr lang="en-US" baseline="0" dirty="0"/>
              <a:t>After completing my first 5K, I realized that I iteratively built up a new habit because I had a plan.  I looked back on the plan that I used, the Couch to 5K, and realized something: I iteratively made changes to my workouts so that they became more and more intense.  My body was adapting to the point where I didn’t even notice.  Guess what?  That plan was a 9 week plan.</a:t>
            </a:r>
          </a:p>
          <a:p>
            <a:endParaRPr lang="en-US" baseline="0" dirty="0"/>
          </a:p>
          <a:p>
            <a:r>
              <a:rPr lang="en-US" baseline="0" dirty="0"/>
              <a:t>Much like we iterate on features until they’re deliverable, I iterated on my health and wellness to complete my goals.  Software isn’t developed overnight, so why was I expecting to become more active overnight?</a:t>
            </a:r>
          </a:p>
          <a:p>
            <a:endParaRPr lang="en-US" baseline="0" dirty="0"/>
          </a:p>
          <a:p>
            <a:r>
              <a:rPr lang="en-US" baseline="0" dirty="0"/>
              <a:t>Let’s use what we know about software development to plan and deliver a healthier lifestyle.</a:t>
            </a:r>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623385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all heard of Agile</a:t>
            </a:r>
            <a:r>
              <a:rPr lang="en-US" baseline="0" dirty="0"/>
              <a:t> Software Development?</a:t>
            </a:r>
          </a:p>
          <a:p>
            <a:r>
              <a:rPr lang="en-US" baseline="0" dirty="0"/>
              <a:t>To summarize, Agile focuses on continuously delivering software, through iterations built upon collaboration with stakeholders and adapting to changing requirements.</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2385327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starts with a backlog.  A backlog is a group of</a:t>
            </a:r>
            <a:r>
              <a:rPr lang="en-US" baseline="0" dirty="0"/>
              <a:t> work items which need to be completed.</a:t>
            </a:r>
          </a:p>
          <a:p>
            <a:endParaRPr lang="en-US" baseline="0" dirty="0"/>
          </a:p>
          <a:p>
            <a:r>
              <a:rPr lang="en-US" baseline="0" dirty="0"/>
              <a:t>Iterations are scheduled and work items are assigned.  Throughout these iterations, we review our progress daily to better understand what we’ve completed, what is left to do, and are there any obstacles in our way.</a:t>
            </a:r>
          </a:p>
          <a:p>
            <a:endParaRPr lang="en-US" baseline="0" dirty="0"/>
          </a:p>
          <a:p>
            <a:r>
              <a:rPr lang="en-US" baseline="0" dirty="0"/>
              <a:t>Finally, at the end of an iteration, we release our deliverables and review the iteration during a retrospective.  </a:t>
            </a:r>
          </a:p>
          <a:p>
            <a:endParaRPr lang="en-US" baseline="0" dirty="0"/>
          </a:p>
          <a:p>
            <a:r>
              <a:rPr lang="en-US" baseline="0" dirty="0"/>
              <a:t>Let’s see how we can apply some of these same terms, and others from software development, to building a new habit.</a:t>
            </a:r>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489710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run a 5K.”</a:t>
            </a:r>
          </a:p>
          <a:p>
            <a:r>
              <a:rPr lang="en-US" dirty="0"/>
              <a:t>“I want to</a:t>
            </a:r>
            <a:r>
              <a:rPr lang="en-US" baseline="0" dirty="0"/>
              <a:t> ride for 25 miles.”</a:t>
            </a:r>
          </a:p>
          <a:p>
            <a:r>
              <a:rPr lang="en-US" baseline="0" dirty="0"/>
              <a:t>“I want to perform 100 pushups.”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1272428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889245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to think of user stories as my weekly plans.  </a:t>
            </a:r>
          </a:p>
          <a:p>
            <a:endParaRPr lang="en-US" dirty="0"/>
          </a:p>
          <a:p>
            <a:r>
              <a:rPr lang="en-US" dirty="0"/>
              <a:t>“As an active</a:t>
            </a:r>
            <a:r>
              <a:rPr lang="en-US" baseline="0" dirty="0"/>
              <a:t> individual, I will workout 3 days during week 1 so that I can remain active during the week.”</a:t>
            </a:r>
          </a:p>
          <a:p>
            <a:r>
              <a:rPr lang="en-US" baseline="0" dirty="0"/>
              <a:t>“As an active individual, I will schedule my workouts during my week to ensure that I am setup for success.”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3159419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task is each individual workout.</a:t>
            </a:r>
          </a:p>
          <a:p>
            <a:endParaRPr lang="en-US" dirty="0"/>
          </a:p>
          <a:p>
            <a:r>
              <a:rPr lang="en-US" dirty="0"/>
              <a:t>5:00</a:t>
            </a:r>
            <a:r>
              <a:rPr lang="en-US" baseline="0" dirty="0"/>
              <a:t> warmup</a:t>
            </a:r>
          </a:p>
          <a:p>
            <a:endParaRPr lang="en-US" baseline="0" dirty="0"/>
          </a:p>
          <a:p>
            <a:r>
              <a:rPr lang="en-US" baseline="0" dirty="0"/>
              <a:t>1:00 run</a:t>
            </a:r>
          </a:p>
          <a:p>
            <a:r>
              <a:rPr lang="en-US" baseline="0" dirty="0"/>
              <a:t>1:30 walk</a:t>
            </a:r>
          </a:p>
          <a:p>
            <a:r>
              <a:rPr lang="en-US" baseline="0" dirty="0"/>
              <a:t>1:00 run</a:t>
            </a:r>
          </a:p>
          <a:p>
            <a:r>
              <a:rPr lang="en-US" baseline="0" dirty="0"/>
              <a:t>1:30 walk</a:t>
            </a:r>
          </a:p>
          <a:p>
            <a:r>
              <a:rPr lang="en-US" baseline="0" dirty="0"/>
              <a:t>Etc.</a:t>
            </a:r>
          </a:p>
          <a:p>
            <a:endParaRPr lang="en-US" baseline="0" dirty="0"/>
          </a:p>
          <a:p>
            <a:r>
              <a:rPr lang="en-US" baseline="0" dirty="0"/>
              <a:t>5:00 cooldown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2358661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Daily Standup - "Plan" from Joe </a:t>
            </a:r>
            <a:r>
              <a:rPr lang="en-US" sz="1200" kern="1200" dirty="0" err="1">
                <a:solidFill>
                  <a:schemeClr val="tx1"/>
                </a:solidFill>
                <a:effectLst/>
                <a:latin typeface="+mn-lt"/>
                <a:ea typeface="+mn-ea"/>
                <a:cs typeface="+mn-cs"/>
              </a:rPr>
              <a:t>Kutner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youtube</a:t>
            </a:r>
            <a:r>
              <a:rPr lang="en-US" sz="1200" kern="1200" dirty="0">
                <a:solidFill>
                  <a:schemeClr val="tx1"/>
                </a:solidFill>
                <a:effectLst/>
                <a:latin typeface="+mn-lt"/>
                <a:ea typeface="+mn-ea"/>
                <a:cs typeface="+mn-cs"/>
              </a:rPr>
              <a:t>)</a:t>
            </a:r>
          </a:p>
          <a:p>
            <a:pPr lvl="1" rtl="0" fontAlgn="ctr"/>
            <a:r>
              <a:rPr lang="en-US" sz="1200" kern="1200" dirty="0">
                <a:solidFill>
                  <a:schemeClr val="tx1"/>
                </a:solidFill>
                <a:effectLst/>
                <a:latin typeface="+mn-lt"/>
                <a:ea typeface="+mn-ea"/>
                <a:cs typeface="+mn-cs"/>
              </a:rPr>
              <a:t>What did I do yesterday for my health?</a:t>
            </a:r>
          </a:p>
          <a:p>
            <a:pPr lvl="1" rtl="0" fontAlgn="ctr"/>
            <a:r>
              <a:rPr lang="en-US" sz="1200" kern="1200" dirty="0">
                <a:solidFill>
                  <a:schemeClr val="tx1"/>
                </a:solidFill>
                <a:effectLst/>
                <a:latin typeface="+mn-lt"/>
                <a:ea typeface="+mn-ea"/>
                <a:cs typeface="+mn-cs"/>
              </a:rPr>
              <a:t>What will I do today for my health?</a:t>
            </a:r>
          </a:p>
          <a:p>
            <a:pPr lvl="1" rtl="0" fontAlgn="ctr"/>
            <a:r>
              <a:rPr lang="en-US" sz="1200" kern="1200" dirty="0">
                <a:solidFill>
                  <a:schemeClr val="tx1"/>
                </a:solidFill>
                <a:effectLst/>
                <a:latin typeface="+mn-lt"/>
                <a:ea typeface="+mn-ea"/>
                <a:cs typeface="+mn-cs"/>
              </a:rPr>
              <a:t>Is there anything blocking me from being healthy?</a:t>
            </a:r>
          </a:p>
          <a:p>
            <a:endParaRPr lang="en-US" dirty="0"/>
          </a:p>
          <a:p>
            <a:r>
              <a:rPr lang="en-US" dirty="0"/>
              <a:t>Do something every day.</a:t>
            </a:r>
            <a:r>
              <a:rPr lang="en-US" baseline="0" dirty="0"/>
              <a:t>  Not necessarily the same activity, but make it a point to think about your health and wellness each day.</a:t>
            </a:r>
          </a:p>
          <a:p>
            <a:endParaRPr lang="en-US" baseline="0" dirty="0"/>
          </a:p>
          <a:p>
            <a:r>
              <a:rPr lang="en-US" baseline="0" dirty="0"/>
              <a:t>Plan new routines, stretches, new activities, etc.</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407816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started”</a:t>
            </a:r>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2563897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I should call this measurable</a:t>
            </a:r>
            <a:r>
              <a:rPr lang="en-US" baseline="0" dirty="0"/>
              <a:t> and tools.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3387287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me for a bit, as we review some</a:t>
            </a:r>
            <a:r>
              <a:rPr lang="en-US" baseline="0" dirty="0"/>
              <a:t> </a:t>
            </a:r>
            <a:r>
              <a:rPr lang="en-US" dirty="0"/>
              <a:t>“user</a:t>
            </a:r>
            <a:r>
              <a:rPr lang="en-US" baseline="0" dirty="0"/>
              <a:t> stories” for a bit?</a:t>
            </a:r>
          </a:p>
          <a:p>
            <a:r>
              <a:rPr lang="en-US" baseline="0" dirty="0"/>
              <a:t>No one likes to hear “before starting any fitness program, visit your doctor to ensure that you are ready for physical activity”.  But, we’re data driven individuals.  Let’s use this to our advantage.  Getting some baseline biometric data can help measure our success.</a:t>
            </a:r>
            <a:endParaRPr lang="en-US" dirty="0"/>
          </a:p>
          <a:p>
            <a:r>
              <a:rPr lang="en-US" dirty="0"/>
              <a:t>Becoming more active can have very direct results related to our biometrics.  Getting a baseline will help</a:t>
            </a:r>
            <a:r>
              <a:rPr lang="en-US" baseline="0" dirty="0"/>
              <a:t> us measure our progress.</a:t>
            </a:r>
            <a:endParaRPr lang="en-US" dirty="0"/>
          </a:p>
          <a:p>
            <a:endParaRPr lang="en-US" dirty="0"/>
          </a:p>
          <a:p>
            <a:r>
              <a:rPr lang="en-US" dirty="0"/>
              <a:t>Height, Weight, BMI, Waist, Blood</a:t>
            </a:r>
            <a:r>
              <a:rPr lang="en-US" baseline="0" dirty="0"/>
              <a:t> Pressure, </a:t>
            </a:r>
            <a:r>
              <a:rPr lang="en-US" dirty="0"/>
              <a:t>Cholesterol</a:t>
            </a:r>
            <a:r>
              <a:rPr lang="en-US" baseline="0" dirty="0"/>
              <a:t> Panel, Glucose Screening</a:t>
            </a:r>
          </a:p>
          <a:p>
            <a:endParaRPr lang="en-US" baseline="0" dirty="0"/>
          </a:p>
          <a:p>
            <a:r>
              <a:rPr lang="en-US" baseline="0" dirty="0"/>
              <a:t>I had never realized this until the H&amp;W program at a previous employer brought someone to the office to do the screenings for us, for free.  I hadn’t been monitoring anything: I just wanted to be more active.  I knew that I had lost some weight, but when the nurse took my blood pressure and cholesterol panel, she was amazed and acted as if I were out of the ordinary.  “What do you do?”</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833633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338196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Adult Fitness Test</a:t>
            </a:r>
          </a:p>
          <a:p>
            <a:r>
              <a:rPr lang="en-US" dirty="0"/>
              <a:t>Enter</a:t>
            </a:r>
            <a:r>
              <a:rPr lang="en-US" baseline="0" dirty="0"/>
              <a:t> results for an evaluation</a:t>
            </a:r>
          </a:p>
          <a:p>
            <a:endParaRPr lang="en-US" baseline="0" dirty="0"/>
          </a:p>
          <a:p>
            <a:r>
              <a:rPr lang="en-US" baseline="0" dirty="0"/>
              <a:t>400-meter walk, 1-mile walk, 1.5-mile run</a:t>
            </a:r>
          </a:p>
          <a:p>
            <a:r>
              <a:rPr lang="en-US" baseline="0" dirty="0"/>
              <a:t>Half </a:t>
            </a:r>
            <a:r>
              <a:rPr lang="en-US" baseline="0" dirty="0" err="1"/>
              <a:t>situps</a:t>
            </a:r>
            <a:endParaRPr lang="en-US" baseline="0" dirty="0"/>
          </a:p>
          <a:p>
            <a:r>
              <a:rPr lang="en-US" baseline="0" dirty="0"/>
              <a:t>Push-ups</a:t>
            </a:r>
          </a:p>
          <a:p>
            <a:r>
              <a:rPr lang="en-US" baseline="0" dirty="0"/>
              <a:t>Sit and reach</a:t>
            </a:r>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71443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Fitness trackers “gamify” our activity.  We can connect with one another, challenge one another, see how we rank against our friends, set goals,</a:t>
            </a:r>
            <a:r>
              <a:rPr lang="en-US" baseline="0" dirty="0"/>
              <a:t> etc.</a:t>
            </a:r>
          </a:p>
          <a:p>
            <a:endParaRPr lang="en-US" baseline="0" dirty="0"/>
          </a:p>
          <a:p>
            <a:r>
              <a:rPr lang="en-US" baseline="0" dirty="0"/>
              <a:t>We are data driven individuals and also gadget fiends.  </a:t>
            </a:r>
          </a:p>
          <a:p>
            <a:endParaRPr lang="en-US" baseline="0" dirty="0"/>
          </a:p>
          <a:p>
            <a:r>
              <a:rPr lang="en-US" baseline="0" dirty="0"/>
              <a:t>A common goal is to walk 10,000 steps / day.</a:t>
            </a:r>
          </a:p>
          <a:p>
            <a:endParaRPr lang="en-US" baseline="0" dirty="0"/>
          </a:p>
          <a:p>
            <a:r>
              <a:rPr lang="en-US" baseline="0" dirty="0"/>
              <a:t>Originated in Japan during the 1960s.  Studies showed that the average person took 3,500 to 5,000 steps / day.  If this were increased to 10K steps / day, we could burn roughly 20% of our caloric intake through activity.  !0K steps is achievable, but in our society it definitely takes effort.</a:t>
            </a:r>
          </a:p>
          <a:p>
            <a:endParaRPr lang="en-US" baseline="0" dirty="0"/>
          </a:p>
          <a:p>
            <a:r>
              <a:rPr lang="en-US" baseline="0" dirty="0"/>
              <a:t>Do you know what 10K steps means?  On a day in which I do not run, I may hit 2,000 steps per day.  Even on a day that I run 3-3.5 miles in the morning, I struggle to hit 10K without a bit of extra effort in the evening.</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3471484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these you may have seen, other you may not.</a:t>
            </a:r>
          </a:p>
          <a:p>
            <a:endParaRPr lang="en-US" dirty="0"/>
          </a:p>
          <a:p>
            <a:r>
              <a:rPr lang="en-US" dirty="0" err="1"/>
              <a:t>Fitocracy</a:t>
            </a:r>
            <a:endParaRPr lang="en-US" dirty="0"/>
          </a:p>
          <a:p>
            <a:r>
              <a:rPr lang="en-US" dirty="0" err="1"/>
              <a:t>Endomondo</a:t>
            </a:r>
            <a:endParaRPr lang="en-US" dirty="0"/>
          </a:p>
          <a:p>
            <a:r>
              <a:rPr lang="en-US" dirty="0" err="1"/>
              <a:t>RunningAhead</a:t>
            </a:r>
            <a:endParaRPr lang="en-US" dirty="0"/>
          </a:p>
          <a:p>
            <a:r>
              <a:rPr lang="en-US" dirty="0" err="1"/>
              <a:t>Strava</a:t>
            </a:r>
            <a:endParaRPr lang="en-US" dirty="0"/>
          </a:p>
          <a:p>
            <a:endParaRPr lang="en-US" dirty="0"/>
          </a:p>
          <a:p>
            <a:r>
              <a:rPr lang="en-US" dirty="0"/>
              <a:t>Changing apps, or ecosystems, can be hard.</a:t>
            </a:r>
            <a:r>
              <a:rPr lang="en-US" baseline="0" dirty="0"/>
              <a:t>  It’s not a wrong decision until you want to change.</a:t>
            </a:r>
          </a:p>
          <a:p>
            <a:endParaRPr lang="en-US" baseline="0" dirty="0"/>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407389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a:t>
            </a:r>
            <a:r>
              <a:rPr lang="en-US" baseline="0" dirty="0"/>
              <a:t> that says that I “love” running.  The often told joke is that “my sport is your sports punishment” </a:t>
            </a:r>
            <a:r>
              <a:rPr lang="en-US" baseline="0" dirty="0">
                <a:sym typeface="Wingdings" panose="05000000000000000000" pitchFamily="2" charset="2"/>
              </a:rPr>
              <a:t>  It is possible to learn to “love running”.</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2050130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Taprik</a:t>
            </a:r>
            <a:r>
              <a:rPr lang="en-US" dirty="0"/>
              <a:t> is an</a:t>
            </a:r>
            <a:r>
              <a:rPr lang="en-US" baseline="0" dirty="0"/>
              <a:t> interesting service which helps to connect these services or ecosystems so that data can be exchanged.  It’s nice to move that data, but inevitably, it still takes some massaging.</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4016490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will say that you should</a:t>
            </a:r>
            <a:r>
              <a:rPr lang="en-US" baseline="0" dirty="0"/>
              <a:t> just start.  Don’t sink a lot of money into a sport or activity that you do not think will stick.</a:t>
            </a:r>
          </a:p>
          <a:p>
            <a:endParaRPr lang="en-US" baseline="0" dirty="0"/>
          </a:p>
          <a:p>
            <a:r>
              <a:rPr lang="en-US" baseline="0" dirty="0"/>
              <a:t>Since running is my drug of choice, I’ll use it as an example:  I started in poorly fitting shoes, which were passed their prime.  I had joined a gym, thinking that this was the way to go.  I thought that I was starting “easy” by simply using the </a:t>
            </a:r>
            <a:r>
              <a:rPr lang="en-US" baseline="0" dirty="0" err="1"/>
              <a:t>ellipitical</a:t>
            </a:r>
            <a:r>
              <a:rPr lang="en-US" baseline="0" dirty="0"/>
              <a:t> machine and didn’t exert a lot of energy in doing so.  I just wanted to get use to the equipment.  After 2 weeks my knees were killing me.  I was only going 2-3 times each week, and only on the machine for 15 minutes.</a:t>
            </a:r>
          </a:p>
          <a:p>
            <a:endParaRPr lang="en-US" baseline="0" dirty="0"/>
          </a:p>
          <a:p>
            <a:r>
              <a:rPr lang="en-US" baseline="0" dirty="0"/>
              <a:t>I like having that “stuff” that’s just for working out.  I can’t wear it unless I’m working out.  It’s single purpose.  Makes it a bit “special”.</a:t>
            </a:r>
          </a:p>
          <a:p>
            <a:endParaRPr lang="en-US" baseline="0" dirty="0"/>
          </a:p>
          <a:p>
            <a:r>
              <a:rPr lang="en-US" baseline="0" dirty="0"/>
              <a:t>“Pay” yourself to exercise.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1710946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measurable and tools.  Let’s get into planning.</a:t>
            </a:r>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1603260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IT professionals, we like the idea of a backlog of work:  we need to know what tasks are ahead of us, and what should be completed next.   When trying to build a more active lifestyle: plan ahead.  Don’t let yourself decide along the way.  That leaves too much room for error.  It’s not enough to say “tomorrow I’m going for a run”.  Each workout should have a purpose.  Building base miles? Easy run?  Long run?  Speed work?  Hills?  Tempo?</a:t>
            </a:r>
          </a:p>
          <a:p>
            <a:endParaRPr lang="en-US" baseline="0" dirty="0"/>
          </a:p>
          <a:p>
            <a:r>
              <a:rPr lang="en-US" baseline="0" dirty="0"/>
              <a:t>Obviously, you could use any ALM tool that you’re comfortable with, but honestly: make it simple.  Excel, Evernote/OneNote, or simply a text file.  If you feel that you’d be more likely to stick to your plan if you could use a tool like Visual Studio Team Services, GitHub, or </a:t>
            </a:r>
            <a:r>
              <a:rPr lang="en-US" baseline="0" dirty="0" err="1"/>
              <a:t>Bitbucket</a:t>
            </a:r>
            <a:r>
              <a:rPr lang="en-US" baseline="0" dirty="0"/>
              <a:t>, go ahead!  But build a backlog of work.</a:t>
            </a:r>
          </a:p>
          <a:p>
            <a:endParaRPr lang="en-US" baseline="0" dirty="0"/>
          </a:p>
          <a:p>
            <a:r>
              <a:rPr lang="en-US" baseline="0" dirty="0"/>
              <a:t>How do we find this backlog of work?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537484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a:t>
            </a:r>
            <a:r>
              <a:rPr lang="en-US" baseline="0" dirty="0"/>
              <a:t> sources, and others have one thing in common: you will incrementally add intensity to reach your goal.  All of these programs range from 9 – 18 weeks.  Hmm…  I bet that we can track our progress in sprints?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20589738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you’re not into running.</a:t>
            </a:r>
          </a:p>
          <a:p>
            <a:endParaRPr lang="en-US" dirty="0"/>
          </a:p>
          <a:p>
            <a:r>
              <a:rPr lang="en-US" dirty="0"/>
              <a:t>There are programs for simple</a:t>
            </a:r>
            <a:r>
              <a:rPr lang="en-US" baseline="0" dirty="0"/>
              <a:t> body weight exercises that can be done as well.</a:t>
            </a:r>
          </a:p>
          <a:p>
            <a:endParaRPr lang="en-US" baseline="0" dirty="0"/>
          </a:p>
          <a:p>
            <a:r>
              <a:rPr lang="en-US" baseline="0" dirty="0"/>
              <a:t>Let’s take a look at a sample training plan.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37</a:t>
            </a:fld>
            <a:endParaRPr lang="en-US"/>
          </a:p>
        </p:txBody>
      </p:sp>
    </p:spTree>
    <p:extLst>
      <p:ext uri="{BB962C8B-B14F-4D97-AF65-F5344CB8AC3E}">
        <p14:creationId xmlns:p14="http://schemas.microsoft.com/office/powerpoint/2010/main" val="1352202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taken from the Couch to</a:t>
            </a:r>
            <a:r>
              <a:rPr lang="en-US" baseline="0" dirty="0"/>
              <a:t> 5K plan that I used.</a:t>
            </a:r>
          </a:p>
          <a:p>
            <a:endParaRPr lang="en-US" baseline="0" dirty="0"/>
          </a:p>
          <a:p>
            <a:r>
              <a:rPr lang="en-US" baseline="0" dirty="0"/>
              <a:t>At the time, when I was asked if I ran, I answered  “</a:t>
            </a:r>
            <a:r>
              <a:rPr lang="en-US" dirty="0"/>
              <a:t>I do not run,</a:t>
            </a:r>
            <a:r>
              <a:rPr lang="en-US" baseline="0" dirty="0"/>
              <a:t> I shuffle”.  Speed does not matter.  Just try not too walk.</a:t>
            </a:r>
          </a:p>
          <a:p>
            <a:endParaRPr lang="en-US" baseline="0" dirty="0"/>
          </a:p>
          <a:p>
            <a:r>
              <a:rPr lang="en-US" baseline="0" dirty="0"/>
              <a:t>1 minute run, following my a 1.5 minute recovery walk.  This first run, I was winded.  I couldn’t run for 1 minute.  I hurt near the end.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38</a:t>
            </a:fld>
            <a:endParaRPr lang="en-US"/>
          </a:p>
        </p:txBody>
      </p:sp>
    </p:spTree>
    <p:extLst>
      <p:ext uri="{BB962C8B-B14F-4D97-AF65-F5344CB8AC3E}">
        <p14:creationId xmlns:p14="http://schemas.microsoft.com/office/powerpoint/2010/main" val="254580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a:t>
            </a:r>
            <a:r>
              <a:rPr lang="en-US" baseline="0" dirty="0"/>
              <a:t> similar, but look closely:</a:t>
            </a:r>
          </a:p>
          <a:p>
            <a:endParaRPr lang="en-US" baseline="0" dirty="0"/>
          </a:p>
          <a:p>
            <a:r>
              <a:rPr lang="en-US" baseline="0" dirty="0"/>
              <a:t>1.5 minute run, 2 minute walk.</a:t>
            </a:r>
          </a:p>
          <a:p>
            <a:endParaRPr lang="en-US" baseline="0" dirty="0"/>
          </a:p>
          <a:p>
            <a:r>
              <a:rPr lang="en-US" baseline="0" dirty="0"/>
              <a:t>Slightly more running, but followed my slighting more recovery.</a:t>
            </a:r>
          </a:p>
          <a:p>
            <a:endParaRPr lang="en-US" baseline="0" dirty="0"/>
          </a:p>
          <a:p>
            <a:r>
              <a:rPr lang="en-US" baseline="0" dirty="0"/>
              <a:t>Let’s jump ahead a bit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39</a:t>
            </a:fld>
            <a:endParaRPr lang="en-US"/>
          </a:p>
        </p:txBody>
      </p:sp>
    </p:spTree>
    <p:extLst>
      <p:ext uri="{BB962C8B-B14F-4D97-AF65-F5344CB8AC3E}">
        <p14:creationId xmlns:p14="http://schemas.microsoft.com/office/powerpoint/2010/main" val="3300337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week 5 the workouts</a:t>
            </a:r>
            <a:r>
              <a:rPr lang="en-US" baseline="0" dirty="0"/>
              <a:t> start to differ a bit.  We’ve grown accustomed to more running, or have we?</a:t>
            </a:r>
          </a:p>
          <a:p>
            <a:endParaRPr lang="en-US" baseline="0" dirty="0"/>
          </a:p>
          <a:p>
            <a:r>
              <a:rPr lang="en-US" baseline="0" dirty="0"/>
              <a:t>5 minute run, 3 minute walk</a:t>
            </a:r>
          </a:p>
          <a:p>
            <a:r>
              <a:rPr lang="en-US" baseline="0" dirty="0"/>
              <a:t>8 minute run, 5 minute walk</a:t>
            </a:r>
          </a:p>
          <a:p>
            <a:r>
              <a:rPr lang="en-US" baseline="0" dirty="0"/>
              <a:t>20 minute run!?!?!?</a:t>
            </a:r>
          </a:p>
          <a:p>
            <a:endParaRPr lang="en-US" baseline="0" dirty="0"/>
          </a:p>
          <a:p>
            <a:r>
              <a:rPr lang="en-US" baseline="0" dirty="0"/>
              <a:t>W5D3 was circled on my calendar.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40</a:t>
            </a:fld>
            <a:endParaRPr lang="en-US"/>
          </a:p>
        </p:txBody>
      </p:sp>
    </p:spTree>
    <p:extLst>
      <p:ext uri="{BB962C8B-B14F-4D97-AF65-F5344CB8AC3E}">
        <p14:creationId xmlns:p14="http://schemas.microsoft.com/office/powerpoint/2010/main" val="50069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minute run</a:t>
            </a:r>
          </a:p>
        </p:txBody>
      </p:sp>
      <p:sp>
        <p:nvSpPr>
          <p:cNvPr id="4" name="Slide Number Placeholder 3"/>
          <p:cNvSpPr>
            <a:spLocks noGrp="1"/>
          </p:cNvSpPr>
          <p:nvPr>
            <p:ph type="sldNum" sz="quarter" idx="10"/>
          </p:nvPr>
        </p:nvSpPr>
        <p:spPr/>
        <p:txBody>
          <a:bodyPr/>
          <a:lstStyle/>
          <a:p>
            <a:fld id="{DF61EA0F-A667-4B49-8422-0062BC55E249}" type="slidenum">
              <a:rPr lang="en-US" smtClean="0"/>
              <a:t>41</a:t>
            </a:fld>
            <a:endParaRPr lang="en-US"/>
          </a:p>
        </p:txBody>
      </p:sp>
    </p:spTree>
    <p:extLst>
      <p:ext uri="{BB962C8B-B14F-4D97-AF65-F5344CB8AC3E}">
        <p14:creationId xmlns:p14="http://schemas.microsoft.com/office/powerpoint/2010/main" val="424332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sit</a:t>
            </a:r>
            <a:r>
              <a:rPr lang="en-US" baseline="0" dirty="0"/>
              <a:t> during my commute to the office.  I sit at my desk.  I sit in meetings.  I sit at lunch.  I sit during my commute home.  I sit at home.  I sit, sit, sit all day long.</a:t>
            </a:r>
          </a:p>
          <a:p>
            <a:endParaRPr lang="en-US" baseline="0" dirty="0"/>
          </a:p>
          <a:p>
            <a:r>
              <a:rPr lang="en-US" baseline="0" dirty="0"/>
              <a:t>I was never an “active” individual, but as I grew older, it started to catch up to me.  Technically overweight, I noticed that I could even play with my kids.</a:t>
            </a:r>
          </a:p>
          <a:p>
            <a:endParaRPr lang="en-US" dirty="0"/>
          </a:p>
          <a:p>
            <a:r>
              <a:rPr lang="en-US" dirty="0"/>
              <a:t>I don’t have a story to share about how, as an</a:t>
            </a:r>
            <a:r>
              <a:rPr lang="en-US" baseline="0" dirty="0"/>
              <a:t> overweight software developer, </a:t>
            </a:r>
            <a:r>
              <a:rPr lang="en-US" dirty="0"/>
              <a:t>I attended</a:t>
            </a:r>
            <a:r>
              <a:rPr lang="en-US" baseline="0" dirty="0"/>
              <a:t> a </a:t>
            </a:r>
            <a:r>
              <a:rPr lang="en-US" baseline="0" dirty="0" err="1"/>
              <a:t>bootcamp</a:t>
            </a:r>
            <a:r>
              <a:rPr lang="en-US" baseline="0" dirty="0"/>
              <a:t> and lost a-gazillion pounds over night.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10888288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well and</a:t>
            </a:r>
            <a:r>
              <a:rPr lang="en-US" baseline="0" dirty="0"/>
              <a:t> good, but when?  I don’t have the time?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42</a:t>
            </a:fld>
            <a:endParaRPr lang="en-US"/>
          </a:p>
        </p:txBody>
      </p:sp>
    </p:spTree>
    <p:extLst>
      <p:ext uri="{BB962C8B-B14F-4D97-AF65-F5344CB8AC3E}">
        <p14:creationId xmlns:p14="http://schemas.microsoft.com/office/powerpoint/2010/main" val="13178554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“I don’t have time.”  Is easy to say.  I still say it.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don’t have time” really means “I can’t make time”.  Let’s learn how we can creatively make time to set ourselves up for success.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43</a:t>
            </a:fld>
            <a:endParaRPr lang="en-US"/>
          </a:p>
        </p:txBody>
      </p:sp>
    </p:spTree>
    <p:extLst>
      <p:ext uri="{BB962C8B-B14F-4D97-AF65-F5344CB8AC3E}">
        <p14:creationId xmlns:p14="http://schemas.microsoft.com/office/powerpoint/2010/main" val="2935241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let others control OUR calendar.  “Send</a:t>
            </a:r>
            <a:r>
              <a:rPr lang="en-US" baseline="0" dirty="0"/>
              <a:t> me a meeting invite.”  “Put it on my calendar.”  are often heard around the office.  </a:t>
            </a:r>
            <a:r>
              <a:rPr lang="en-US" dirty="0"/>
              <a:t>Protect your calendar!  Put your workout</a:t>
            </a:r>
            <a:r>
              <a:rPr lang="en-US" baseline="0" dirty="0"/>
              <a:t> on the calendar and protect it.</a:t>
            </a:r>
          </a:p>
          <a:p>
            <a:endParaRPr lang="en-US" baseline="0" dirty="0"/>
          </a:p>
          <a:p>
            <a:r>
              <a:rPr lang="en-US" baseline="0" dirty="0"/>
              <a:t>It’s difficult to find the same time each day to do our workouts.  Try to find the best time for you, throughout the week.  It takes a bit of planning, but can easily be done.  This should be a “task” each week during our sprints.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45</a:t>
            </a:fld>
            <a:endParaRPr lang="en-US"/>
          </a:p>
        </p:txBody>
      </p:sp>
    </p:spTree>
    <p:extLst>
      <p:ext uri="{BB962C8B-B14F-4D97-AF65-F5344CB8AC3E}">
        <p14:creationId xmlns:p14="http://schemas.microsoft.com/office/powerpoint/2010/main" val="919379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Duh?  Thank you master</a:t>
            </a:r>
            <a:r>
              <a:rPr lang="en-US" baseline="0" dirty="0"/>
              <a:t> of the obvious.</a:t>
            </a:r>
            <a:endParaRPr lang="en-US" dirty="0"/>
          </a:p>
          <a:p>
            <a:endParaRPr lang="en-US" dirty="0"/>
          </a:p>
          <a:p>
            <a:r>
              <a:rPr lang="en-US" dirty="0"/>
              <a:t>Ease</a:t>
            </a:r>
            <a:r>
              <a:rPr lang="en-US" baseline="0" dirty="0"/>
              <a:t> into morning workouts.  If we’re forcing ourselves out of bed early every morning, it’s not likely that our workouts will become routine or habits.</a:t>
            </a:r>
            <a:endParaRPr lang="en-US" dirty="0"/>
          </a:p>
          <a:p>
            <a:endParaRPr lang="en-US" dirty="0"/>
          </a:p>
          <a:p>
            <a:r>
              <a:rPr lang="en-US" dirty="0"/>
              <a:t>We’re trying to change something already:</a:t>
            </a:r>
            <a:r>
              <a:rPr lang="en-US" baseline="0" dirty="0"/>
              <a:t> becoming more active.  I’d suggest not trying to make too many changes at once.</a:t>
            </a:r>
          </a:p>
          <a:p>
            <a:r>
              <a:rPr lang="en-US" baseline="0" dirty="0"/>
              <a:t>I started by sneaking out at lunch, or scheduling time in the evenings.  It’s easy for me during XC season.</a:t>
            </a:r>
          </a:p>
          <a:p>
            <a:r>
              <a:rPr lang="en-US" baseline="0" dirty="0"/>
              <a:t>When I need to start running more frequently, I decided I had to become a morning runner.</a:t>
            </a:r>
          </a:p>
          <a:p>
            <a:endParaRPr lang="en-US" baseline="0" dirty="0"/>
          </a:p>
          <a:p>
            <a:r>
              <a:rPr lang="en-US" baseline="0" dirty="0"/>
              <a:t>Be careful about working out too late into the evening.  Workouts tend to “rev the engine” which may lead to trouble getting to sleep.</a:t>
            </a:r>
          </a:p>
        </p:txBody>
      </p:sp>
      <p:sp>
        <p:nvSpPr>
          <p:cNvPr id="4" name="Slide Number Placeholder 3"/>
          <p:cNvSpPr>
            <a:spLocks noGrp="1"/>
          </p:cNvSpPr>
          <p:nvPr>
            <p:ph type="sldNum" sz="quarter" idx="10"/>
          </p:nvPr>
        </p:nvSpPr>
        <p:spPr/>
        <p:txBody>
          <a:bodyPr/>
          <a:lstStyle/>
          <a:p>
            <a:fld id="{DF61EA0F-A667-4B49-8422-0062BC55E249}" type="slidenum">
              <a:rPr lang="en-US" smtClean="0"/>
              <a:t>47</a:t>
            </a:fld>
            <a:endParaRPr lang="en-US"/>
          </a:p>
        </p:txBody>
      </p:sp>
    </p:spTree>
    <p:extLst>
      <p:ext uri="{BB962C8B-B14F-4D97-AF65-F5344CB8AC3E}">
        <p14:creationId xmlns:p14="http://schemas.microsoft.com/office/powerpoint/2010/main" val="24382458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check the weather.  If it’s not going</a:t>
            </a:r>
            <a:r>
              <a:rPr lang="en-US" baseline="0" dirty="0"/>
              <a:t> to rain or snow, and the temperature is 20deg or higher, I’m going running.  It was previously 30deg until I got some cold weather base layers.</a:t>
            </a:r>
          </a:p>
          <a:p>
            <a:r>
              <a:rPr lang="en-US" baseline="0" dirty="0"/>
              <a:t>Set out clothes, set alarms.</a:t>
            </a:r>
          </a:p>
          <a:p>
            <a:r>
              <a:rPr lang="en-US" baseline="0" dirty="0"/>
              <a:t>By doing this the night before, I’ve already told my mind when the alarm goes off that “it’s time to get up and workout”.</a:t>
            </a:r>
          </a:p>
          <a:p>
            <a:r>
              <a:rPr lang="en-US" baseline="0" dirty="0"/>
              <a:t>I suggest adopting this routine or attitude only after the hook has been set.</a:t>
            </a:r>
          </a:p>
          <a:p>
            <a:r>
              <a:rPr lang="en-US" baseline="0" dirty="0"/>
              <a:t>It’s still very easy to try and stay in bed.  Once your workouts have become habits, it’s much easier to get up.</a:t>
            </a:r>
          </a:p>
          <a:p>
            <a:endParaRPr lang="en-US" baseline="0" dirty="0"/>
          </a:p>
          <a:p>
            <a:r>
              <a:rPr lang="en-US" baseline="0" dirty="0"/>
              <a:t>Find ways to set yourself up for success.  When is the best time for you?  Keep in mind that it might be different each day.</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48</a:t>
            </a:fld>
            <a:endParaRPr lang="en-US"/>
          </a:p>
        </p:txBody>
      </p:sp>
    </p:spTree>
    <p:extLst>
      <p:ext uri="{BB962C8B-B14F-4D97-AF65-F5344CB8AC3E}">
        <p14:creationId xmlns:p14="http://schemas.microsoft.com/office/powerpoint/2010/main" val="2049156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what’s next?</a:t>
            </a:r>
          </a:p>
        </p:txBody>
      </p:sp>
      <p:sp>
        <p:nvSpPr>
          <p:cNvPr id="4" name="Slide Number Placeholder 3"/>
          <p:cNvSpPr>
            <a:spLocks noGrp="1"/>
          </p:cNvSpPr>
          <p:nvPr>
            <p:ph type="sldNum" sz="quarter" idx="10"/>
          </p:nvPr>
        </p:nvSpPr>
        <p:spPr/>
        <p:txBody>
          <a:bodyPr/>
          <a:lstStyle/>
          <a:p>
            <a:fld id="{DF61EA0F-A667-4B49-8422-0062BC55E249}" type="slidenum">
              <a:rPr lang="en-US" smtClean="0"/>
              <a:t>50</a:t>
            </a:fld>
            <a:endParaRPr lang="en-US"/>
          </a:p>
        </p:txBody>
      </p:sp>
    </p:spTree>
    <p:extLst>
      <p:ext uri="{BB962C8B-B14F-4D97-AF65-F5344CB8AC3E}">
        <p14:creationId xmlns:p14="http://schemas.microsoft.com/office/powerpoint/2010/main" val="407594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Continue to block off time, walk</a:t>
            </a:r>
            <a:r>
              <a:rPr lang="en-US" baseline="0" dirty="0"/>
              <a:t> instead of run.  Light cycling.  Keep moving, just to stay loose and fluid.  Continue dedicating that time to yourself so you do not lose your fitness, or your habits.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51</a:t>
            </a:fld>
            <a:endParaRPr lang="en-US"/>
          </a:p>
        </p:txBody>
      </p:sp>
    </p:spTree>
    <p:extLst>
      <p:ext uri="{BB962C8B-B14F-4D97-AF65-F5344CB8AC3E}">
        <p14:creationId xmlns:p14="http://schemas.microsoft.com/office/powerpoint/2010/main" val="37664927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a new goal,</a:t>
            </a:r>
            <a:r>
              <a:rPr lang="en-US" baseline="0" dirty="0"/>
              <a:t> and start building your backlog again.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52</a:t>
            </a:fld>
            <a:endParaRPr lang="en-US"/>
          </a:p>
        </p:txBody>
      </p:sp>
    </p:spTree>
    <p:extLst>
      <p:ext uri="{BB962C8B-B14F-4D97-AF65-F5344CB8AC3E}">
        <p14:creationId xmlns:p14="http://schemas.microsoft.com/office/powerpoint/2010/main" val="18435938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we made any improvements?</a:t>
            </a:r>
          </a:p>
          <a:p>
            <a:endParaRPr lang="en-US" dirty="0"/>
          </a:p>
          <a:p>
            <a:r>
              <a:rPr lang="en-US" dirty="0"/>
              <a:t>You most likely “feel” better, but what about the direct</a:t>
            </a:r>
            <a:r>
              <a:rPr lang="en-US" baseline="0" dirty="0"/>
              <a:t> benefits that we spoke about earlier?   Have we made any improvements in our waist line?  Blood pressure?</a:t>
            </a:r>
          </a:p>
          <a:p>
            <a:endParaRPr lang="en-US" baseline="0" dirty="0"/>
          </a:p>
          <a:p>
            <a:r>
              <a:rPr lang="en-US" baseline="0" dirty="0"/>
              <a:t>What about our basic fitness levels?  Can we do more pushups?  </a:t>
            </a:r>
            <a:r>
              <a:rPr lang="en-US" baseline="0" dirty="0" err="1"/>
              <a:t>Situps</a:t>
            </a:r>
            <a:r>
              <a:rPr lang="en-US" baseline="0" dirty="0"/>
              <a:t>?  How fast can we run 1-mile?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54</a:t>
            </a:fld>
            <a:endParaRPr lang="en-US"/>
          </a:p>
        </p:txBody>
      </p:sp>
    </p:spTree>
    <p:extLst>
      <p:ext uri="{BB962C8B-B14F-4D97-AF65-F5344CB8AC3E}">
        <p14:creationId xmlns:p14="http://schemas.microsoft.com/office/powerpoint/2010/main" val="30987075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discussed Direct Benefits: biometric</a:t>
            </a:r>
            <a:r>
              <a:rPr lang="en-US" baseline="0" dirty="0"/>
              <a:t> screenings, improved fitness metrics, etc.</a:t>
            </a:r>
          </a:p>
          <a:p>
            <a:endParaRPr lang="en-US" baseline="0" dirty="0"/>
          </a:p>
          <a:p>
            <a:r>
              <a:rPr lang="en-US" baseline="0" dirty="0"/>
              <a:t>What about the indirect benefits.  Exercising in the morning jumpstarts your day: the engine is </a:t>
            </a:r>
            <a:r>
              <a:rPr lang="en-US" baseline="0" dirty="0" err="1"/>
              <a:t>rev’d</a:t>
            </a:r>
            <a:r>
              <a:rPr lang="en-US" baseline="0" dirty="0"/>
              <a:t> and ready.  Middle of the day?  Resets your day and clears your mind.  In the evening?  Daily reflection.  What did you accomplish, what’s let to get started tomorrow.</a:t>
            </a:r>
          </a:p>
        </p:txBody>
      </p:sp>
      <p:sp>
        <p:nvSpPr>
          <p:cNvPr id="4" name="Slide Number Placeholder 3"/>
          <p:cNvSpPr>
            <a:spLocks noGrp="1"/>
          </p:cNvSpPr>
          <p:nvPr>
            <p:ph type="sldNum" sz="quarter" idx="10"/>
          </p:nvPr>
        </p:nvSpPr>
        <p:spPr/>
        <p:txBody>
          <a:bodyPr/>
          <a:lstStyle/>
          <a:p>
            <a:fld id="{DF61EA0F-A667-4B49-8422-0062BC55E249}" type="slidenum">
              <a:rPr lang="en-US" smtClean="0"/>
              <a:t>55</a:t>
            </a:fld>
            <a:endParaRPr lang="en-US"/>
          </a:p>
        </p:txBody>
      </p:sp>
    </p:spTree>
    <p:extLst>
      <p:ext uri="{BB962C8B-B14F-4D97-AF65-F5344CB8AC3E}">
        <p14:creationId xmlns:p14="http://schemas.microsoft.com/office/powerpoint/2010/main" val="647896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started “running”, I was averaging 14:45</a:t>
            </a:r>
            <a:r>
              <a:rPr lang="en-US" baseline="0" dirty="0"/>
              <a:t> / mi.  15:00 / mi is walking.  I was barely running.</a:t>
            </a:r>
          </a:p>
          <a:p>
            <a:endParaRPr lang="en-US" dirty="0"/>
          </a:p>
          <a:p>
            <a:r>
              <a:rPr lang="en-US" dirty="0"/>
              <a:t>My</a:t>
            </a:r>
            <a:r>
              <a:rPr lang="en-US" baseline="0" dirty="0"/>
              <a:t> largest accomplishments to date include a 200-mile 12-man relay last October.  This past Saturday I set a personal record in a 10-miler: 1:34:30 (9:27/mile) finishing in the top 30% of a field of more than 5,000 runners.  Next month I hope to finish a HM in less than 2:15:00 which I have been chasing for 2 years now.  I’m projecting 2:05:00.</a:t>
            </a:r>
            <a:endParaRPr lang="en-US" dirty="0"/>
          </a:p>
          <a:p>
            <a:endParaRPr lang="en-US" dirty="0"/>
          </a:p>
          <a:p>
            <a:r>
              <a:rPr lang="en-US" dirty="0"/>
              <a:t>I simply</a:t>
            </a:r>
            <a:r>
              <a:rPr lang="en-US" baseline="0" dirty="0"/>
              <a:t> wanted to become more fit, and set a good example for my kids by leading an active lifestyle.  I have “learned” to love running, and depend on it to be a more focused individual.</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6362966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57</a:t>
            </a:fld>
            <a:endParaRPr lang="en-US"/>
          </a:p>
        </p:txBody>
      </p:sp>
    </p:spTree>
    <p:extLst>
      <p:ext uri="{BB962C8B-B14F-4D97-AF65-F5344CB8AC3E}">
        <p14:creationId xmlns:p14="http://schemas.microsoft.com/office/powerpoint/2010/main" val="42732256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a:p>
            <a:endParaRPr lang="en-US" dirty="0"/>
          </a:p>
          <a:p>
            <a:r>
              <a:rPr lang="en-US" dirty="0"/>
              <a:t>Where</a:t>
            </a:r>
            <a:r>
              <a:rPr lang="en-US" baseline="0" dirty="0"/>
              <a:t> are you in your journey?</a:t>
            </a:r>
          </a:p>
          <a:p>
            <a:endParaRPr lang="en-US" baseline="0" dirty="0"/>
          </a:p>
          <a:p>
            <a:pPr algn="l"/>
            <a:r>
              <a:rPr lang="en-US" dirty="0"/>
              <a:t>Just getting started?</a:t>
            </a:r>
          </a:p>
          <a:p>
            <a:pPr algn="l"/>
            <a:r>
              <a:rPr lang="en-US" dirty="0"/>
              <a:t>Well on your way and looking to improve?</a:t>
            </a:r>
          </a:p>
          <a:p>
            <a:pPr algn="l"/>
            <a:r>
              <a:rPr lang="en-US" dirty="0"/>
              <a:t>A seasoned professional always looking for new ideas?</a:t>
            </a:r>
          </a:p>
          <a:p>
            <a:pPr algn="l"/>
            <a:endParaRPr lang="en-US" dirty="0"/>
          </a:p>
          <a:p>
            <a:pPr algn="l"/>
            <a:r>
              <a:rPr lang="en-US" dirty="0"/>
              <a:t>Tweet at me</a:t>
            </a:r>
            <a:r>
              <a:rPr lang="en-US" baseline="0" dirty="0"/>
              <a:t> or e-mail me.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58</a:t>
            </a:fld>
            <a:endParaRPr lang="en-US"/>
          </a:p>
        </p:txBody>
      </p:sp>
    </p:spTree>
    <p:extLst>
      <p:ext uri="{BB962C8B-B14F-4D97-AF65-F5344CB8AC3E}">
        <p14:creationId xmlns:p14="http://schemas.microsoft.com/office/powerpoint/2010/main" val="3609679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another health and wellness talk?</a:t>
            </a:r>
          </a:p>
          <a:p>
            <a:endParaRPr lang="en-US" dirty="0"/>
          </a:p>
          <a:p>
            <a:r>
              <a:rPr lang="en-US" dirty="0"/>
              <a:t>We know that we need to</a:t>
            </a:r>
            <a:r>
              <a:rPr lang="en-US" baseline="0" dirty="0"/>
              <a:t> stand more, and sit less.  We know that we need to move.</a:t>
            </a:r>
          </a:p>
          <a:p>
            <a:endParaRPr lang="en-US" baseline="0" dirty="0"/>
          </a:p>
          <a:p>
            <a:r>
              <a:rPr lang="en-US" baseline="0" dirty="0"/>
              <a:t>What are some reasons that we have trouble leading an active lifestyle?</a:t>
            </a:r>
          </a:p>
          <a:p>
            <a:endParaRPr lang="en-US" baseline="0" dirty="0"/>
          </a:p>
          <a:p>
            <a:r>
              <a:rPr lang="en-US" baseline="0" dirty="0"/>
              <a:t>In this talk, I want to focus on “how”.  How can we become more active.  Not just standing up from our desks each hour, but actually getting out and active with a purpose.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59076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really “fine print”, but too the point.</a:t>
            </a:r>
          </a:p>
          <a:p>
            <a:endParaRPr lang="en-US" dirty="0"/>
          </a:p>
          <a:p>
            <a:r>
              <a:rPr lang="en-US" dirty="0"/>
              <a:t>All of this information is based entirely on my experience.</a:t>
            </a:r>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82669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 you know someone is a runner?  Wait, they’ll tell you!</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58958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it that we do not exercise?  Is it because we’re always too tired?</a:t>
            </a:r>
            <a:r>
              <a:rPr lang="en-US" baseline="0" dirty="0"/>
              <a:t>  Maybe we’re too tired because we never exercise.  It’s a vicious cycle.</a:t>
            </a:r>
          </a:p>
          <a:p>
            <a:endParaRPr lang="en-US" baseline="0" dirty="0"/>
          </a:p>
          <a:p>
            <a:r>
              <a:rPr lang="en-US" baseline="0" dirty="0"/>
              <a:t>No time?</a:t>
            </a:r>
          </a:p>
          <a:p>
            <a:endParaRPr lang="en-US" baseline="0" dirty="0"/>
          </a:p>
          <a:p>
            <a:r>
              <a:rPr lang="en-US" baseline="0" dirty="0"/>
              <a:t>No idea how?</a:t>
            </a:r>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1591530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0" y="0"/>
            <a:ext cx="12192000" cy="48664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hasCustomPrompt="1"/>
          </p:nvPr>
        </p:nvSpPr>
        <p:spPr>
          <a:xfrm>
            <a:off x="789435" y="5110609"/>
            <a:ext cx="6705598" cy="1137793"/>
          </a:xfrm>
        </p:spPr>
        <p:txBody>
          <a:bodyPr>
            <a:normAutofit/>
          </a:bodyPr>
          <a:lstStyle>
            <a:lvl1pPr marL="0" indent="0" algn="l">
              <a:lnSpc>
                <a:spcPct val="95000"/>
              </a:lnSpc>
              <a:spcBef>
                <a:spcPts val="600"/>
              </a:spcBef>
              <a:spcAft>
                <a:spcPts val="600"/>
              </a:spcAft>
              <a:buNone/>
              <a:defRPr sz="3200" baseline="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Speaker(s) name(s)</a:t>
            </a:r>
          </a:p>
        </p:txBody>
      </p:sp>
      <p:sp>
        <p:nvSpPr>
          <p:cNvPr id="4" name="Date Placeholder 3"/>
          <p:cNvSpPr>
            <a:spLocks noGrp="1"/>
          </p:cNvSpPr>
          <p:nvPr>
            <p:ph type="dt" sz="half" idx="10"/>
          </p:nvPr>
        </p:nvSpPr>
        <p:spPr/>
        <p:txBody>
          <a:bodyPr/>
          <a:lstStyle/>
          <a:p>
            <a:fld id="{8BEEBAAA-29B5-4AF5-BC5F-7E580C29002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995" y="250230"/>
            <a:ext cx="1419225" cy="678759"/>
          </a:xfrm>
          <a:prstGeom prst="rect">
            <a:avLst/>
          </a:prstGeom>
        </p:spPr>
      </p:pic>
      <p:sp>
        <p:nvSpPr>
          <p:cNvPr id="15" name="TextBox 14"/>
          <p:cNvSpPr txBox="1"/>
          <p:nvPr userDrawn="1"/>
        </p:nvSpPr>
        <p:spPr>
          <a:xfrm>
            <a:off x="7778497" y="5094513"/>
            <a:ext cx="4190346" cy="1089529"/>
          </a:xfrm>
          <a:prstGeom prst="rect">
            <a:avLst/>
          </a:prstGeom>
          <a:noFill/>
        </p:spPr>
        <p:txBody>
          <a:bodyPr wrap="square" rtlCol="0">
            <a:spAutoFit/>
          </a:bodyPr>
          <a:lstStyle/>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Cincinnati	</a:t>
            </a:r>
            <a:r>
              <a:rPr lang="en-US" sz="2400" dirty="0">
                <a:solidFill>
                  <a:schemeClr val="accent2"/>
                </a:solidFill>
              </a:rPr>
              <a:t>+</a:t>
            </a:r>
            <a:r>
              <a:rPr lang="en-US" sz="2400" baseline="0" dirty="0">
                <a:solidFill>
                  <a:schemeClr val="tx2"/>
                </a:solidFill>
              </a:rPr>
              <a:t> </a:t>
            </a:r>
            <a:r>
              <a:rPr lang="en-US" sz="2400" dirty="0">
                <a:solidFill>
                  <a:schemeClr val="tx2"/>
                </a:solidFill>
              </a:rPr>
              <a:t>Louisville </a:t>
            </a:r>
          </a:p>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Nashville	</a:t>
            </a:r>
            <a:r>
              <a:rPr lang="en-US" sz="2400" dirty="0">
                <a:solidFill>
                  <a:schemeClr val="accent2"/>
                </a:solidFill>
              </a:rPr>
              <a:t>+ </a:t>
            </a:r>
            <a:r>
              <a:rPr lang="en-US" sz="2400" dirty="0">
                <a:solidFill>
                  <a:schemeClr val="tx2"/>
                </a:solidFill>
              </a:rPr>
              <a:t>Columbus</a:t>
            </a:r>
          </a:p>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Detroit	</a:t>
            </a:r>
            <a:r>
              <a:rPr lang="en-US" sz="2400" dirty="0">
                <a:solidFill>
                  <a:schemeClr val="accent2"/>
                </a:solidFill>
              </a:rPr>
              <a:t>+</a:t>
            </a:r>
            <a:r>
              <a:rPr lang="en-US" sz="2400" dirty="0">
                <a:solidFill>
                  <a:schemeClr val="tx2"/>
                </a:solidFill>
              </a:rPr>
              <a:t> Indianapolis</a:t>
            </a:r>
            <a:endParaRPr lang="en-US" dirty="0">
              <a:solidFill>
                <a:schemeClr val="tx2"/>
              </a:solidFill>
            </a:endParaRPr>
          </a:p>
        </p:txBody>
      </p:sp>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buFontTx/>
              <a:buNone/>
              <a:defRPr sz="5800" baseline="0">
                <a:solidFill>
                  <a:schemeClr val="bg2"/>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Presentation title</a:t>
            </a:r>
          </a:p>
        </p:txBody>
      </p:sp>
      <p:sp>
        <p:nvSpPr>
          <p:cNvPr id="20" name="Content Placeholder 8"/>
          <p:cNvSpPr>
            <a:spLocks noGrp="1"/>
          </p:cNvSpPr>
          <p:nvPr>
            <p:ph sz="quarter" idx="13" hasCustomPrompt="1"/>
          </p:nvPr>
        </p:nvSpPr>
        <p:spPr>
          <a:xfrm>
            <a:off x="7690103" y="1195389"/>
            <a:ext cx="4050793" cy="3400996"/>
          </a:xfrm>
        </p:spPr>
        <p:txBody>
          <a:bodyPr/>
          <a:lstStyle>
            <a:lvl1pPr marL="0" indent="0">
              <a:lnSpc>
                <a:spcPct val="100000"/>
              </a:lnSpc>
              <a:buNone/>
              <a:defRPr b="0" baseline="0">
                <a:solidFill>
                  <a:schemeClr val="bg2"/>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add text, picture, chart, logo etc..</a:t>
            </a:r>
          </a:p>
        </p:txBody>
      </p:sp>
    </p:spTree>
    <p:extLst>
      <p:ext uri="{BB962C8B-B14F-4D97-AF65-F5344CB8AC3E}">
        <p14:creationId xmlns:p14="http://schemas.microsoft.com/office/powerpoint/2010/main" val="171854949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8BEEBAAA-29B5-4AF5-BC5F-7E580C29002D}" type="datetimeFigureOut">
              <a:rPr lang="en-US" smtClean="0"/>
              <a:t>3/29/2016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0"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Blank slide</a:t>
            </a:r>
          </a:p>
        </p:txBody>
      </p:sp>
    </p:spTree>
    <p:extLst>
      <p:ext uri="{BB962C8B-B14F-4D97-AF65-F5344CB8AC3E}">
        <p14:creationId xmlns:p14="http://schemas.microsoft.com/office/powerpoint/2010/main" val="1008144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97408"/>
            <a:ext cx="3932237" cy="1804416"/>
          </a:xfrm>
        </p:spPr>
        <p:txBody>
          <a:bodyPr anchor="b">
            <a:noAutofit/>
          </a:bodyPr>
          <a:lstStyle>
            <a:lvl1pPr>
              <a:lnSpc>
                <a:spcPts val="4400"/>
              </a:lnSpc>
              <a:defRPr sz="4500"/>
            </a:lvl1pPr>
          </a:lstStyle>
          <a:p>
            <a:r>
              <a:rPr lang="en-US" dirty="0"/>
              <a:t>Click to edit Master title style</a:t>
            </a:r>
          </a:p>
        </p:txBody>
      </p:sp>
      <p:sp>
        <p:nvSpPr>
          <p:cNvPr id="3" name="Content Placeholder 2"/>
          <p:cNvSpPr>
            <a:spLocks noGrp="1"/>
          </p:cNvSpPr>
          <p:nvPr>
            <p:ph idx="1"/>
          </p:nvPr>
        </p:nvSpPr>
        <p:spPr>
          <a:xfrm>
            <a:off x="5183188" y="597409"/>
            <a:ext cx="6172200" cy="5263644"/>
          </a:xfrm>
        </p:spPr>
        <p:txBody>
          <a:bodyPr vert="horz" lIns="91440" tIns="45720" rIns="91440" bIns="45720" rtlCol="0">
            <a:normAutofit/>
          </a:bodyPr>
          <a:lstStyle>
            <a:lvl1pPr>
              <a:lnSpc>
                <a:spcPct val="90000"/>
              </a:lnSpc>
              <a:spcBef>
                <a:spcPts val="300"/>
              </a:spcBef>
              <a:defRPr lang="en-US" sz="2600" smtClean="0">
                <a:solidFill>
                  <a:schemeClr val="bg1">
                    <a:lumMod val="50000"/>
                  </a:schemeClr>
                </a:solidFill>
              </a:defRPr>
            </a:lvl1pPr>
            <a:lvl2pPr>
              <a:lnSpc>
                <a:spcPct val="90000"/>
              </a:lnSpc>
              <a:spcBef>
                <a:spcPts val="300"/>
              </a:spcBef>
              <a:defRPr lang="en-US" sz="2000" smtClean="0">
                <a:solidFill>
                  <a:schemeClr val="bg1">
                    <a:lumMod val="50000"/>
                  </a:schemeClr>
                </a:solidFill>
              </a:defRPr>
            </a:lvl2pPr>
            <a:lvl3pPr>
              <a:lnSpc>
                <a:spcPct val="90000"/>
              </a:lnSpc>
              <a:spcBef>
                <a:spcPts val="300"/>
              </a:spcBef>
              <a:defRPr lang="en-US" sz="1800" smtClean="0">
                <a:solidFill>
                  <a:schemeClr val="bg1">
                    <a:lumMod val="50000"/>
                  </a:schemeClr>
                </a:solidFill>
              </a:defRPr>
            </a:lvl3pPr>
            <a:lvl4pPr>
              <a:defRPr lang="en-US" sz="16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p:txBody>
      </p:sp>
      <p:sp>
        <p:nvSpPr>
          <p:cNvPr id="4" name="Text Placeholder 3"/>
          <p:cNvSpPr>
            <a:spLocks noGrp="1"/>
          </p:cNvSpPr>
          <p:nvPr>
            <p:ph type="body" sz="half" idx="2"/>
          </p:nvPr>
        </p:nvSpPr>
        <p:spPr>
          <a:xfrm>
            <a:off x="839788" y="2560320"/>
            <a:ext cx="3932237" cy="3300730"/>
          </a:xfrm>
        </p:spPr>
        <p:txBody>
          <a:bodyPr>
            <a:normAutofit/>
          </a:bodyPr>
          <a:lstStyle>
            <a:lvl1pPr marL="0" indent="0">
              <a:buNone/>
              <a:defRPr sz="3000" b="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p:txBody>
          <a:bodyPr vert="eaVert"/>
          <a:lstStyle>
            <a:lvl1pPr>
              <a:defRPr>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80424" y="439869"/>
            <a:ext cx="997638" cy="477131"/>
          </a:xfrm>
          <a:prstGeom prst="rect">
            <a:avLst/>
          </a:prstGeom>
        </p:spPr>
      </p:pic>
    </p:spTree>
    <p:extLst>
      <p:ext uri="{BB962C8B-B14F-4D97-AF65-F5344CB8AC3E}">
        <p14:creationId xmlns:p14="http://schemas.microsoft.com/office/powerpoint/2010/main" val="596921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ectangle 7"/>
          <p:cNvSpPr/>
          <p:nvPr userDrawn="1"/>
        </p:nvSpPr>
        <p:spPr>
          <a:xfrm>
            <a:off x="10095346" y="0"/>
            <a:ext cx="209665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4206878"/>
          </a:xfrm>
        </p:spPr>
        <p:txBody>
          <a:bodyPr vert="eaVert" anchor="b">
            <a:normAutofit/>
          </a:bodyPr>
          <a:lstStyle>
            <a:lvl1pPr>
              <a:defRPr sz="4500">
                <a:solidFill>
                  <a:schemeClr val="bg2"/>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769096" cy="5811838"/>
          </a:xfrm>
        </p:spPr>
        <p:txBody>
          <a:bodyPr vert="eaVert"/>
          <a:lstStyle>
            <a:lvl1pPr>
              <a:defRPr>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77200" y="6356352"/>
            <a:ext cx="1773936" cy="365125"/>
          </a:xfrm>
        </p:spPr>
        <p:txBody>
          <a:bodyPr/>
          <a:lstStyle/>
          <a:p>
            <a:fld id="{9860EDB8-5305-433F-BE41-D7A86D811DB3}" type="slidenum">
              <a:rPr lang="en-US" smtClean="0"/>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0434060" y="5307360"/>
            <a:ext cx="1419225" cy="678759"/>
          </a:xfrm>
          <a:prstGeom prst="rect">
            <a:avLst/>
          </a:prstGeom>
        </p:spPr>
      </p:pic>
    </p:spTree>
    <p:extLst>
      <p:ext uri="{BB962C8B-B14F-4D97-AF65-F5344CB8AC3E}">
        <p14:creationId xmlns:p14="http://schemas.microsoft.com/office/powerpoint/2010/main" val="13022666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a:xfrm>
            <a:off x="585788" y="6356352"/>
            <a:ext cx="3276600" cy="365125"/>
          </a:xfrm>
        </p:spPr>
        <p:txBody>
          <a:bodyPr/>
          <a:lstStyle/>
          <a:p>
            <a:fld id="{8BEEBAAA-29B5-4AF5-BC5F-7E580C29002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3" name="Content Placeholder 8"/>
          <p:cNvSpPr>
            <a:spLocks noGrp="1"/>
          </p:cNvSpPr>
          <p:nvPr>
            <p:ph sz="quarter" idx="15"/>
          </p:nvPr>
        </p:nvSpPr>
        <p:spPr>
          <a:xfrm>
            <a:off x="591232" y="1652715"/>
            <a:ext cx="10762568" cy="4376443"/>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Typical slide – click to change header</a:t>
            </a:r>
          </a:p>
        </p:txBody>
      </p:sp>
    </p:spTree>
    <p:extLst>
      <p:ext uri="{BB962C8B-B14F-4D97-AF65-F5344CB8AC3E}">
        <p14:creationId xmlns:p14="http://schemas.microsoft.com/office/powerpoint/2010/main" val="21858365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2" name="Content Placeholder 8"/>
          <p:cNvSpPr>
            <a:spLocks noGrp="1"/>
          </p:cNvSpPr>
          <p:nvPr>
            <p:ph sz="quarter" idx="13"/>
          </p:nvPr>
        </p:nvSpPr>
        <p:spPr>
          <a:xfrm>
            <a:off x="6776357" y="1652716"/>
            <a:ext cx="4800600" cy="4376443"/>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13" name="Content Placeholder 8"/>
          <p:cNvSpPr>
            <a:spLocks noGrp="1"/>
          </p:cNvSpPr>
          <p:nvPr>
            <p:ph sz="quarter" idx="15"/>
          </p:nvPr>
        </p:nvSpPr>
        <p:spPr>
          <a:xfrm>
            <a:off x="591232" y="1652715"/>
            <a:ext cx="5907539" cy="4376443"/>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Typical slide – click to change header</a:t>
            </a:r>
          </a:p>
        </p:txBody>
      </p:sp>
    </p:spTree>
    <p:extLst>
      <p:ext uri="{BB962C8B-B14F-4D97-AF65-F5344CB8AC3E}">
        <p14:creationId xmlns:p14="http://schemas.microsoft.com/office/powerpoint/2010/main" val="35344958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1" name="Rectangle 10"/>
          <p:cNvSpPr/>
          <p:nvPr userDrawn="1"/>
        </p:nvSpPr>
        <p:spPr bwMode="auto">
          <a:xfrm>
            <a:off x="0" y="1393409"/>
            <a:ext cx="3974592" cy="116254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4" name="Rectangle 13"/>
          <p:cNvSpPr/>
          <p:nvPr userDrawn="1"/>
        </p:nvSpPr>
        <p:spPr bwMode="auto">
          <a:xfrm>
            <a:off x="0" y="3841057"/>
            <a:ext cx="3974592" cy="1167171"/>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5" name="Rectangle 14"/>
          <p:cNvSpPr/>
          <p:nvPr userDrawn="1"/>
        </p:nvSpPr>
        <p:spPr bwMode="auto">
          <a:xfrm>
            <a:off x="0" y="5064558"/>
            <a:ext cx="3974592" cy="118319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6" name="Rectangle 15"/>
          <p:cNvSpPr/>
          <p:nvPr userDrawn="1"/>
        </p:nvSpPr>
        <p:spPr bwMode="auto">
          <a:xfrm>
            <a:off x="0" y="2618734"/>
            <a:ext cx="3974592" cy="1172980"/>
          </a:xfrm>
          <a:prstGeom prst="rect">
            <a:avLst/>
          </a:prstGeom>
          <a:solidFill>
            <a:schemeClr val="accent3">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7" name="Text Placeholder 22"/>
          <p:cNvSpPr>
            <a:spLocks noGrp="1"/>
          </p:cNvSpPr>
          <p:nvPr>
            <p:ph type="body" sz="quarter" idx="13"/>
          </p:nvPr>
        </p:nvSpPr>
        <p:spPr>
          <a:xfrm>
            <a:off x="1665087" y="1573764"/>
            <a:ext cx="2187585" cy="804060"/>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18" name="Picture Placeholder 27"/>
          <p:cNvSpPr>
            <a:spLocks noGrp="1"/>
          </p:cNvSpPr>
          <p:nvPr>
            <p:ph type="pic" sz="quarter" idx="14"/>
          </p:nvPr>
        </p:nvSpPr>
        <p:spPr>
          <a:xfrm>
            <a:off x="707136" y="1573764"/>
            <a:ext cx="831384" cy="791485"/>
          </a:xfrm>
        </p:spPr>
        <p:txBody>
          <a:bodyPr>
            <a:normAutofit/>
          </a:bodyPr>
          <a:lstStyle>
            <a:lvl1pPr marL="0" indent="0">
              <a:buNone/>
              <a:defRPr sz="1400"/>
            </a:lvl1pPr>
          </a:lstStyle>
          <a:p>
            <a:endParaRPr lang="en-US" dirty="0"/>
          </a:p>
        </p:txBody>
      </p:sp>
      <p:sp>
        <p:nvSpPr>
          <p:cNvPr id="19" name="Picture Placeholder 27"/>
          <p:cNvSpPr>
            <a:spLocks noGrp="1"/>
          </p:cNvSpPr>
          <p:nvPr>
            <p:ph type="pic" sz="quarter" idx="15"/>
          </p:nvPr>
        </p:nvSpPr>
        <p:spPr>
          <a:xfrm>
            <a:off x="714163" y="2853968"/>
            <a:ext cx="824358" cy="746180"/>
          </a:xfrm>
        </p:spPr>
        <p:txBody>
          <a:bodyPr>
            <a:normAutofit/>
          </a:bodyPr>
          <a:lstStyle>
            <a:lvl1pPr marL="0" indent="0">
              <a:buNone/>
              <a:defRPr sz="1400"/>
            </a:lvl1pPr>
          </a:lstStyle>
          <a:p>
            <a:endParaRPr lang="en-US" dirty="0"/>
          </a:p>
        </p:txBody>
      </p:sp>
      <p:sp>
        <p:nvSpPr>
          <p:cNvPr id="20" name="Picture Placeholder 27"/>
          <p:cNvSpPr>
            <a:spLocks noGrp="1"/>
          </p:cNvSpPr>
          <p:nvPr>
            <p:ph type="pic" sz="quarter" idx="16"/>
          </p:nvPr>
        </p:nvSpPr>
        <p:spPr>
          <a:xfrm>
            <a:off x="714162" y="4049075"/>
            <a:ext cx="824358" cy="795454"/>
          </a:xfrm>
        </p:spPr>
        <p:txBody>
          <a:bodyPr>
            <a:normAutofit/>
          </a:bodyPr>
          <a:lstStyle>
            <a:lvl1pPr marL="0" indent="0">
              <a:buNone/>
              <a:defRPr sz="1400"/>
            </a:lvl1pPr>
          </a:lstStyle>
          <a:p>
            <a:endParaRPr lang="en-US" dirty="0"/>
          </a:p>
        </p:txBody>
      </p:sp>
      <p:sp>
        <p:nvSpPr>
          <p:cNvPr id="21" name="Picture Placeholder 27"/>
          <p:cNvSpPr>
            <a:spLocks noGrp="1"/>
          </p:cNvSpPr>
          <p:nvPr>
            <p:ph type="pic" sz="quarter" idx="17"/>
          </p:nvPr>
        </p:nvSpPr>
        <p:spPr>
          <a:xfrm>
            <a:off x="714162" y="5244506"/>
            <a:ext cx="824358" cy="822345"/>
          </a:xfrm>
        </p:spPr>
        <p:txBody>
          <a:bodyPr>
            <a:normAutofit/>
          </a:bodyPr>
          <a:lstStyle>
            <a:lvl1pPr marL="0" indent="0">
              <a:buNone/>
              <a:defRPr sz="1400"/>
            </a:lvl1pPr>
          </a:lstStyle>
          <a:p>
            <a:endParaRPr lang="en-US" dirty="0"/>
          </a:p>
        </p:txBody>
      </p:sp>
      <p:sp>
        <p:nvSpPr>
          <p:cNvPr id="30" name="Text Placeholder 22"/>
          <p:cNvSpPr>
            <a:spLocks noGrp="1"/>
          </p:cNvSpPr>
          <p:nvPr>
            <p:ph type="body" sz="quarter" idx="22"/>
          </p:nvPr>
        </p:nvSpPr>
        <p:spPr>
          <a:xfrm>
            <a:off x="1665087" y="2853968"/>
            <a:ext cx="2187585" cy="746180"/>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31" name="Text Placeholder 22"/>
          <p:cNvSpPr>
            <a:spLocks noGrp="1"/>
          </p:cNvSpPr>
          <p:nvPr>
            <p:ph type="body" sz="quarter" idx="23"/>
          </p:nvPr>
        </p:nvSpPr>
        <p:spPr>
          <a:xfrm>
            <a:off x="1665087" y="4022184"/>
            <a:ext cx="2187585" cy="822345"/>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32" name="Text Placeholder 22"/>
          <p:cNvSpPr>
            <a:spLocks noGrp="1"/>
          </p:cNvSpPr>
          <p:nvPr>
            <p:ph type="body" sz="quarter" idx="24"/>
          </p:nvPr>
        </p:nvSpPr>
        <p:spPr>
          <a:xfrm>
            <a:off x="1665088" y="5244509"/>
            <a:ext cx="2187586" cy="822344"/>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26" name="Text Placeholder 36"/>
          <p:cNvSpPr>
            <a:spLocks noGrp="1"/>
          </p:cNvSpPr>
          <p:nvPr>
            <p:ph type="body" sz="quarter" idx="18"/>
          </p:nvPr>
        </p:nvSpPr>
        <p:spPr>
          <a:xfrm>
            <a:off x="4371102" y="1573764"/>
            <a:ext cx="7378002" cy="888289"/>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4" name="Text Placeholder 36"/>
          <p:cNvSpPr>
            <a:spLocks noGrp="1"/>
          </p:cNvSpPr>
          <p:nvPr>
            <p:ph type="body" sz="quarter" idx="25"/>
          </p:nvPr>
        </p:nvSpPr>
        <p:spPr>
          <a:xfrm>
            <a:off x="4371102" y="2853968"/>
            <a:ext cx="7378002" cy="746180"/>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5" name="Text Placeholder 36"/>
          <p:cNvSpPr>
            <a:spLocks noGrp="1"/>
          </p:cNvSpPr>
          <p:nvPr>
            <p:ph type="body" sz="quarter" idx="26"/>
          </p:nvPr>
        </p:nvSpPr>
        <p:spPr>
          <a:xfrm>
            <a:off x="4371102" y="3992062"/>
            <a:ext cx="7378002" cy="852467"/>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6" name="Text Placeholder 36"/>
          <p:cNvSpPr>
            <a:spLocks noGrp="1"/>
          </p:cNvSpPr>
          <p:nvPr>
            <p:ph type="body" sz="quarter" idx="27"/>
          </p:nvPr>
        </p:nvSpPr>
        <p:spPr>
          <a:xfrm>
            <a:off x="4371102" y="5244506"/>
            <a:ext cx="7378002" cy="822345"/>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Use this slide to callout items</a:t>
            </a:r>
          </a:p>
        </p:txBody>
      </p:sp>
    </p:spTree>
    <p:extLst>
      <p:ext uri="{BB962C8B-B14F-4D97-AF65-F5344CB8AC3E}">
        <p14:creationId xmlns:p14="http://schemas.microsoft.com/office/powerpoint/2010/main" val="3103018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1" name="Rectangle 10"/>
          <p:cNvSpPr/>
          <p:nvPr userDrawn="1"/>
        </p:nvSpPr>
        <p:spPr bwMode="auto">
          <a:xfrm>
            <a:off x="0" y="1393409"/>
            <a:ext cx="1901952" cy="116254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4" name="Rectangle 13"/>
          <p:cNvSpPr/>
          <p:nvPr userDrawn="1"/>
        </p:nvSpPr>
        <p:spPr bwMode="auto">
          <a:xfrm>
            <a:off x="0" y="3841057"/>
            <a:ext cx="1901952" cy="1167171"/>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5" name="Rectangle 14"/>
          <p:cNvSpPr/>
          <p:nvPr userDrawn="1"/>
        </p:nvSpPr>
        <p:spPr bwMode="auto">
          <a:xfrm>
            <a:off x="0" y="5064558"/>
            <a:ext cx="1901952" cy="118319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6" name="Rectangle 15"/>
          <p:cNvSpPr/>
          <p:nvPr userDrawn="1"/>
        </p:nvSpPr>
        <p:spPr bwMode="auto">
          <a:xfrm>
            <a:off x="0" y="2618734"/>
            <a:ext cx="1901952" cy="11729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8" name="Picture Placeholder 27"/>
          <p:cNvSpPr>
            <a:spLocks noGrp="1"/>
          </p:cNvSpPr>
          <p:nvPr>
            <p:ph type="pic" sz="quarter" idx="14"/>
          </p:nvPr>
        </p:nvSpPr>
        <p:spPr>
          <a:xfrm>
            <a:off x="707136" y="1573764"/>
            <a:ext cx="831384" cy="791485"/>
          </a:xfrm>
        </p:spPr>
        <p:txBody>
          <a:bodyPr>
            <a:normAutofit/>
          </a:bodyPr>
          <a:lstStyle>
            <a:lvl1pPr marL="0" indent="0">
              <a:buNone/>
              <a:defRPr sz="1400"/>
            </a:lvl1pPr>
          </a:lstStyle>
          <a:p>
            <a:endParaRPr lang="en-US" dirty="0"/>
          </a:p>
        </p:txBody>
      </p:sp>
      <p:sp>
        <p:nvSpPr>
          <p:cNvPr id="19" name="Picture Placeholder 27"/>
          <p:cNvSpPr>
            <a:spLocks noGrp="1"/>
          </p:cNvSpPr>
          <p:nvPr>
            <p:ph type="pic" sz="quarter" idx="15"/>
          </p:nvPr>
        </p:nvSpPr>
        <p:spPr>
          <a:xfrm>
            <a:off x="714163" y="2853968"/>
            <a:ext cx="824358" cy="746180"/>
          </a:xfrm>
        </p:spPr>
        <p:txBody>
          <a:bodyPr>
            <a:normAutofit/>
          </a:bodyPr>
          <a:lstStyle>
            <a:lvl1pPr marL="0" indent="0">
              <a:buNone/>
              <a:defRPr sz="1400"/>
            </a:lvl1pPr>
          </a:lstStyle>
          <a:p>
            <a:endParaRPr lang="en-US" dirty="0"/>
          </a:p>
        </p:txBody>
      </p:sp>
      <p:sp>
        <p:nvSpPr>
          <p:cNvPr id="20" name="Picture Placeholder 27"/>
          <p:cNvSpPr>
            <a:spLocks noGrp="1"/>
          </p:cNvSpPr>
          <p:nvPr>
            <p:ph type="pic" sz="quarter" idx="16"/>
          </p:nvPr>
        </p:nvSpPr>
        <p:spPr>
          <a:xfrm>
            <a:off x="714162" y="4049075"/>
            <a:ext cx="824358" cy="795454"/>
          </a:xfrm>
        </p:spPr>
        <p:txBody>
          <a:bodyPr>
            <a:normAutofit/>
          </a:bodyPr>
          <a:lstStyle>
            <a:lvl1pPr marL="0" indent="0">
              <a:buNone/>
              <a:defRPr sz="1400"/>
            </a:lvl1pPr>
          </a:lstStyle>
          <a:p>
            <a:endParaRPr lang="en-US" dirty="0"/>
          </a:p>
        </p:txBody>
      </p:sp>
      <p:sp>
        <p:nvSpPr>
          <p:cNvPr id="21" name="Picture Placeholder 27"/>
          <p:cNvSpPr>
            <a:spLocks noGrp="1"/>
          </p:cNvSpPr>
          <p:nvPr>
            <p:ph type="pic" sz="quarter" idx="17"/>
          </p:nvPr>
        </p:nvSpPr>
        <p:spPr>
          <a:xfrm>
            <a:off x="714162" y="5244506"/>
            <a:ext cx="824358" cy="822345"/>
          </a:xfrm>
        </p:spPr>
        <p:txBody>
          <a:bodyPr>
            <a:normAutofit/>
          </a:bodyPr>
          <a:lstStyle>
            <a:lvl1pPr marL="0" indent="0">
              <a:buNone/>
              <a:defRPr sz="1400"/>
            </a:lvl1pPr>
          </a:lstStyle>
          <a:p>
            <a:endParaRPr lang="en-US" dirty="0"/>
          </a:p>
        </p:txBody>
      </p:sp>
      <p:sp>
        <p:nvSpPr>
          <p:cNvPr id="26" name="Text Placeholder 36"/>
          <p:cNvSpPr>
            <a:spLocks noGrp="1"/>
          </p:cNvSpPr>
          <p:nvPr>
            <p:ph type="body" sz="quarter" idx="18"/>
          </p:nvPr>
        </p:nvSpPr>
        <p:spPr>
          <a:xfrm>
            <a:off x="2177930" y="1489356"/>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
        <p:nvSpPr>
          <p:cNvPr id="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Use this slide to callout an item</a:t>
            </a:r>
          </a:p>
        </p:txBody>
      </p:sp>
      <p:sp>
        <p:nvSpPr>
          <p:cNvPr id="24" name="Content Placeholder 8"/>
          <p:cNvSpPr>
            <a:spLocks noGrp="1"/>
          </p:cNvSpPr>
          <p:nvPr>
            <p:ph sz="quarter" idx="13"/>
          </p:nvPr>
        </p:nvSpPr>
        <p:spPr>
          <a:xfrm>
            <a:off x="8651631" y="1573764"/>
            <a:ext cx="2942961" cy="4493087"/>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22" name="Text Placeholder 36"/>
          <p:cNvSpPr>
            <a:spLocks noGrp="1"/>
          </p:cNvSpPr>
          <p:nvPr>
            <p:ph type="body" sz="quarter" idx="29"/>
          </p:nvPr>
        </p:nvSpPr>
        <p:spPr>
          <a:xfrm>
            <a:off x="2177930" y="2652841"/>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
        <p:nvSpPr>
          <p:cNvPr id="23" name="Text Placeholder 36"/>
          <p:cNvSpPr>
            <a:spLocks noGrp="1"/>
          </p:cNvSpPr>
          <p:nvPr>
            <p:ph type="body" sz="quarter" idx="30"/>
          </p:nvPr>
        </p:nvSpPr>
        <p:spPr>
          <a:xfrm>
            <a:off x="2177930" y="3878669"/>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
        <p:nvSpPr>
          <p:cNvPr id="25" name="Text Placeholder 36"/>
          <p:cNvSpPr>
            <a:spLocks noGrp="1"/>
          </p:cNvSpPr>
          <p:nvPr>
            <p:ph type="body" sz="quarter" idx="31"/>
          </p:nvPr>
        </p:nvSpPr>
        <p:spPr>
          <a:xfrm>
            <a:off x="2177930" y="5090429"/>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Tree>
    <p:extLst>
      <p:ext uri="{BB962C8B-B14F-4D97-AF65-F5344CB8AC3E}">
        <p14:creationId xmlns:p14="http://schemas.microsoft.com/office/powerpoint/2010/main" val="20043690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lvl1pPr>
              <a:defRPr>
                <a:solidFill>
                  <a:schemeClr val="tx2">
                    <a:lumMod val="40000"/>
                    <a:lumOff val="60000"/>
                  </a:schemeClr>
                </a:solidFill>
              </a:defRPr>
            </a:lvl1pPr>
          </a:lstStyle>
          <a:p>
            <a:fld id="{8BEEBAAA-29B5-4AF5-BC5F-7E580C29002D}" type="datetimeFigureOut">
              <a:rPr lang="en-US" smtClean="0"/>
              <a:pPr/>
              <a:t>3/29/2016</a:t>
            </a:fld>
            <a:endParaRPr lang="en-US" dirty="0"/>
          </a:p>
        </p:txBody>
      </p:sp>
      <p:sp>
        <p:nvSpPr>
          <p:cNvPr id="5" name="Footer Placeholder 4"/>
          <p:cNvSpPr>
            <a:spLocks noGrp="1"/>
          </p:cNvSpPr>
          <p:nvPr>
            <p:ph type="ftr" sz="quarter" idx="11"/>
          </p:nvPr>
        </p:nvSpPr>
        <p:spPr/>
        <p:txBody>
          <a:bodyPr/>
          <a:lstStyle>
            <a:lvl1pPr>
              <a:defRPr>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lumMod val="40000"/>
                    <a:lumOff val="60000"/>
                  </a:schemeClr>
                </a:solidFill>
              </a:defRPr>
            </a:lvl1pPr>
          </a:lstStyle>
          <a:p>
            <a:fld id="{9860EDB8-5305-433F-BE41-D7A86D811DB3}"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1671" y="250230"/>
            <a:ext cx="1419225" cy="678759"/>
          </a:xfrm>
          <a:prstGeom prst="rect">
            <a:avLst/>
          </a:prstGeom>
        </p:spPr>
      </p:pic>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spcBef>
                <a:spcPts val="0"/>
              </a:spcBef>
              <a:buFontTx/>
              <a:buNone/>
              <a:defRPr sz="5800" baseline="0">
                <a:solidFill>
                  <a:schemeClr val="bg2"/>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Section title</a:t>
            </a:r>
          </a:p>
        </p:txBody>
      </p:sp>
    </p:spTree>
    <p:extLst>
      <p:ext uri="{BB962C8B-B14F-4D97-AF65-F5344CB8AC3E}">
        <p14:creationId xmlns:p14="http://schemas.microsoft.com/office/powerpoint/2010/main" val="2674734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lvl1pPr>
              <a:defRPr>
                <a:solidFill>
                  <a:schemeClr val="accent2">
                    <a:lumMod val="40000"/>
                    <a:lumOff val="60000"/>
                  </a:schemeClr>
                </a:solidFill>
              </a:defRPr>
            </a:lvl1pPr>
          </a:lstStyle>
          <a:p>
            <a:fld id="{8BEEBAAA-29B5-4AF5-BC5F-7E580C29002D}" type="datetimeFigureOut">
              <a:rPr lang="en-US" smtClean="0"/>
              <a:pPr/>
              <a:t>3/29/2016</a:t>
            </a:fld>
            <a:endParaRPr lang="en-US" dirty="0"/>
          </a:p>
        </p:txBody>
      </p:sp>
      <p:sp>
        <p:nvSpPr>
          <p:cNvPr id="5" name="Footer Placeholder 4"/>
          <p:cNvSpPr>
            <a:spLocks noGrp="1"/>
          </p:cNvSpPr>
          <p:nvPr>
            <p:ph type="ftr" sz="quarter" idx="11"/>
          </p:nvPr>
        </p:nvSpPr>
        <p:spPr/>
        <p:txBody>
          <a:bodyPr/>
          <a:lstStyle>
            <a:lvl1pPr>
              <a:defRPr>
                <a:solidFill>
                  <a:schemeClr val="accent2">
                    <a:lumMod val="40000"/>
                    <a:lumOff val="6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2">
                    <a:lumMod val="40000"/>
                    <a:lumOff val="60000"/>
                  </a:schemeClr>
                </a:solidFill>
              </a:defRPr>
            </a:lvl1pPr>
          </a:lstStyle>
          <a:p>
            <a:fld id="{9860EDB8-5305-433F-BE41-D7A86D811DB3}"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1672" y="250230"/>
            <a:ext cx="1419223" cy="678759"/>
          </a:xfrm>
          <a:prstGeom prst="rect">
            <a:avLst/>
          </a:prstGeom>
        </p:spPr>
      </p:pic>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spcBef>
                <a:spcPts val="0"/>
              </a:spcBef>
              <a:buFontTx/>
              <a:buNone/>
              <a:defRPr sz="5800" baseline="0">
                <a:solidFill>
                  <a:schemeClr val="accent2">
                    <a:lumMod val="20000"/>
                    <a:lumOff val="80000"/>
                  </a:schemeClr>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Section title</a:t>
            </a:r>
          </a:p>
        </p:txBody>
      </p:sp>
    </p:spTree>
    <p:extLst>
      <p:ext uri="{BB962C8B-B14F-4D97-AF65-F5344CB8AC3E}">
        <p14:creationId xmlns:p14="http://schemas.microsoft.com/office/powerpoint/2010/main" val="19663854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0" y="0"/>
            <a:ext cx="12192000" cy="1332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8BEEBAAA-29B5-4AF5-BC5F-7E580C29002D}"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6333" y="324004"/>
            <a:ext cx="1419225" cy="678759"/>
          </a:xfrm>
          <a:prstGeom prst="rect">
            <a:avLst/>
          </a:prstGeom>
        </p:spPr>
      </p:pic>
      <p:sp>
        <p:nvSpPr>
          <p:cNvPr id="12" name="Content Placeholder 2"/>
          <p:cNvSpPr>
            <a:spLocks noGrp="1"/>
          </p:cNvSpPr>
          <p:nvPr>
            <p:ph idx="1"/>
          </p:nvPr>
        </p:nvSpPr>
        <p:spPr>
          <a:xfrm>
            <a:off x="604434" y="1660047"/>
            <a:ext cx="5845352" cy="4499406"/>
          </a:xfrm>
        </p:spPr>
        <p:txBody>
          <a:bodyPr>
            <a:noAutofit/>
          </a:bodyPr>
          <a:lstStyle>
            <a:lvl1pPr marL="0" indent="0">
              <a:lnSpc>
                <a:spcPct val="100000"/>
              </a:lnSpc>
              <a:spcBef>
                <a:spcPts val="600"/>
              </a:spcBef>
              <a:spcAft>
                <a:spcPts val="1200"/>
              </a:spcAft>
              <a:buNone/>
              <a:defRPr sz="2800">
                <a:solidFill>
                  <a:schemeClr val="accent5">
                    <a:lumMod val="65000"/>
                    <a:lumOff val="35000"/>
                  </a:schemeClr>
                </a:solidFill>
              </a:defRPr>
            </a:lvl1pPr>
            <a:lvl2pPr>
              <a:lnSpc>
                <a:spcPct val="100000"/>
              </a:lnSpc>
              <a:spcBef>
                <a:spcPts val="600"/>
              </a:spcBef>
              <a:spcAft>
                <a:spcPts val="1200"/>
              </a:spcAft>
              <a:defRPr sz="2800">
                <a:solidFill>
                  <a:schemeClr val="accent5">
                    <a:lumMod val="65000"/>
                    <a:lumOff val="35000"/>
                  </a:schemeClr>
                </a:solidFill>
              </a:defRPr>
            </a:lvl2pPr>
            <a:lvl3pPr>
              <a:lnSpc>
                <a:spcPct val="100000"/>
              </a:lnSpc>
              <a:spcBef>
                <a:spcPts val="600"/>
              </a:spcBef>
              <a:spcAft>
                <a:spcPts val="1200"/>
              </a:spcAft>
              <a:defRPr sz="2800">
                <a:solidFill>
                  <a:schemeClr val="accent5">
                    <a:lumMod val="65000"/>
                    <a:lumOff val="35000"/>
                  </a:schemeClr>
                </a:solidFill>
              </a:defRPr>
            </a:lvl3pPr>
            <a:lvl4pPr>
              <a:lnSpc>
                <a:spcPct val="100000"/>
              </a:lnSpc>
              <a:spcBef>
                <a:spcPts val="600"/>
              </a:spcBef>
              <a:spcAft>
                <a:spcPts val="1200"/>
              </a:spcAft>
              <a:defRPr sz="2800">
                <a:solidFill>
                  <a:schemeClr val="accent5">
                    <a:lumMod val="65000"/>
                    <a:lumOff val="35000"/>
                  </a:schemeClr>
                </a:solidFill>
              </a:defRPr>
            </a:lvl4pPr>
            <a:lvl5pPr>
              <a:lnSpc>
                <a:spcPct val="100000"/>
              </a:lnSpc>
              <a:spcBef>
                <a:spcPts val="600"/>
              </a:spcBef>
              <a:spcAft>
                <a:spcPts val="1200"/>
              </a:spcAft>
              <a:defRPr sz="2800">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p:cNvSpPr>
            <a:spLocks noGrp="1"/>
          </p:cNvSpPr>
          <p:nvPr>
            <p:ph sz="quarter" idx="13"/>
          </p:nvPr>
        </p:nvSpPr>
        <p:spPr>
          <a:xfrm>
            <a:off x="6776357" y="1652716"/>
            <a:ext cx="4800600" cy="4376443"/>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accent4">
                    <a:lumMod val="20000"/>
                    <a:lumOff val="80000"/>
                  </a:schemeClr>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Alternate header to callout item</a:t>
            </a:r>
          </a:p>
        </p:txBody>
      </p:sp>
    </p:spTree>
    <p:extLst>
      <p:ext uri="{BB962C8B-B14F-4D97-AF65-F5344CB8AC3E}">
        <p14:creationId xmlns:p14="http://schemas.microsoft.com/office/powerpoint/2010/main" val="33282238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hasCustomPrompt="1"/>
          </p:nvPr>
        </p:nvSpPr>
        <p:spPr>
          <a:xfrm>
            <a:off x="604433" y="1555629"/>
            <a:ext cx="5374091" cy="641350"/>
          </a:xfrm>
        </p:spPr>
        <p:txBody>
          <a:bodyPr anchor="b">
            <a:noAutofit/>
          </a:bodyPr>
          <a:lstStyle>
            <a:lvl1pPr marL="0" indent="0">
              <a:buNone/>
              <a:defRPr sz="3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heading</a:t>
            </a:r>
          </a:p>
        </p:txBody>
      </p:sp>
      <p:sp>
        <p:nvSpPr>
          <p:cNvPr id="5" name="Text Placeholder 4"/>
          <p:cNvSpPr>
            <a:spLocks noGrp="1"/>
          </p:cNvSpPr>
          <p:nvPr>
            <p:ph type="body" sz="quarter" idx="3" hasCustomPrompt="1"/>
          </p:nvPr>
        </p:nvSpPr>
        <p:spPr>
          <a:xfrm>
            <a:off x="6189664" y="1529753"/>
            <a:ext cx="5387293" cy="667226"/>
          </a:xfrm>
        </p:spPr>
        <p:txBody>
          <a:bodyPr anchor="b">
            <a:noAutofit/>
          </a:bodyPr>
          <a:lstStyle>
            <a:lvl1pPr marL="0" indent="0">
              <a:buNone/>
              <a:defRPr sz="32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heading</a:t>
            </a:r>
          </a:p>
        </p:txBody>
      </p:sp>
      <p:sp>
        <p:nvSpPr>
          <p:cNvPr id="7" name="Date Placeholder 6"/>
          <p:cNvSpPr>
            <a:spLocks noGrp="1"/>
          </p:cNvSpPr>
          <p:nvPr>
            <p:ph type="dt" sz="half" idx="10"/>
          </p:nvPr>
        </p:nvSpPr>
        <p:spPr/>
        <p:txBody>
          <a:bodyPr/>
          <a:lstStyle/>
          <a:p>
            <a:fld id="{8BEEBAAA-29B5-4AF5-BC5F-7E580C29002D}" type="datetimeFigureOut">
              <a:rPr lang="en-US" smtClean="0"/>
              <a:t>3/29/2016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2"/>
            <a:ext cx="1419225" cy="678759"/>
          </a:xfrm>
          <a:prstGeom prst="rect">
            <a:avLst/>
          </a:prstGeom>
        </p:spPr>
      </p:pic>
      <p:sp>
        <p:nvSpPr>
          <p:cNvPr id="15" name="Content Placeholder 8"/>
          <p:cNvSpPr>
            <a:spLocks noGrp="1"/>
          </p:cNvSpPr>
          <p:nvPr>
            <p:ph sz="quarter" idx="14"/>
          </p:nvPr>
        </p:nvSpPr>
        <p:spPr>
          <a:xfrm>
            <a:off x="6189664" y="2286645"/>
            <a:ext cx="5387293" cy="3742514"/>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8"/>
          <p:cNvSpPr>
            <a:spLocks noGrp="1"/>
          </p:cNvSpPr>
          <p:nvPr>
            <p:ph sz="quarter" idx="15"/>
          </p:nvPr>
        </p:nvSpPr>
        <p:spPr>
          <a:xfrm>
            <a:off x="591232" y="2306099"/>
            <a:ext cx="5387293" cy="3742514"/>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Two column – e.g. compare services</a:t>
            </a:r>
          </a:p>
        </p:txBody>
      </p:sp>
    </p:spTree>
    <p:extLst>
      <p:ext uri="{BB962C8B-B14F-4D97-AF65-F5344CB8AC3E}">
        <p14:creationId xmlns:p14="http://schemas.microsoft.com/office/powerpoint/2010/main" val="36060298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3/29/2016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2" r:id="rId4"/>
    <p:sldLayoutId id="2147483673" r:id="rId5"/>
    <p:sldLayoutId id="2147483674" r:id="rId6"/>
    <p:sldLayoutId id="2147483675" r:id="rId7"/>
    <p:sldLayoutId id="2147483664" r:id="rId8"/>
    <p:sldLayoutId id="2147483665" r:id="rId9"/>
    <p:sldLayoutId id="2147483666" r:id="rId10"/>
    <p:sldLayoutId id="2147483667" r:id="rId11"/>
    <p:sldLayoutId id="2147483668" r:id="rId12"/>
    <p:sldLayoutId id="2147483670" r:id="rId13"/>
    <p:sldLayoutId id="2147483671" r:id="rId14"/>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defTabSz="914400" rtl="0" eaLnBrk="1" latinLnBrk="0" hangingPunct="1">
        <a:spcBef>
          <a:spcPct val="0"/>
        </a:spcBef>
        <a:buNone/>
        <a:defRPr sz="45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presidentschallenge.or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mailto:david.buckingham@kizan.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twitter.com/davidbuckingha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hyperlink" Target="https://tapiriik.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hyperlink" Target="http://halhigdon.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rundisney.com/training/runnin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hundredpushups.co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30dayfitnesschallenges.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healthyprog.com/" TargetMode="External"/><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hyperlink" Target="http://getupandcode.com/" TargetMode="Externa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mailto:david.buckingham@kizan.com"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twitter.com/davidbuckingha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727076" y="5110609"/>
            <a:ext cx="6767957" cy="1137793"/>
          </a:xfrm>
        </p:spPr>
        <p:txBody>
          <a:bodyPr>
            <a:normAutofit/>
          </a:bodyPr>
          <a:lstStyle/>
          <a:p>
            <a:pPr>
              <a:spcBef>
                <a:spcPts val="0"/>
              </a:spcBef>
            </a:pPr>
            <a:r>
              <a:rPr lang="en-US" dirty="0"/>
              <a:t>David Buckingham</a:t>
            </a:r>
          </a:p>
        </p:txBody>
      </p:sp>
      <p:sp>
        <p:nvSpPr>
          <p:cNvPr id="19" name="Text Placeholder 18"/>
          <p:cNvSpPr>
            <a:spLocks noGrp="1"/>
          </p:cNvSpPr>
          <p:nvPr>
            <p:ph type="body" sz="quarter" idx="14"/>
          </p:nvPr>
        </p:nvSpPr>
        <p:spPr>
          <a:xfrm>
            <a:off x="727076" y="1195388"/>
            <a:ext cx="6767958" cy="3400996"/>
          </a:xfrm>
        </p:spPr>
        <p:txBody>
          <a:bodyPr/>
          <a:lstStyle/>
          <a:p>
            <a:r>
              <a:rPr lang="en-US" dirty="0"/>
              <a:t>Iterate Yourself! Using Agile Methodologies to Build a Better You</a:t>
            </a:r>
          </a:p>
        </p:txBody>
      </p:sp>
      <p:sp>
        <p:nvSpPr>
          <p:cNvPr id="2" name="Content Placeholder 1"/>
          <p:cNvSpPr>
            <a:spLocks noGrp="1"/>
          </p:cNvSpPr>
          <p:nvPr>
            <p:ph sz="quarter" idx="13"/>
          </p:nvPr>
        </p:nvSpPr>
        <p:spPr/>
        <p:txBody>
          <a:bodyPr/>
          <a:lstStyle/>
          <a:p>
            <a:endParaRPr lang="en-US"/>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1000"/>
                                        <p:tgtEl>
                                          <p:spTgt spid="17">
                                            <p:txEl>
                                              <p:pRg st="0" end="0"/>
                                            </p:txEl>
                                          </p:spTgt>
                                        </p:tgtEl>
                                      </p:cBhvr>
                                    </p:animEffect>
                                    <p:anim calcmode="lin" valueType="num">
                                      <p:cBhvr>
                                        <p:cTn id="1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5"/>
          </p:nvPr>
        </p:nvPicPr>
        <p:blipFill>
          <a:blip r:embed="rId3"/>
          <a:stretch>
            <a:fillRect/>
          </a:stretch>
        </p:blipFill>
        <p:spPr>
          <a:xfrm>
            <a:off x="1085850" y="1601145"/>
            <a:ext cx="10035540" cy="4927938"/>
          </a:xfrm>
          <a:prstGeom prst="rect">
            <a:avLst/>
          </a:prstGeom>
        </p:spPr>
      </p:pic>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34529331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3600" dirty="0"/>
              <a:t>How many of you have tried to start a fitness plan, only to quickly fail?</a:t>
            </a:r>
          </a:p>
          <a:p>
            <a:endParaRPr lang="en-US" sz="3600" dirty="0"/>
          </a:p>
          <a:p>
            <a:pPr algn="ctr"/>
            <a:r>
              <a:rPr lang="en-US" sz="3600" dirty="0"/>
              <a:t>Why is it that so many people fail or give up so quickly?</a:t>
            </a:r>
          </a:p>
        </p:txBody>
      </p:sp>
      <p:sp>
        <p:nvSpPr>
          <p:cNvPr id="3" name="Text Placeholder 2"/>
          <p:cNvSpPr>
            <a:spLocks noGrp="1"/>
          </p:cNvSpPr>
          <p:nvPr>
            <p:ph type="body" sz="quarter" idx="28"/>
          </p:nvPr>
        </p:nvSpPr>
        <p:spPr/>
        <p:txBody>
          <a:bodyPr/>
          <a:lstStyle/>
          <a:p>
            <a:endParaRPr lang="en-US" dirty="0"/>
          </a:p>
        </p:txBody>
      </p:sp>
    </p:spTree>
    <p:extLst>
      <p:ext uri="{BB962C8B-B14F-4D97-AF65-F5344CB8AC3E}">
        <p14:creationId xmlns:p14="http://schemas.microsoft.com/office/powerpoint/2010/main" val="20716133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6600" dirty="0"/>
              <a:t>What changed?</a:t>
            </a:r>
          </a:p>
        </p:txBody>
      </p:sp>
      <p:sp>
        <p:nvSpPr>
          <p:cNvPr id="3" name="Text Placeholder 2"/>
          <p:cNvSpPr>
            <a:spLocks noGrp="1"/>
          </p:cNvSpPr>
          <p:nvPr>
            <p:ph type="body" sz="quarter" idx="28"/>
          </p:nvPr>
        </p:nvSpPr>
        <p:spPr/>
        <p:txBody>
          <a:bodyPr/>
          <a:lstStyle/>
          <a:p>
            <a:endParaRPr lang="en-US" dirty="0"/>
          </a:p>
        </p:txBody>
      </p:sp>
    </p:spTree>
    <p:extLst>
      <p:ext uri="{BB962C8B-B14F-4D97-AF65-F5344CB8AC3E}">
        <p14:creationId xmlns:p14="http://schemas.microsoft.com/office/powerpoint/2010/main" val="13623879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endParaRPr lang="en-US"/>
          </a:p>
        </p:txBody>
      </p:sp>
      <p:pic>
        <p:nvPicPr>
          <p:cNvPr id="1026" name="Picture 2" descr="http://jmarkmiller.net/wp-content/uploads/2014/10/If-you-fail-to-pl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514" y="1793934"/>
            <a:ext cx="4094004" cy="409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3616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Until something becomes a “habit”, it’s simply just something we “have” to do.</a:t>
            </a:r>
          </a:p>
        </p:txBody>
      </p:sp>
      <p:sp>
        <p:nvSpPr>
          <p:cNvPr id="3" name="Text Placeholder 2"/>
          <p:cNvSpPr>
            <a:spLocks noGrp="1"/>
          </p:cNvSpPr>
          <p:nvPr>
            <p:ph type="body" sz="quarter" idx="28"/>
          </p:nvPr>
        </p:nvSpPr>
        <p:spPr/>
        <p:txBody>
          <a:bodyPr/>
          <a:lstStyle/>
          <a:p>
            <a:endParaRPr lang="en-US" dirty="0"/>
          </a:p>
        </p:txBody>
      </p:sp>
    </p:spTree>
    <p:extLst>
      <p:ext uri="{BB962C8B-B14F-4D97-AF65-F5344CB8AC3E}">
        <p14:creationId xmlns:p14="http://schemas.microsoft.com/office/powerpoint/2010/main" val="653566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279780" y="3235567"/>
            <a:ext cx="2077915" cy="1828800"/>
            <a:chOff x="1638301" y="3733800"/>
            <a:chExt cx="2077915" cy="1828800"/>
          </a:xfrm>
        </p:grpSpPr>
        <p:sp>
          <p:nvSpPr>
            <p:cNvPr id="9" name="Circular Arrow 8"/>
            <p:cNvSpPr/>
            <p:nvPr/>
          </p:nvSpPr>
          <p:spPr>
            <a:xfrm rot="5400000">
              <a:off x="1787770" y="3634154"/>
              <a:ext cx="1828800" cy="202809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rot="5400000" flipH="1" flipV="1">
              <a:off x="1737947" y="3634154"/>
              <a:ext cx="1828800" cy="202809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Text Placeholder 2"/>
          <p:cNvSpPr>
            <a:spLocks noGrp="1"/>
          </p:cNvSpPr>
          <p:nvPr>
            <p:ph type="body" sz="quarter" idx="28"/>
          </p:nvPr>
        </p:nvSpPr>
        <p:spPr/>
        <p:txBody>
          <a:bodyPr/>
          <a:lstStyle/>
          <a:p>
            <a:endParaRPr lang="en-US" dirty="0"/>
          </a:p>
        </p:txBody>
      </p:sp>
      <p:sp>
        <p:nvSpPr>
          <p:cNvPr id="5" name="Rounded Rectangle 4"/>
          <p:cNvSpPr/>
          <p:nvPr/>
        </p:nvSpPr>
        <p:spPr>
          <a:xfrm>
            <a:off x="7620000" y="1805355"/>
            <a:ext cx="3915508" cy="44313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lstStyle/>
          <a:p>
            <a:pPr algn="ctr"/>
            <a:r>
              <a:rPr lang="en-US" sz="3600" dirty="0"/>
              <a:t>Good Habits</a:t>
            </a:r>
          </a:p>
        </p:txBody>
      </p:sp>
      <p:sp>
        <p:nvSpPr>
          <p:cNvPr id="7" name="Not Equal 6"/>
          <p:cNvSpPr/>
          <p:nvPr/>
        </p:nvSpPr>
        <p:spPr>
          <a:xfrm>
            <a:off x="5017477" y="3370383"/>
            <a:ext cx="2602523" cy="1559169"/>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1101969" y="1805354"/>
            <a:ext cx="3915508" cy="4548553"/>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lstStyle/>
          <a:p>
            <a:pPr algn="ctr"/>
            <a:r>
              <a:rPr lang="en-US" sz="3600" dirty="0"/>
              <a:t>Bad Habits</a:t>
            </a:r>
          </a:p>
        </p:txBody>
      </p:sp>
      <p:sp>
        <p:nvSpPr>
          <p:cNvPr id="12" name="TextBox 11"/>
          <p:cNvSpPr txBox="1"/>
          <p:nvPr/>
        </p:nvSpPr>
        <p:spPr>
          <a:xfrm>
            <a:off x="1101970" y="3130062"/>
            <a:ext cx="3915506" cy="707886"/>
          </a:xfrm>
          <a:prstGeom prst="rect">
            <a:avLst/>
          </a:prstGeom>
          <a:noFill/>
        </p:spPr>
        <p:txBody>
          <a:bodyPr wrap="square" rtlCol="0" anchor="ctr">
            <a:spAutoFit/>
          </a:bodyPr>
          <a:lstStyle/>
          <a:p>
            <a:pPr algn="ctr"/>
            <a:r>
              <a:rPr lang="en-US" sz="4000" dirty="0"/>
              <a:t>Hard to Break</a:t>
            </a:r>
          </a:p>
        </p:txBody>
      </p:sp>
      <p:sp>
        <p:nvSpPr>
          <p:cNvPr id="13" name="TextBox 12"/>
          <p:cNvSpPr txBox="1"/>
          <p:nvPr/>
        </p:nvSpPr>
        <p:spPr>
          <a:xfrm>
            <a:off x="7617067" y="3130062"/>
            <a:ext cx="3915506" cy="707886"/>
          </a:xfrm>
          <a:prstGeom prst="rect">
            <a:avLst/>
          </a:prstGeom>
          <a:noFill/>
        </p:spPr>
        <p:txBody>
          <a:bodyPr wrap="square" rtlCol="0" anchor="ctr">
            <a:spAutoFit/>
          </a:bodyPr>
          <a:lstStyle/>
          <a:p>
            <a:pPr algn="ctr"/>
            <a:r>
              <a:rPr lang="en-US" sz="4000" dirty="0"/>
              <a:t>Easy to Break</a:t>
            </a:r>
          </a:p>
        </p:txBody>
      </p:sp>
      <p:sp>
        <p:nvSpPr>
          <p:cNvPr id="14" name="TextBox 13"/>
          <p:cNvSpPr txBox="1"/>
          <p:nvPr/>
        </p:nvSpPr>
        <p:spPr>
          <a:xfrm>
            <a:off x="1101970" y="4454770"/>
            <a:ext cx="3915506" cy="707886"/>
          </a:xfrm>
          <a:prstGeom prst="rect">
            <a:avLst/>
          </a:prstGeom>
          <a:noFill/>
        </p:spPr>
        <p:txBody>
          <a:bodyPr wrap="square" rtlCol="0" anchor="ctr">
            <a:spAutoFit/>
          </a:bodyPr>
          <a:lstStyle/>
          <a:p>
            <a:pPr algn="ctr"/>
            <a:r>
              <a:rPr lang="en-US" sz="4000" dirty="0"/>
              <a:t>Easy to Form</a:t>
            </a:r>
          </a:p>
        </p:txBody>
      </p:sp>
      <p:sp>
        <p:nvSpPr>
          <p:cNvPr id="15" name="TextBox 14"/>
          <p:cNvSpPr txBox="1"/>
          <p:nvPr/>
        </p:nvSpPr>
        <p:spPr>
          <a:xfrm>
            <a:off x="7620001" y="4454770"/>
            <a:ext cx="3915506" cy="707886"/>
          </a:xfrm>
          <a:prstGeom prst="rect">
            <a:avLst/>
          </a:prstGeom>
          <a:noFill/>
        </p:spPr>
        <p:txBody>
          <a:bodyPr wrap="square" rtlCol="0" anchor="ctr">
            <a:spAutoFit/>
          </a:bodyPr>
          <a:lstStyle/>
          <a:p>
            <a:pPr algn="ctr"/>
            <a:r>
              <a:rPr lang="en-US" sz="4000" dirty="0"/>
              <a:t>Hard to Form</a:t>
            </a:r>
          </a:p>
        </p:txBody>
      </p:sp>
    </p:spTree>
    <p:extLst>
      <p:ext uri="{BB962C8B-B14F-4D97-AF65-F5344CB8AC3E}">
        <p14:creationId xmlns:p14="http://schemas.microsoft.com/office/powerpoint/2010/main" val="3841566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How can we form good habits?</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1913310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On average, it takes 9 weeks before a new behavior becomes automatic. </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36795057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To create a good habit, we need a plan.</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8519383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Agile Software Development</a:t>
            </a:r>
          </a:p>
        </p:txBody>
      </p:sp>
    </p:spTree>
    <p:extLst>
      <p:ext uri="{BB962C8B-B14F-4D97-AF65-F5344CB8AC3E}">
        <p14:creationId xmlns:p14="http://schemas.microsoft.com/office/powerpoint/2010/main" val="3605359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fontScale="92500" lnSpcReduction="20000"/>
          </a:bodyPr>
          <a:lstStyle/>
          <a:p>
            <a:pPr algn="ctr"/>
            <a:r>
              <a:rPr lang="en-US" dirty="0" err="1"/>
              <a:t>Agile+Fitness</a:t>
            </a:r>
            <a:endParaRPr lang="en-US" dirty="0"/>
          </a:p>
          <a:p>
            <a:pPr algn="ctr"/>
            <a:r>
              <a:rPr lang="en-US" dirty="0"/>
              <a:t>Becoming Active the Agile Way</a:t>
            </a:r>
          </a:p>
          <a:p>
            <a:pPr algn="ctr"/>
            <a:r>
              <a:rPr lang="en-US" dirty="0"/>
              <a:t>Hack Yourself!</a:t>
            </a:r>
          </a:p>
          <a:p>
            <a:pPr algn="ctr"/>
            <a:r>
              <a:rPr lang="en-US" dirty="0"/>
              <a:t>Refactoring Yourself</a:t>
            </a:r>
          </a:p>
          <a:p>
            <a:pPr algn="ctr"/>
            <a:r>
              <a:rPr lang="en-US" dirty="0"/>
              <a:t>EDD – Exercise Driven Development</a:t>
            </a:r>
          </a:p>
          <a:p>
            <a:pPr algn="ctr"/>
            <a:r>
              <a:rPr lang="en-US" dirty="0"/>
              <a:t>FDD – Fitness Driven Development</a:t>
            </a:r>
          </a:p>
          <a:p>
            <a:pPr algn="ctr"/>
            <a:r>
              <a:rPr lang="en-US" dirty="0"/>
              <a:t>ADD – Active Driven Development</a:t>
            </a:r>
          </a:p>
          <a:p>
            <a:pPr algn="ctr"/>
            <a:r>
              <a:rPr lang="en-US" dirty="0"/>
              <a:t>Iterate Yourself!  Using Agile Methodologies to Build a Better You</a:t>
            </a:r>
          </a:p>
        </p:txBody>
      </p:sp>
      <p:sp>
        <p:nvSpPr>
          <p:cNvPr id="3" name="Text Placeholder 2"/>
          <p:cNvSpPr>
            <a:spLocks noGrp="1"/>
          </p:cNvSpPr>
          <p:nvPr>
            <p:ph type="body" sz="quarter" idx="28"/>
          </p:nvPr>
        </p:nvSpPr>
        <p:spPr/>
        <p:txBody>
          <a:bodyPr/>
          <a:lstStyle/>
          <a:p>
            <a:r>
              <a:rPr lang="en-US" dirty="0"/>
              <a:t>Alternative Session Titles</a:t>
            </a:r>
          </a:p>
        </p:txBody>
      </p:sp>
    </p:spTree>
    <p:extLst>
      <p:ext uri="{BB962C8B-B14F-4D97-AF65-F5344CB8AC3E}">
        <p14:creationId xmlns:p14="http://schemas.microsoft.com/office/powerpoint/2010/main" val="29614833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Agile Software Development</a:t>
            </a:r>
          </a:p>
        </p:txBody>
      </p:sp>
      <p:pic>
        <p:nvPicPr>
          <p:cNvPr id="4" name="Picture 4" descr="http://upload.wikimedia.org/wikipedia/commons/5/50/Agile_Project_Management_by_Planbo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84" y="1836677"/>
            <a:ext cx="7665123" cy="469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0669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400" dirty="0"/>
              <a:t>A feature is a defined outcome, or goal, which we want to deliver.</a:t>
            </a:r>
          </a:p>
        </p:txBody>
      </p:sp>
      <p:sp>
        <p:nvSpPr>
          <p:cNvPr id="3" name="Text Placeholder 2"/>
          <p:cNvSpPr>
            <a:spLocks noGrp="1"/>
          </p:cNvSpPr>
          <p:nvPr>
            <p:ph type="body" sz="quarter" idx="28"/>
          </p:nvPr>
        </p:nvSpPr>
        <p:spPr/>
        <p:txBody>
          <a:bodyPr/>
          <a:lstStyle/>
          <a:p>
            <a:r>
              <a:rPr lang="en-US" dirty="0"/>
              <a:t>Feature</a:t>
            </a:r>
          </a:p>
        </p:txBody>
      </p:sp>
    </p:spTree>
    <p:extLst>
      <p:ext uri="{BB962C8B-B14F-4D97-AF65-F5344CB8AC3E}">
        <p14:creationId xmlns:p14="http://schemas.microsoft.com/office/powerpoint/2010/main" val="23641187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000" dirty="0"/>
              <a:t>A user story is a sentence, or two, describing how a feature or component should work. </a:t>
            </a:r>
          </a:p>
        </p:txBody>
      </p:sp>
      <p:sp>
        <p:nvSpPr>
          <p:cNvPr id="3" name="Text Placeholder 2"/>
          <p:cNvSpPr>
            <a:spLocks noGrp="1"/>
          </p:cNvSpPr>
          <p:nvPr>
            <p:ph type="body" sz="quarter" idx="28"/>
          </p:nvPr>
        </p:nvSpPr>
        <p:spPr/>
        <p:txBody>
          <a:bodyPr/>
          <a:lstStyle/>
          <a:p>
            <a:r>
              <a:rPr lang="en-US" dirty="0"/>
              <a:t>User Story</a:t>
            </a:r>
          </a:p>
        </p:txBody>
      </p:sp>
    </p:spTree>
    <p:extLst>
      <p:ext uri="{BB962C8B-B14F-4D97-AF65-F5344CB8AC3E}">
        <p14:creationId xmlns:p14="http://schemas.microsoft.com/office/powerpoint/2010/main" val="39862292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400" dirty="0"/>
              <a:t>A task is a piece of work to be completed which supports a user story.</a:t>
            </a:r>
          </a:p>
        </p:txBody>
      </p:sp>
      <p:sp>
        <p:nvSpPr>
          <p:cNvPr id="3" name="Text Placeholder 2"/>
          <p:cNvSpPr>
            <a:spLocks noGrp="1"/>
          </p:cNvSpPr>
          <p:nvPr>
            <p:ph type="body" sz="quarter" idx="28"/>
          </p:nvPr>
        </p:nvSpPr>
        <p:spPr/>
        <p:txBody>
          <a:bodyPr/>
          <a:lstStyle/>
          <a:p>
            <a:r>
              <a:rPr lang="en-US" dirty="0"/>
              <a:t>Tasks</a:t>
            </a:r>
          </a:p>
        </p:txBody>
      </p:sp>
    </p:spTree>
    <p:extLst>
      <p:ext uri="{BB962C8B-B14F-4D97-AF65-F5344CB8AC3E}">
        <p14:creationId xmlns:p14="http://schemas.microsoft.com/office/powerpoint/2010/main" val="32091462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000" dirty="0"/>
              <a:t>A daily meeting where we identify: </a:t>
            </a:r>
          </a:p>
          <a:p>
            <a:pPr algn="ctr"/>
            <a:r>
              <a:rPr lang="en-US" sz="4000" dirty="0"/>
              <a:t>what did I do, </a:t>
            </a:r>
          </a:p>
          <a:p>
            <a:pPr algn="ctr"/>
            <a:r>
              <a:rPr lang="en-US" sz="4000" dirty="0"/>
              <a:t>what do I plan to do, </a:t>
            </a:r>
          </a:p>
          <a:p>
            <a:pPr algn="ctr"/>
            <a:r>
              <a:rPr lang="en-US" sz="4000" dirty="0"/>
              <a:t>are there any blockers?</a:t>
            </a:r>
          </a:p>
        </p:txBody>
      </p:sp>
      <p:sp>
        <p:nvSpPr>
          <p:cNvPr id="3" name="Text Placeholder 2"/>
          <p:cNvSpPr>
            <a:spLocks noGrp="1"/>
          </p:cNvSpPr>
          <p:nvPr>
            <p:ph type="body" sz="quarter" idx="28"/>
          </p:nvPr>
        </p:nvSpPr>
        <p:spPr/>
        <p:txBody>
          <a:bodyPr/>
          <a:lstStyle/>
          <a:p>
            <a:r>
              <a:rPr lang="en-US" dirty="0"/>
              <a:t>Daily Standup</a:t>
            </a:r>
          </a:p>
        </p:txBody>
      </p:sp>
    </p:spTree>
    <p:extLst>
      <p:ext uri="{BB962C8B-B14F-4D97-AF65-F5344CB8AC3E}">
        <p14:creationId xmlns:p14="http://schemas.microsoft.com/office/powerpoint/2010/main" val="32944326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Sprint 0</a:t>
            </a:r>
          </a:p>
        </p:txBody>
      </p:sp>
    </p:spTree>
    <p:extLst>
      <p:ext uri="{BB962C8B-B14F-4D97-AF65-F5344CB8AC3E}">
        <p14:creationId xmlns:p14="http://schemas.microsoft.com/office/powerpoint/2010/main" val="32344975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err="1"/>
              <a:t>Measurables</a:t>
            </a:r>
            <a:r>
              <a:rPr lang="en-US" dirty="0"/>
              <a:t> &amp; Tools</a:t>
            </a:r>
          </a:p>
        </p:txBody>
      </p:sp>
    </p:spTree>
    <p:extLst>
      <p:ext uri="{BB962C8B-B14F-4D97-AF65-F5344CB8AC3E}">
        <p14:creationId xmlns:p14="http://schemas.microsoft.com/office/powerpoint/2010/main" val="38310415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“As an active individual, I want to visit a medical professional to have a biometric screening performed, so that I have a baseline.”</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59743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“As an active individual, I want to perform a basic fitness test so that I have a baseline.”</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9723543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lstStyle/>
          <a:p>
            <a:r>
              <a:rPr lang="en-US" dirty="0"/>
              <a:t>President’s Challenge</a:t>
            </a:r>
          </a:p>
          <a:p>
            <a:r>
              <a:rPr lang="en-US" dirty="0">
                <a:hlinkClick r:id="rId3"/>
              </a:rPr>
              <a:t>http://presidentschallenge.org</a:t>
            </a:r>
            <a:endParaRPr lang="en-US" dirty="0"/>
          </a:p>
        </p:txBody>
      </p:sp>
      <p:sp>
        <p:nvSpPr>
          <p:cNvPr id="3" name="Text Placeholder 2"/>
          <p:cNvSpPr>
            <a:spLocks noGrp="1"/>
          </p:cNvSpPr>
          <p:nvPr>
            <p:ph type="body" sz="quarter" idx="28"/>
          </p:nvPr>
        </p:nvSpPr>
        <p:spPr/>
        <p:txBody>
          <a:bodyPr/>
          <a:lstStyle/>
          <a:p>
            <a:endParaRPr lang="en-US"/>
          </a:p>
        </p:txBody>
      </p:sp>
      <p:pic>
        <p:nvPicPr>
          <p:cNvPr id="4" name="Picture 3"/>
          <p:cNvPicPr>
            <a:picLocks noChangeAspect="1"/>
          </p:cNvPicPr>
          <p:nvPr/>
        </p:nvPicPr>
        <p:blipFill>
          <a:blip r:embed="rId4"/>
          <a:stretch>
            <a:fillRect/>
          </a:stretch>
        </p:blipFill>
        <p:spPr>
          <a:xfrm>
            <a:off x="7124752" y="2176259"/>
            <a:ext cx="4697333" cy="3329353"/>
          </a:xfrm>
          <a:prstGeom prst="rect">
            <a:avLst/>
          </a:prstGeom>
        </p:spPr>
      </p:pic>
    </p:spTree>
    <p:extLst>
      <p:ext uri="{BB962C8B-B14F-4D97-AF65-F5344CB8AC3E}">
        <p14:creationId xmlns:p14="http://schemas.microsoft.com/office/powerpoint/2010/main" val="3704747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About Me</a:t>
            </a:r>
          </a:p>
        </p:txBody>
      </p:sp>
      <p:sp>
        <p:nvSpPr>
          <p:cNvPr id="4" name="Content Placeholder 3"/>
          <p:cNvSpPr>
            <a:spLocks noGrp="1"/>
          </p:cNvSpPr>
          <p:nvPr>
            <p:ph sz="quarter" idx="15"/>
          </p:nvPr>
        </p:nvSpPr>
        <p:spPr>
          <a:xfrm>
            <a:off x="711518" y="1611630"/>
            <a:ext cx="10762568" cy="4949190"/>
          </a:xfrm>
        </p:spPr>
        <p:txBody>
          <a:bodyPr anchor="ctr">
            <a:normAutofit/>
          </a:bodyPr>
          <a:lstStyle/>
          <a:p>
            <a:pPr algn="r"/>
            <a:r>
              <a:rPr lang="en-US" sz="3900" dirty="0"/>
              <a:t>David Buckingham</a:t>
            </a:r>
          </a:p>
          <a:p>
            <a:pPr algn="r"/>
            <a:r>
              <a:rPr lang="en-US" sz="2600" dirty="0"/>
              <a:t>Senior Consultant</a:t>
            </a:r>
          </a:p>
          <a:p>
            <a:pPr algn="r"/>
            <a:r>
              <a:rPr lang="en-US" sz="2600" dirty="0" err="1"/>
              <a:t>KiZAN</a:t>
            </a:r>
            <a:r>
              <a:rPr lang="en-US" sz="2600" dirty="0"/>
              <a:t> Technologies</a:t>
            </a:r>
          </a:p>
          <a:p>
            <a:pPr algn="r"/>
            <a:r>
              <a:rPr lang="en-US" sz="2600" dirty="0">
                <a:hlinkClick r:id="rId3"/>
              </a:rPr>
              <a:t>david.buckingham@kizan.com</a:t>
            </a:r>
            <a:endParaRPr lang="en-US" sz="2600" dirty="0"/>
          </a:p>
          <a:p>
            <a:pPr algn="r"/>
            <a:r>
              <a:rPr lang="en-US" sz="2600" dirty="0">
                <a:hlinkClick r:id="rId4"/>
              </a:rPr>
              <a:t>@</a:t>
            </a:r>
            <a:r>
              <a:rPr lang="en-US" sz="2600" dirty="0" err="1">
                <a:hlinkClick r:id="rId4"/>
              </a:rPr>
              <a:t>davidbuckingham</a:t>
            </a:r>
            <a:endParaRPr lang="en-US" sz="2600"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04646" y="2186666"/>
            <a:ext cx="3277521" cy="327467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6748320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Fitness Trackers</a:t>
            </a:r>
          </a:p>
        </p:txBody>
      </p:sp>
      <p:pic>
        <p:nvPicPr>
          <p:cNvPr id="1026" name="Picture 2" descr="http://www.underconsideration.com/brandnew/archives/fitbi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602" y="3349334"/>
            <a:ext cx="3971795" cy="10366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b/bf/Jawbone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5846" y="4963865"/>
            <a:ext cx="3835926" cy="1378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c/c7/Garmin_logo.svg/2000px-Garmin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956" y="5100357"/>
            <a:ext cx="4093834" cy="1105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ketchappsources.com/resources/source-image/AppleHealt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1938" y="1588477"/>
            <a:ext cx="2347809" cy="17608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gofatherhood.com/wp-content/uploads/2015/03/microsoft-band-logo-ar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8778" y="1559760"/>
            <a:ext cx="1868189" cy="145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7710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Find an App</a:t>
            </a:r>
          </a:p>
        </p:txBody>
      </p:sp>
      <p:pic>
        <p:nvPicPr>
          <p:cNvPr id="3074" name="Picture 2" descr="http://fitocracy-fitness-site.reviews.r-tt.com/image/full/e14f7f6c-6afc-af84-5961-9c38db36aef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745" y="1478615"/>
            <a:ext cx="1703840" cy="21329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s4.mzstatic.com/image/thumb/Purple2/v4/19/85/13/19851378-4878-501d-41b9-ed464cf08a9c/source/175x175-7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386" y="4226477"/>
            <a:ext cx="1812350" cy="18123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blog.runkeeper.com/wp-content/uploads/2015/07/lockup_horizontal_color-1024x2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7955" y="1791598"/>
            <a:ext cx="3409121" cy="68914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mtb4her.com/wp-content/uploads/2013/05/endomondo-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1781" y="3131182"/>
            <a:ext cx="2001470" cy="200147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adanders.wp.d.umn.edu/sp15sec3/wp-content/uploads/sites/22/2015/03/MMF_logo_RUN_stacked_2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554" y="4111541"/>
            <a:ext cx="2042222" cy="204222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upload.wikimedia.org/wikipedia/en/f/f0/Strava_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42966" y="1488244"/>
            <a:ext cx="2045189" cy="20451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9"/>
          <a:stretch>
            <a:fillRect/>
          </a:stretch>
        </p:blipFill>
        <p:spPr>
          <a:xfrm>
            <a:off x="3797476" y="5837158"/>
            <a:ext cx="4350080" cy="815640"/>
          </a:xfrm>
          <a:prstGeom prst="rect">
            <a:avLst/>
          </a:prstGeom>
        </p:spPr>
      </p:pic>
    </p:spTree>
    <p:extLst>
      <p:ext uri="{BB962C8B-B14F-4D97-AF65-F5344CB8AC3E}">
        <p14:creationId xmlns:p14="http://schemas.microsoft.com/office/powerpoint/2010/main" val="31049099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r>
              <a:rPr lang="en-US" sz="4800" dirty="0" err="1"/>
              <a:t>Tapiriik</a:t>
            </a:r>
            <a:endParaRPr lang="en-US" sz="4800" dirty="0"/>
          </a:p>
          <a:p>
            <a:r>
              <a:rPr lang="en-US" sz="4800" dirty="0">
                <a:hlinkClick r:id="rId3"/>
              </a:rPr>
              <a:t>https://tapiriik.com/</a:t>
            </a:r>
            <a:endParaRPr lang="en-US" sz="4800" dirty="0"/>
          </a:p>
        </p:txBody>
      </p:sp>
      <p:sp>
        <p:nvSpPr>
          <p:cNvPr id="3" name="Text Placeholder 2"/>
          <p:cNvSpPr>
            <a:spLocks noGrp="1"/>
          </p:cNvSpPr>
          <p:nvPr>
            <p:ph type="body" sz="quarter" idx="28"/>
          </p:nvPr>
        </p:nvSpPr>
        <p:spPr/>
        <p:txBody>
          <a:bodyPr/>
          <a:lstStyle/>
          <a:p>
            <a:endParaRPr lang="en-US" dirty="0"/>
          </a:p>
        </p:txBody>
      </p:sp>
      <p:pic>
        <p:nvPicPr>
          <p:cNvPr id="4" name="Picture 3"/>
          <p:cNvPicPr>
            <a:picLocks noChangeAspect="1"/>
          </p:cNvPicPr>
          <p:nvPr/>
        </p:nvPicPr>
        <p:blipFill>
          <a:blip r:embed="rId4"/>
          <a:stretch>
            <a:fillRect/>
          </a:stretch>
        </p:blipFill>
        <p:spPr>
          <a:xfrm>
            <a:off x="6289038" y="1770184"/>
            <a:ext cx="4832839" cy="4548554"/>
          </a:xfrm>
          <a:prstGeom prst="rect">
            <a:avLst/>
          </a:prstGeom>
        </p:spPr>
      </p:pic>
    </p:spTree>
    <p:extLst>
      <p:ext uri="{BB962C8B-B14F-4D97-AF65-F5344CB8AC3E}">
        <p14:creationId xmlns:p14="http://schemas.microsoft.com/office/powerpoint/2010/main" val="2417242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Purchase gear for your activity of choice.</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34372969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Planning</a:t>
            </a:r>
          </a:p>
        </p:txBody>
      </p:sp>
    </p:spTree>
    <p:extLst>
      <p:ext uri="{BB962C8B-B14F-4D97-AF65-F5344CB8AC3E}">
        <p14:creationId xmlns:p14="http://schemas.microsoft.com/office/powerpoint/2010/main" val="41285406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Building your Backlog</a:t>
            </a:r>
          </a:p>
        </p:txBody>
      </p:sp>
      <p:pic>
        <p:nvPicPr>
          <p:cNvPr id="1028" name="Picture 4" descr="https://a.slack-edge.com/95b9/plugins/visualstudio/assets/service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825" y="1889185"/>
            <a:ext cx="1644406" cy="1644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vyr.github.io/img/logos/git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6906" y="2158393"/>
            <a:ext cx="3293807" cy="10951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atlassian.com/dam/jcr:e2a6f06f-b3d5-4002-aed3-73539c56a2eb/bitbucket_rgb_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8347" y="4136015"/>
            <a:ext cx="3321531" cy="7342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kitchola.com/wp-content/uploads/2015/03/FullSizeRend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377" y="5317771"/>
            <a:ext cx="1457302" cy="12636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eedtraining.com.au/file/2015/09/Excel-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64389" y="2105676"/>
            <a:ext cx="2280122" cy="120062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upload.wikimedia.org/wikipedia/commons/thumb/2/23/Text-txt.svg/2000px-Text-txt.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66071" y="3770593"/>
            <a:ext cx="1494641" cy="137133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rbrussell.com/wp-content/uploads/2016/01/OneNote-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93022" y="5317771"/>
            <a:ext cx="3022855" cy="1200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4828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591232" y="1412111"/>
            <a:ext cx="10762568" cy="5445889"/>
          </a:xfrm>
        </p:spPr>
        <p:txBody>
          <a:bodyPr anchor="ctr"/>
          <a:lstStyle/>
          <a:p>
            <a:pPr algn="ctr"/>
            <a:r>
              <a:rPr lang="en-US" dirty="0"/>
              <a:t>Couch to 5K</a:t>
            </a:r>
          </a:p>
          <a:p>
            <a:pPr algn="ctr"/>
            <a:endParaRPr lang="en-US" dirty="0"/>
          </a:p>
          <a:p>
            <a:pPr algn="ctr"/>
            <a:r>
              <a:rPr lang="en-US" dirty="0"/>
              <a:t>Hal Higdon’s Training Plans </a:t>
            </a:r>
          </a:p>
          <a:p>
            <a:pPr algn="ctr"/>
            <a:r>
              <a:rPr lang="en-US" dirty="0">
                <a:hlinkClick r:id="rId3"/>
              </a:rPr>
              <a:t>http://halhigdon.com</a:t>
            </a:r>
            <a:endParaRPr lang="en-US" dirty="0"/>
          </a:p>
          <a:p>
            <a:pPr algn="ctr"/>
            <a:endParaRPr lang="en-US" dirty="0"/>
          </a:p>
          <a:p>
            <a:pPr algn="ctr"/>
            <a:r>
              <a:rPr lang="en-US" dirty="0" err="1"/>
              <a:t>runDisney</a:t>
            </a:r>
            <a:r>
              <a:rPr lang="en-US" dirty="0"/>
              <a:t> Training </a:t>
            </a:r>
            <a:r>
              <a:rPr lang="en-US" dirty="0">
                <a:hlinkClick r:id="rId4"/>
              </a:rPr>
              <a:t>http://www.rundisney.com/training/running/</a:t>
            </a:r>
            <a:endParaRPr lang="en-US" dirty="0"/>
          </a:p>
          <a:p>
            <a:pPr algn="ctr"/>
            <a:endParaRPr lang="en-US" dirty="0"/>
          </a:p>
        </p:txBody>
      </p:sp>
      <p:sp>
        <p:nvSpPr>
          <p:cNvPr id="3" name="Text Placeholder 2"/>
          <p:cNvSpPr>
            <a:spLocks noGrp="1"/>
          </p:cNvSpPr>
          <p:nvPr>
            <p:ph type="body" sz="quarter" idx="28"/>
          </p:nvPr>
        </p:nvSpPr>
        <p:spPr/>
        <p:txBody>
          <a:bodyPr/>
          <a:lstStyle/>
          <a:p>
            <a:r>
              <a:rPr lang="en-US" dirty="0"/>
              <a:t>Training Plans</a:t>
            </a:r>
          </a:p>
        </p:txBody>
      </p:sp>
    </p:spTree>
    <p:extLst>
      <p:ext uri="{BB962C8B-B14F-4D97-AF65-F5344CB8AC3E}">
        <p14:creationId xmlns:p14="http://schemas.microsoft.com/office/powerpoint/2010/main" val="12610196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lstStyle/>
          <a:p>
            <a:pPr algn="ctr"/>
            <a:r>
              <a:rPr lang="en-US" dirty="0"/>
              <a:t>On Hundred Pushups</a:t>
            </a:r>
          </a:p>
          <a:p>
            <a:pPr algn="ctr"/>
            <a:r>
              <a:rPr lang="en-US" dirty="0">
                <a:hlinkClick r:id="rId3"/>
              </a:rPr>
              <a:t>http://hundredpushups.com</a:t>
            </a:r>
            <a:endParaRPr lang="en-US" dirty="0"/>
          </a:p>
          <a:p>
            <a:pPr algn="ctr"/>
            <a:endParaRPr lang="en-US" dirty="0"/>
          </a:p>
          <a:p>
            <a:pPr algn="ctr"/>
            <a:r>
              <a:rPr lang="en-US" dirty="0"/>
              <a:t>30 Day Fitness Challenges</a:t>
            </a:r>
          </a:p>
          <a:p>
            <a:pPr algn="ctr"/>
            <a:r>
              <a:rPr lang="en-US" dirty="0">
                <a:hlinkClick r:id="rId4"/>
              </a:rPr>
              <a:t>http://30dayfitnesschallenges.com</a:t>
            </a:r>
            <a:endParaRPr lang="en-US" dirty="0"/>
          </a:p>
          <a:p>
            <a:pPr algn="ctr"/>
            <a:endParaRPr lang="en-US" dirty="0"/>
          </a:p>
        </p:txBody>
      </p:sp>
      <p:sp>
        <p:nvSpPr>
          <p:cNvPr id="3" name="Text Placeholder 2"/>
          <p:cNvSpPr>
            <a:spLocks noGrp="1"/>
          </p:cNvSpPr>
          <p:nvPr>
            <p:ph type="body" sz="quarter" idx="28"/>
          </p:nvPr>
        </p:nvSpPr>
        <p:spPr/>
        <p:txBody>
          <a:bodyPr/>
          <a:lstStyle/>
          <a:p>
            <a:r>
              <a:rPr lang="en-US" dirty="0"/>
              <a:t>Programs</a:t>
            </a:r>
          </a:p>
        </p:txBody>
      </p:sp>
    </p:spTree>
    <p:extLst>
      <p:ext uri="{BB962C8B-B14F-4D97-AF65-F5344CB8AC3E}">
        <p14:creationId xmlns:p14="http://schemas.microsoft.com/office/powerpoint/2010/main" val="30780483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5"/>
          </p:nvPr>
        </p:nvGraphicFramePr>
        <p:xfrm>
          <a:off x="585788" y="1488464"/>
          <a:ext cx="10763253" cy="5090160"/>
        </p:xfrm>
        <a:graphic>
          <a:graphicData uri="http://schemas.openxmlformats.org/drawingml/2006/table">
            <a:tbl>
              <a:tblPr firstRow="1" bandRow="1">
                <a:tableStyleId>{5C22544A-7EE6-4342-B048-85BDC9FD1C3A}</a:tableStyleId>
              </a:tblPr>
              <a:tblGrid>
                <a:gridCol w="863112">
                  <a:extLst>
                    <a:ext uri="{9D8B030D-6E8A-4147-A177-3AD203B41FA5}">
                      <a16:colId xmlns:a16="http://schemas.microsoft.com/office/drawing/2014/main" val="4209011103"/>
                    </a:ext>
                  </a:extLst>
                </a:gridCol>
                <a:gridCol w="3300047">
                  <a:extLst>
                    <a:ext uri="{9D8B030D-6E8A-4147-A177-3AD203B41FA5}">
                      <a16:colId xmlns:a16="http://schemas.microsoft.com/office/drawing/2014/main" val="4133898280"/>
                    </a:ext>
                  </a:extLst>
                </a:gridCol>
                <a:gridCol w="3300047">
                  <a:extLst>
                    <a:ext uri="{9D8B030D-6E8A-4147-A177-3AD203B41FA5}">
                      <a16:colId xmlns:a16="http://schemas.microsoft.com/office/drawing/2014/main" val="3270269255"/>
                    </a:ext>
                  </a:extLst>
                </a:gridCol>
                <a:gridCol w="3300047">
                  <a:extLst>
                    <a:ext uri="{9D8B030D-6E8A-4147-A177-3AD203B41FA5}">
                      <a16:colId xmlns:a16="http://schemas.microsoft.com/office/drawing/2014/main" val="2905077465"/>
                    </a:ext>
                  </a:extLst>
                </a:gridCol>
              </a:tblGrid>
              <a:tr h="347928">
                <a:tc>
                  <a:txBody>
                    <a:bodyPr/>
                    <a:lstStyle/>
                    <a:p>
                      <a:r>
                        <a:rPr lang="en-US" dirty="0"/>
                        <a:t>Week</a:t>
                      </a:r>
                    </a:p>
                  </a:txBody>
                  <a:tcPr/>
                </a:tc>
                <a:tc>
                  <a:txBody>
                    <a:bodyPr/>
                    <a:lstStyle/>
                    <a:p>
                      <a:r>
                        <a:rPr lang="en-US" dirty="0"/>
                        <a:t>Workout 1</a:t>
                      </a:r>
                    </a:p>
                  </a:txBody>
                  <a:tcPr/>
                </a:tc>
                <a:tc>
                  <a:txBody>
                    <a:bodyPr/>
                    <a:lstStyle/>
                    <a:p>
                      <a:r>
                        <a:rPr lang="en-US" dirty="0"/>
                        <a:t>Workout 2</a:t>
                      </a:r>
                    </a:p>
                  </a:txBody>
                  <a:tcPr/>
                </a:tc>
                <a:tc>
                  <a:txBody>
                    <a:bodyPr/>
                    <a:lstStyle/>
                    <a:p>
                      <a:r>
                        <a:rPr lang="en-US" dirty="0"/>
                        <a:t>Workout 3</a:t>
                      </a:r>
                    </a:p>
                  </a:txBody>
                  <a:tcPr/>
                </a:tc>
                <a:extLst>
                  <a:ext uri="{0D108BD9-81ED-4DB2-BD59-A6C34878D82A}">
                    <a16:rowId xmlns:a16="http://schemas.microsoft.com/office/drawing/2014/main" val="85419018"/>
                  </a:ext>
                </a:extLst>
              </a:tr>
              <a:tr h="4494070">
                <a:tc>
                  <a:txBody>
                    <a:bodyPr/>
                    <a:lstStyle/>
                    <a:p>
                      <a:r>
                        <a:rPr lang="en-US" sz="1600" dirty="0"/>
                        <a:t>1</a:t>
                      </a:r>
                    </a:p>
                  </a:txBody>
                  <a:tcPr/>
                </a:tc>
                <a:tc>
                  <a:txBody>
                    <a:bodyPr/>
                    <a:lstStyle/>
                    <a:p>
                      <a:r>
                        <a:rPr lang="en-US" sz="1600" dirty="0"/>
                        <a:t>0:00 – 5:00</a:t>
                      </a:r>
                      <a:r>
                        <a:rPr lang="en-US" sz="1600" baseline="0" dirty="0"/>
                        <a:t> Warm Up Walk</a:t>
                      </a:r>
                    </a:p>
                    <a:p>
                      <a:r>
                        <a:rPr lang="en-US" sz="1600" dirty="0"/>
                        <a:t>5:00 – 6:00</a:t>
                      </a:r>
                      <a:r>
                        <a:rPr lang="en-US" sz="1600" baseline="0" dirty="0"/>
                        <a:t> Run</a:t>
                      </a:r>
                    </a:p>
                    <a:p>
                      <a:r>
                        <a:rPr lang="en-US" sz="1600" dirty="0"/>
                        <a:t>6:00 – 7:30 Walk</a:t>
                      </a:r>
                    </a:p>
                    <a:p>
                      <a:r>
                        <a:rPr lang="en-US" sz="1600" dirty="0"/>
                        <a:t>7:30 – 8:30 Run</a:t>
                      </a:r>
                    </a:p>
                    <a:p>
                      <a:r>
                        <a:rPr lang="en-US" sz="1600" dirty="0"/>
                        <a:t>8:30 – 10:00 Walk</a:t>
                      </a:r>
                    </a:p>
                    <a:p>
                      <a:r>
                        <a:rPr lang="en-US" sz="1600" dirty="0"/>
                        <a:t>10:00 – 11:00 Run</a:t>
                      </a:r>
                    </a:p>
                    <a:p>
                      <a:r>
                        <a:rPr lang="en-US" sz="1600" dirty="0"/>
                        <a:t>11:00 – 12:30 Walk</a:t>
                      </a:r>
                    </a:p>
                    <a:p>
                      <a:r>
                        <a:rPr lang="en-US" sz="1600" dirty="0"/>
                        <a:t>12:30 –</a:t>
                      </a:r>
                      <a:r>
                        <a:rPr lang="en-US" sz="1600" baseline="0" dirty="0"/>
                        <a:t> 13:30 Run</a:t>
                      </a:r>
                    </a:p>
                    <a:p>
                      <a:r>
                        <a:rPr lang="en-US" sz="1600" baseline="0" dirty="0"/>
                        <a:t>13:30 – 15:00 Walk</a:t>
                      </a:r>
                    </a:p>
                    <a:p>
                      <a:r>
                        <a:rPr lang="en-US" sz="1600" baseline="0" dirty="0"/>
                        <a:t>15:00 – 16:00 Run</a:t>
                      </a:r>
                    </a:p>
                    <a:p>
                      <a:r>
                        <a:rPr lang="en-US" sz="1600" baseline="0" dirty="0"/>
                        <a:t>16:00 – 17:30 Walk</a:t>
                      </a:r>
                    </a:p>
                    <a:p>
                      <a:r>
                        <a:rPr lang="en-US" sz="1600" baseline="0" dirty="0"/>
                        <a:t>17:30 – 18:30 Run</a:t>
                      </a:r>
                    </a:p>
                    <a:p>
                      <a:r>
                        <a:rPr lang="en-US" sz="1600" baseline="0" dirty="0"/>
                        <a:t>18:30 – 20:00 Walk</a:t>
                      </a:r>
                    </a:p>
                    <a:p>
                      <a:r>
                        <a:rPr lang="en-US" sz="1600" baseline="0" dirty="0"/>
                        <a:t>20:00 – 21:00 Run</a:t>
                      </a:r>
                    </a:p>
                    <a:p>
                      <a:r>
                        <a:rPr lang="en-US" sz="1600" baseline="0" dirty="0"/>
                        <a:t>21:00 – 22:30 Walk</a:t>
                      </a:r>
                    </a:p>
                    <a:p>
                      <a:r>
                        <a:rPr lang="en-US" sz="1600" baseline="0" dirty="0"/>
                        <a:t>22:30 – 23:30 Run</a:t>
                      </a:r>
                    </a:p>
                    <a:p>
                      <a:r>
                        <a:rPr lang="en-US" sz="1600" baseline="0" dirty="0"/>
                        <a:t>23:30 – 25:00 Walk</a:t>
                      </a:r>
                    </a:p>
                    <a:p>
                      <a:r>
                        <a:rPr lang="en-US" sz="1600" baseline="0" dirty="0"/>
                        <a:t>25:00 – 30:00 Cooldown Walk</a:t>
                      </a:r>
                    </a:p>
                    <a:p>
                      <a:endParaRPr lang="en-US" sz="1600" dirty="0"/>
                    </a:p>
                  </a:txBody>
                  <a:tcPr/>
                </a:tc>
                <a:tc>
                  <a:txBody>
                    <a:bodyPr/>
                    <a:lstStyle/>
                    <a:p>
                      <a:r>
                        <a:rPr lang="en-US" sz="1600" dirty="0"/>
                        <a:t>0:00 – 5:00</a:t>
                      </a:r>
                      <a:r>
                        <a:rPr lang="en-US" sz="1600" baseline="0" dirty="0"/>
                        <a:t> Warm Up Walk</a:t>
                      </a:r>
                    </a:p>
                    <a:p>
                      <a:r>
                        <a:rPr lang="en-US" sz="1600" dirty="0"/>
                        <a:t>5:00 – 6:00</a:t>
                      </a:r>
                      <a:r>
                        <a:rPr lang="en-US" sz="1600" baseline="0" dirty="0"/>
                        <a:t> Run</a:t>
                      </a:r>
                    </a:p>
                    <a:p>
                      <a:r>
                        <a:rPr lang="en-US" sz="1600" dirty="0"/>
                        <a:t>6:00 – 7:30 Walk</a:t>
                      </a:r>
                    </a:p>
                    <a:p>
                      <a:r>
                        <a:rPr lang="en-US" sz="1600" dirty="0"/>
                        <a:t>7:30 – 8:30 Run</a:t>
                      </a:r>
                    </a:p>
                    <a:p>
                      <a:r>
                        <a:rPr lang="en-US" sz="1600" dirty="0"/>
                        <a:t>8:30 – 10:00 Walk</a:t>
                      </a:r>
                    </a:p>
                    <a:p>
                      <a:r>
                        <a:rPr lang="en-US" sz="1600" dirty="0"/>
                        <a:t>10:00 – 11:00 Run</a:t>
                      </a:r>
                    </a:p>
                    <a:p>
                      <a:r>
                        <a:rPr lang="en-US" sz="1600" dirty="0"/>
                        <a:t>11:00 – 12:30 Walk</a:t>
                      </a:r>
                    </a:p>
                    <a:p>
                      <a:r>
                        <a:rPr lang="en-US" sz="1600" dirty="0"/>
                        <a:t>12:30 –</a:t>
                      </a:r>
                      <a:r>
                        <a:rPr lang="en-US" sz="1600" baseline="0" dirty="0"/>
                        <a:t> 13:30 Run</a:t>
                      </a:r>
                    </a:p>
                    <a:p>
                      <a:r>
                        <a:rPr lang="en-US" sz="1600" baseline="0" dirty="0"/>
                        <a:t>13:30 – 15:00 Walk</a:t>
                      </a:r>
                    </a:p>
                    <a:p>
                      <a:r>
                        <a:rPr lang="en-US" sz="1600" baseline="0" dirty="0"/>
                        <a:t>15:00 – 16:00 Run</a:t>
                      </a:r>
                    </a:p>
                    <a:p>
                      <a:r>
                        <a:rPr lang="en-US" sz="1600" baseline="0" dirty="0"/>
                        <a:t>16:00 – 17:30 Walk</a:t>
                      </a:r>
                    </a:p>
                    <a:p>
                      <a:r>
                        <a:rPr lang="en-US" sz="1600" baseline="0" dirty="0"/>
                        <a:t>17:30 – 18:30 Run</a:t>
                      </a:r>
                    </a:p>
                    <a:p>
                      <a:r>
                        <a:rPr lang="en-US" sz="1600" baseline="0" dirty="0"/>
                        <a:t>18:30 – 20:00 Walk</a:t>
                      </a:r>
                    </a:p>
                    <a:p>
                      <a:r>
                        <a:rPr lang="en-US" sz="1600" baseline="0" dirty="0"/>
                        <a:t>20:00 – 21:00 Run</a:t>
                      </a:r>
                    </a:p>
                    <a:p>
                      <a:r>
                        <a:rPr lang="en-US" sz="1600" baseline="0" dirty="0"/>
                        <a:t>21:00 – 22:30 Walk</a:t>
                      </a:r>
                    </a:p>
                    <a:p>
                      <a:r>
                        <a:rPr lang="en-US" sz="1600" baseline="0" dirty="0"/>
                        <a:t>22:30 – 23:30 Run</a:t>
                      </a:r>
                    </a:p>
                    <a:p>
                      <a:r>
                        <a:rPr lang="en-US" sz="1600" baseline="0" dirty="0"/>
                        <a:t>23:30 – 25:00 Walk</a:t>
                      </a:r>
                    </a:p>
                    <a:p>
                      <a:r>
                        <a:rPr lang="en-US" sz="1600" baseline="0" dirty="0"/>
                        <a:t>25:00 – 30:00 Cooldown Walk</a:t>
                      </a:r>
                      <a:endParaRPr lang="en-US" sz="1600" dirty="0"/>
                    </a:p>
                  </a:txBody>
                  <a:tcPr/>
                </a:tc>
                <a:tc>
                  <a:txBody>
                    <a:bodyPr/>
                    <a:lstStyle/>
                    <a:p>
                      <a:r>
                        <a:rPr lang="en-US" sz="1600" dirty="0"/>
                        <a:t>0:00 – 5:00</a:t>
                      </a:r>
                      <a:r>
                        <a:rPr lang="en-US" sz="1600" baseline="0" dirty="0"/>
                        <a:t> Warm Up Walk</a:t>
                      </a:r>
                    </a:p>
                    <a:p>
                      <a:r>
                        <a:rPr lang="en-US" sz="1600" dirty="0"/>
                        <a:t>5:00 – 6:00</a:t>
                      </a:r>
                      <a:r>
                        <a:rPr lang="en-US" sz="1600" baseline="0" dirty="0"/>
                        <a:t> Run</a:t>
                      </a:r>
                    </a:p>
                    <a:p>
                      <a:r>
                        <a:rPr lang="en-US" sz="1600" dirty="0"/>
                        <a:t>6:00 – 7:30 Walk</a:t>
                      </a:r>
                    </a:p>
                    <a:p>
                      <a:r>
                        <a:rPr lang="en-US" sz="1600" dirty="0"/>
                        <a:t>7:30 – 8:30 Run</a:t>
                      </a:r>
                    </a:p>
                    <a:p>
                      <a:r>
                        <a:rPr lang="en-US" sz="1600" dirty="0"/>
                        <a:t>8:30 – 10:00 Walk</a:t>
                      </a:r>
                    </a:p>
                    <a:p>
                      <a:r>
                        <a:rPr lang="en-US" sz="1600" dirty="0"/>
                        <a:t>10:00 – 11:00 Run</a:t>
                      </a:r>
                    </a:p>
                    <a:p>
                      <a:r>
                        <a:rPr lang="en-US" sz="1600" dirty="0"/>
                        <a:t>11:00 – 12:30 Walk</a:t>
                      </a:r>
                    </a:p>
                    <a:p>
                      <a:r>
                        <a:rPr lang="en-US" sz="1600" dirty="0"/>
                        <a:t>12:30 –</a:t>
                      </a:r>
                      <a:r>
                        <a:rPr lang="en-US" sz="1600" baseline="0" dirty="0"/>
                        <a:t> 13:30 Run</a:t>
                      </a:r>
                    </a:p>
                    <a:p>
                      <a:r>
                        <a:rPr lang="en-US" sz="1600" baseline="0" dirty="0"/>
                        <a:t>13:30 – 15:00 Walk</a:t>
                      </a:r>
                    </a:p>
                    <a:p>
                      <a:r>
                        <a:rPr lang="en-US" sz="1600" baseline="0" dirty="0"/>
                        <a:t>15:00 – 16:00 Run</a:t>
                      </a:r>
                    </a:p>
                    <a:p>
                      <a:r>
                        <a:rPr lang="en-US" sz="1600" baseline="0" dirty="0"/>
                        <a:t>16:00 – 17:30 Walk</a:t>
                      </a:r>
                    </a:p>
                    <a:p>
                      <a:r>
                        <a:rPr lang="en-US" sz="1600" baseline="0" dirty="0"/>
                        <a:t>17:30 – 18:30 Run</a:t>
                      </a:r>
                    </a:p>
                    <a:p>
                      <a:r>
                        <a:rPr lang="en-US" sz="1600" baseline="0" dirty="0"/>
                        <a:t>18:30 – 20:00 Walk</a:t>
                      </a:r>
                    </a:p>
                    <a:p>
                      <a:r>
                        <a:rPr lang="en-US" sz="1600" baseline="0" dirty="0"/>
                        <a:t>20:00 – 21:00 Run</a:t>
                      </a:r>
                    </a:p>
                    <a:p>
                      <a:r>
                        <a:rPr lang="en-US" sz="1600" baseline="0" dirty="0"/>
                        <a:t>21:00 – 22:30 Walk</a:t>
                      </a:r>
                    </a:p>
                    <a:p>
                      <a:r>
                        <a:rPr lang="en-US" sz="1600" baseline="0" dirty="0"/>
                        <a:t>22:30 – 23:30 Run</a:t>
                      </a:r>
                    </a:p>
                    <a:p>
                      <a:r>
                        <a:rPr lang="en-US" sz="1600" baseline="0" dirty="0"/>
                        <a:t>23:30 – 25:00 Walk</a:t>
                      </a:r>
                    </a:p>
                    <a:p>
                      <a:r>
                        <a:rPr lang="en-US" sz="1600" baseline="0" dirty="0"/>
                        <a:t>25:00 – 30:00 Cooldown Walk</a:t>
                      </a:r>
                      <a:endParaRPr lang="en-US" sz="1600" dirty="0"/>
                    </a:p>
                  </a:txBody>
                  <a:tcPr/>
                </a:tc>
                <a:extLst>
                  <a:ext uri="{0D108BD9-81ED-4DB2-BD59-A6C34878D82A}">
                    <a16:rowId xmlns:a16="http://schemas.microsoft.com/office/drawing/2014/main" val="3648876715"/>
                  </a:ext>
                </a:extLst>
              </a:tr>
            </a:tbl>
          </a:graphicData>
        </a:graphic>
      </p:graphicFrame>
      <p:sp>
        <p:nvSpPr>
          <p:cNvPr id="3" name="Text Placeholder 2"/>
          <p:cNvSpPr>
            <a:spLocks noGrp="1"/>
          </p:cNvSpPr>
          <p:nvPr>
            <p:ph type="body" sz="quarter" idx="28"/>
          </p:nvPr>
        </p:nvSpPr>
        <p:spPr/>
        <p:txBody>
          <a:bodyPr/>
          <a:lstStyle/>
          <a:p>
            <a:r>
              <a:rPr lang="en-US" dirty="0"/>
              <a:t>Week 1 Sample</a:t>
            </a:r>
          </a:p>
        </p:txBody>
      </p:sp>
    </p:spTree>
    <p:extLst>
      <p:ext uri="{BB962C8B-B14F-4D97-AF65-F5344CB8AC3E}">
        <p14:creationId xmlns:p14="http://schemas.microsoft.com/office/powerpoint/2010/main" val="42060455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5"/>
          </p:nvPr>
        </p:nvGraphicFramePr>
        <p:xfrm>
          <a:off x="585788" y="1969107"/>
          <a:ext cx="10763253" cy="4114800"/>
        </p:xfrm>
        <a:graphic>
          <a:graphicData uri="http://schemas.openxmlformats.org/drawingml/2006/table">
            <a:tbl>
              <a:tblPr firstRow="1" bandRow="1">
                <a:tableStyleId>{5C22544A-7EE6-4342-B048-85BDC9FD1C3A}</a:tableStyleId>
              </a:tblPr>
              <a:tblGrid>
                <a:gridCol w="863112">
                  <a:extLst>
                    <a:ext uri="{9D8B030D-6E8A-4147-A177-3AD203B41FA5}">
                      <a16:colId xmlns:a16="http://schemas.microsoft.com/office/drawing/2014/main" val="4209011103"/>
                    </a:ext>
                  </a:extLst>
                </a:gridCol>
                <a:gridCol w="3300047">
                  <a:extLst>
                    <a:ext uri="{9D8B030D-6E8A-4147-A177-3AD203B41FA5}">
                      <a16:colId xmlns:a16="http://schemas.microsoft.com/office/drawing/2014/main" val="4133898280"/>
                    </a:ext>
                  </a:extLst>
                </a:gridCol>
                <a:gridCol w="3300047">
                  <a:extLst>
                    <a:ext uri="{9D8B030D-6E8A-4147-A177-3AD203B41FA5}">
                      <a16:colId xmlns:a16="http://schemas.microsoft.com/office/drawing/2014/main" val="3270269255"/>
                    </a:ext>
                  </a:extLst>
                </a:gridCol>
                <a:gridCol w="3300047">
                  <a:extLst>
                    <a:ext uri="{9D8B030D-6E8A-4147-A177-3AD203B41FA5}">
                      <a16:colId xmlns:a16="http://schemas.microsoft.com/office/drawing/2014/main" val="2905077465"/>
                    </a:ext>
                  </a:extLst>
                </a:gridCol>
              </a:tblGrid>
              <a:tr h="347503">
                <a:tc>
                  <a:txBody>
                    <a:bodyPr/>
                    <a:lstStyle/>
                    <a:p>
                      <a:r>
                        <a:rPr lang="en-US" dirty="0"/>
                        <a:t>Week</a:t>
                      </a:r>
                    </a:p>
                  </a:txBody>
                  <a:tcPr/>
                </a:tc>
                <a:tc>
                  <a:txBody>
                    <a:bodyPr/>
                    <a:lstStyle/>
                    <a:p>
                      <a:r>
                        <a:rPr lang="en-US" dirty="0"/>
                        <a:t>Workout 1</a:t>
                      </a:r>
                    </a:p>
                  </a:txBody>
                  <a:tcPr/>
                </a:tc>
                <a:tc>
                  <a:txBody>
                    <a:bodyPr/>
                    <a:lstStyle/>
                    <a:p>
                      <a:r>
                        <a:rPr lang="en-US" dirty="0"/>
                        <a:t>Workout 2</a:t>
                      </a:r>
                    </a:p>
                  </a:txBody>
                  <a:tcPr/>
                </a:tc>
                <a:tc>
                  <a:txBody>
                    <a:bodyPr/>
                    <a:lstStyle/>
                    <a:p>
                      <a:r>
                        <a:rPr lang="en-US" dirty="0"/>
                        <a:t>Workout 3</a:t>
                      </a:r>
                    </a:p>
                  </a:txBody>
                  <a:tcPr/>
                </a:tc>
                <a:extLst>
                  <a:ext uri="{0D108BD9-81ED-4DB2-BD59-A6C34878D82A}">
                    <a16:rowId xmlns:a16="http://schemas.microsoft.com/office/drawing/2014/main" val="85419018"/>
                  </a:ext>
                </a:extLst>
              </a:tr>
              <a:tr h="3662156">
                <a:tc>
                  <a:txBody>
                    <a:bodyPr/>
                    <a:lstStyle/>
                    <a:p>
                      <a:r>
                        <a:rPr lang="en-US" sz="1600" dirty="0"/>
                        <a:t>2</a:t>
                      </a:r>
                    </a:p>
                  </a:txBody>
                  <a:tcPr/>
                </a:tc>
                <a:tc>
                  <a:txBody>
                    <a:bodyPr/>
                    <a:lstStyle/>
                    <a:p>
                      <a:r>
                        <a:rPr lang="en-US" sz="1600" dirty="0"/>
                        <a:t>0:00 – 5:00</a:t>
                      </a:r>
                      <a:r>
                        <a:rPr lang="en-US" sz="1600" baseline="0" dirty="0"/>
                        <a:t> Warm Up Walk</a:t>
                      </a:r>
                    </a:p>
                    <a:p>
                      <a:r>
                        <a:rPr lang="en-US" sz="1600" dirty="0"/>
                        <a:t>5:00 – 6:30</a:t>
                      </a:r>
                      <a:r>
                        <a:rPr lang="en-US" sz="1600" baseline="0" dirty="0"/>
                        <a:t> Run</a:t>
                      </a:r>
                    </a:p>
                    <a:p>
                      <a:r>
                        <a:rPr lang="en-US" sz="1600" dirty="0"/>
                        <a:t>6:30 – 8:30 Walk</a:t>
                      </a:r>
                    </a:p>
                    <a:p>
                      <a:r>
                        <a:rPr lang="en-US" sz="1600" dirty="0"/>
                        <a:t>8:30 – 10:00 Run</a:t>
                      </a:r>
                    </a:p>
                    <a:p>
                      <a:r>
                        <a:rPr lang="en-US" sz="1600" dirty="0"/>
                        <a:t>10:00 – 12:00 Walk</a:t>
                      </a:r>
                    </a:p>
                    <a:p>
                      <a:r>
                        <a:rPr lang="en-US" sz="1600" dirty="0"/>
                        <a:t>12:00 – 13:30 Run</a:t>
                      </a:r>
                    </a:p>
                    <a:p>
                      <a:r>
                        <a:rPr lang="en-US" sz="1600" dirty="0"/>
                        <a:t>13:30 – 15:30 Walk</a:t>
                      </a:r>
                    </a:p>
                    <a:p>
                      <a:r>
                        <a:rPr lang="en-US" sz="1600" dirty="0"/>
                        <a:t>15:30 –</a:t>
                      </a:r>
                      <a:r>
                        <a:rPr lang="en-US" sz="1600" baseline="0" dirty="0"/>
                        <a:t> 17:00 Run</a:t>
                      </a:r>
                    </a:p>
                    <a:p>
                      <a:r>
                        <a:rPr lang="en-US" sz="1600" baseline="0" dirty="0"/>
                        <a:t>17:00 – 19:00 Walk</a:t>
                      </a:r>
                    </a:p>
                    <a:p>
                      <a:r>
                        <a:rPr lang="en-US" sz="1600" baseline="0" dirty="0"/>
                        <a:t>19:00 – 20:30 Run</a:t>
                      </a:r>
                    </a:p>
                    <a:p>
                      <a:r>
                        <a:rPr lang="en-US" sz="1600" baseline="0" dirty="0"/>
                        <a:t>20:30 – 22:30 Walk</a:t>
                      </a:r>
                    </a:p>
                    <a:p>
                      <a:r>
                        <a:rPr lang="en-US" sz="1600" baseline="0" dirty="0"/>
                        <a:t>22:30 – 24:00 Run</a:t>
                      </a:r>
                    </a:p>
                    <a:p>
                      <a:r>
                        <a:rPr lang="en-US" sz="1600" baseline="0" dirty="0"/>
                        <a:t>24:00 – 26:00 Walk</a:t>
                      </a:r>
                    </a:p>
                    <a:p>
                      <a:r>
                        <a:rPr lang="en-US" sz="1600" baseline="0" dirty="0"/>
                        <a:t>26:00 – 30:00 Cooldown Walk</a:t>
                      </a:r>
                    </a:p>
                  </a:txBody>
                  <a:tcPr/>
                </a:tc>
                <a:tc>
                  <a:txBody>
                    <a:bodyPr/>
                    <a:lstStyle/>
                    <a:p>
                      <a:r>
                        <a:rPr lang="en-US" sz="1600" dirty="0"/>
                        <a:t>0:00 – 5:00</a:t>
                      </a:r>
                      <a:r>
                        <a:rPr lang="en-US" sz="1600" baseline="0" dirty="0"/>
                        <a:t> Warm Up Walk</a:t>
                      </a:r>
                    </a:p>
                    <a:p>
                      <a:r>
                        <a:rPr lang="en-US" sz="1600" dirty="0"/>
                        <a:t>5:00 – 6:30</a:t>
                      </a:r>
                      <a:r>
                        <a:rPr lang="en-US" sz="1600" baseline="0" dirty="0"/>
                        <a:t> Run</a:t>
                      </a:r>
                    </a:p>
                    <a:p>
                      <a:r>
                        <a:rPr lang="en-US" sz="1600" dirty="0"/>
                        <a:t>6:30 – 8:30 Walk</a:t>
                      </a:r>
                    </a:p>
                    <a:p>
                      <a:r>
                        <a:rPr lang="en-US" sz="1600" dirty="0"/>
                        <a:t>8:30 – 10:00 Run</a:t>
                      </a:r>
                    </a:p>
                    <a:p>
                      <a:r>
                        <a:rPr lang="en-US" sz="1600" dirty="0"/>
                        <a:t>10:00 – 12:00 Walk</a:t>
                      </a:r>
                    </a:p>
                    <a:p>
                      <a:r>
                        <a:rPr lang="en-US" sz="1600" dirty="0"/>
                        <a:t>12:00 – 13:30 Run</a:t>
                      </a:r>
                    </a:p>
                    <a:p>
                      <a:r>
                        <a:rPr lang="en-US" sz="1600" dirty="0"/>
                        <a:t>13:30 – 15:30 Walk</a:t>
                      </a:r>
                    </a:p>
                    <a:p>
                      <a:r>
                        <a:rPr lang="en-US" sz="1600" dirty="0"/>
                        <a:t>15:30 –</a:t>
                      </a:r>
                      <a:r>
                        <a:rPr lang="en-US" sz="1600" baseline="0" dirty="0"/>
                        <a:t> 17:00 Run</a:t>
                      </a:r>
                    </a:p>
                    <a:p>
                      <a:r>
                        <a:rPr lang="en-US" sz="1600" baseline="0" dirty="0"/>
                        <a:t>17:00 – 19:00 Walk</a:t>
                      </a:r>
                    </a:p>
                    <a:p>
                      <a:r>
                        <a:rPr lang="en-US" sz="1600" baseline="0" dirty="0"/>
                        <a:t>19:00 – 20:30 Run</a:t>
                      </a:r>
                    </a:p>
                    <a:p>
                      <a:r>
                        <a:rPr lang="en-US" sz="1600" baseline="0" dirty="0"/>
                        <a:t>20:30 – 22:30 Walk</a:t>
                      </a:r>
                    </a:p>
                    <a:p>
                      <a:r>
                        <a:rPr lang="en-US" sz="1600" baseline="0" dirty="0"/>
                        <a:t>22:30 – 24:00 Run</a:t>
                      </a:r>
                    </a:p>
                    <a:p>
                      <a:r>
                        <a:rPr lang="en-US" sz="1600" baseline="0" dirty="0"/>
                        <a:t>24:00 – 26:00 Walk</a:t>
                      </a:r>
                    </a:p>
                    <a:p>
                      <a:r>
                        <a:rPr lang="en-US" sz="1600" baseline="0" dirty="0"/>
                        <a:t>26:00 – 30:00 Cooldown Walk</a:t>
                      </a:r>
                    </a:p>
                    <a:p>
                      <a:endParaRPr lang="en-US" sz="1600" dirty="0"/>
                    </a:p>
                  </a:txBody>
                  <a:tcPr/>
                </a:tc>
                <a:tc>
                  <a:txBody>
                    <a:bodyPr/>
                    <a:lstStyle/>
                    <a:p>
                      <a:r>
                        <a:rPr lang="en-US" sz="1600" dirty="0"/>
                        <a:t>0:00 – 5:00</a:t>
                      </a:r>
                      <a:r>
                        <a:rPr lang="en-US" sz="1600" baseline="0" dirty="0"/>
                        <a:t> Warm Up Walk</a:t>
                      </a:r>
                    </a:p>
                    <a:p>
                      <a:r>
                        <a:rPr lang="en-US" sz="1600" dirty="0"/>
                        <a:t>5:00 – 6:30</a:t>
                      </a:r>
                      <a:r>
                        <a:rPr lang="en-US" sz="1600" baseline="0" dirty="0"/>
                        <a:t> Run</a:t>
                      </a:r>
                    </a:p>
                    <a:p>
                      <a:r>
                        <a:rPr lang="en-US" sz="1600" dirty="0"/>
                        <a:t>6:30 – 8:30 Walk</a:t>
                      </a:r>
                    </a:p>
                    <a:p>
                      <a:r>
                        <a:rPr lang="en-US" sz="1600" dirty="0"/>
                        <a:t>8:30 – 10:00 Run</a:t>
                      </a:r>
                    </a:p>
                    <a:p>
                      <a:r>
                        <a:rPr lang="en-US" sz="1600" dirty="0"/>
                        <a:t>10:00 – 12:00 Walk</a:t>
                      </a:r>
                    </a:p>
                    <a:p>
                      <a:r>
                        <a:rPr lang="en-US" sz="1600" dirty="0"/>
                        <a:t>12:00 – 13:30 Run</a:t>
                      </a:r>
                    </a:p>
                    <a:p>
                      <a:r>
                        <a:rPr lang="en-US" sz="1600" dirty="0"/>
                        <a:t>13:30 – 15:30 Walk</a:t>
                      </a:r>
                    </a:p>
                    <a:p>
                      <a:r>
                        <a:rPr lang="en-US" sz="1600" dirty="0"/>
                        <a:t>15:30 –</a:t>
                      </a:r>
                      <a:r>
                        <a:rPr lang="en-US" sz="1600" baseline="0" dirty="0"/>
                        <a:t> 17:00 Run</a:t>
                      </a:r>
                    </a:p>
                    <a:p>
                      <a:r>
                        <a:rPr lang="en-US" sz="1600" baseline="0" dirty="0"/>
                        <a:t>17:00 – 19:00 Walk</a:t>
                      </a:r>
                    </a:p>
                    <a:p>
                      <a:r>
                        <a:rPr lang="en-US" sz="1600" baseline="0" dirty="0"/>
                        <a:t>19:00 – 20:30 Run</a:t>
                      </a:r>
                    </a:p>
                    <a:p>
                      <a:r>
                        <a:rPr lang="en-US" sz="1600" baseline="0" dirty="0"/>
                        <a:t>20:30 – 22:30 Walk</a:t>
                      </a:r>
                    </a:p>
                    <a:p>
                      <a:r>
                        <a:rPr lang="en-US" sz="1600" baseline="0" dirty="0"/>
                        <a:t>22:30 – 24:00 Run</a:t>
                      </a:r>
                    </a:p>
                    <a:p>
                      <a:r>
                        <a:rPr lang="en-US" sz="1600" baseline="0" dirty="0"/>
                        <a:t>24:00 – 26:00 Walk</a:t>
                      </a:r>
                    </a:p>
                    <a:p>
                      <a:r>
                        <a:rPr lang="en-US" sz="1600" baseline="0" dirty="0"/>
                        <a:t>26:00 – 30:00 Cooldown Walk</a:t>
                      </a:r>
                    </a:p>
                    <a:p>
                      <a:endParaRPr lang="en-US" sz="1600" dirty="0"/>
                    </a:p>
                  </a:txBody>
                  <a:tcPr/>
                </a:tc>
                <a:extLst>
                  <a:ext uri="{0D108BD9-81ED-4DB2-BD59-A6C34878D82A}">
                    <a16:rowId xmlns:a16="http://schemas.microsoft.com/office/drawing/2014/main" val="3648876715"/>
                  </a:ext>
                </a:extLst>
              </a:tr>
            </a:tbl>
          </a:graphicData>
        </a:graphic>
      </p:graphicFrame>
      <p:sp>
        <p:nvSpPr>
          <p:cNvPr id="3" name="Text Placeholder 2"/>
          <p:cNvSpPr>
            <a:spLocks noGrp="1"/>
          </p:cNvSpPr>
          <p:nvPr>
            <p:ph type="body" sz="quarter" idx="28"/>
          </p:nvPr>
        </p:nvSpPr>
        <p:spPr/>
        <p:txBody>
          <a:bodyPr/>
          <a:lstStyle/>
          <a:p>
            <a:r>
              <a:rPr lang="en-US" dirty="0"/>
              <a:t>Week 2 Sample</a:t>
            </a:r>
          </a:p>
        </p:txBody>
      </p:sp>
    </p:spTree>
    <p:extLst>
      <p:ext uri="{BB962C8B-B14F-4D97-AF65-F5344CB8AC3E}">
        <p14:creationId xmlns:p14="http://schemas.microsoft.com/office/powerpoint/2010/main" val="16386840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5513408" y="1336431"/>
            <a:ext cx="6096001" cy="5521569"/>
          </a:xfrm>
        </p:spPr>
        <p:txBody>
          <a:bodyPr anchor="ctr">
            <a:normAutofit/>
          </a:bodyPr>
          <a:lstStyle/>
          <a:p>
            <a:pPr algn="ctr"/>
            <a:r>
              <a:rPr lang="en-US" dirty="0"/>
              <a:t>Husband &amp; Father</a:t>
            </a:r>
          </a:p>
          <a:p>
            <a:pPr algn="ctr"/>
            <a:r>
              <a:rPr lang="en-US" dirty="0"/>
              <a:t>Love Running</a:t>
            </a:r>
          </a:p>
          <a:p>
            <a:pPr algn="ctr"/>
            <a:r>
              <a:rPr lang="en-US" dirty="0"/>
              <a:t>Diehard </a:t>
            </a:r>
            <a:r>
              <a:rPr lang="en-US" dirty="0" err="1"/>
              <a:t>UofL</a:t>
            </a:r>
            <a:r>
              <a:rPr lang="en-US" dirty="0"/>
              <a:t> Fan, GO CARDS!!!</a:t>
            </a:r>
          </a:p>
          <a:p>
            <a:pPr algn="ctr"/>
            <a:r>
              <a:rPr lang="en-US" dirty="0" err="1"/>
              <a:t>Louisvillian</a:t>
            </a:r>
            <a:r>
              <a:rPr lang="en-US" dirty="0"/>
              <a:t>, born-and-raised</a:t>
            </a:r>
          </a:p>
        </p:txBody>
      </p:sp>
      <p:sp>
        <p:nvSpPr>
          <p:cNvPr id="3" name="Text Placeholder 2"/>
          <p:cNvSpPr>
            <a:spLocks noGrp="1"/>
          </p:cNvSpPr>
          <p:nvPr>
            <p:ph type="body" sz="quarter" idx="28"/>
          </p:nvPr>
        </p:nvSpPr>
        <p:spPr/>
        <p:txBody>
          <a:bodyPr/>
          <a:lstStyle/>
          <a:p>
            <a:r>
              <a:rPr lang="en-US" dirty="0"/>
              <a:t>About 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6669" y="3876761"/>
            <a:ext cx="2120033" cy="282671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6878" b="7719"/>
          <a:stretch/>
        </p:blipFill>
        <p:spPr>
          <a:xfrm>
            <a:off x="585787" y="3876760"/>
            <a:ext cx="2110882" cy="2826711"/>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787" y="1502018"/>
            <a:ext cx="4221765" cy="2374743"/>
          </a:xfrm>
          <a:prstGeom prst="rect">
            <a:avLst/>
          </a:prstGeom>
        </p:spPr>
      </p:pic>
    </p:spTree>
    <p:extLst>
      <p:ext uri="{BB962C8B-B14F-4D97-AF65-F5344CB8AC3E}">
        <p14:creationId xmlns:p14="http://schemas.microsoft.com/office/powerpoint/2010/main" val="34052305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5"/>
          </p:nvPr>
        </p:nvGraphicFramePr>
        <p:xfrm>
          <a:off x="585788" y="1969107"/>
          <a:ext cx="10763253" cy="4027916"/>
        </p:xfrm>
        <a:graphic>
          <a:graphicData uri="http://schemas.openxmlformats.org/drawingml/2006/table">
            <a:tbl>
              <a:tblPr firstRow="1" bandRow="1">
                <a:tableStyleId>{5C22544A-7EE6-4342-B048-85BDC9FD1C3A}</a:tableStyleId>
              </a:tblPr>
              <a:tblGrid>
                <a:gridCol w="863112">
                  <a:extLst>
                    <a:ext uri="{9D8B030D-6E8A-4147-A177-3AD203B41FA5}">
                      <a16:colId xmlns:a16="http://schemas.microsoft.com/office/drawing/2014/main" val="4209011103"/>
                    </a:ext>
                  </a:extLst>
                </a:gridCol>
                <a:gridCol w="3300047">
                  <a:extLst>
                    <a:ext uri="{9D8B030D-6E8A-4147-A177-3AD203B41FA5}">
                      <a16:colId xmlns:a16="http://schemas.microsoft.com/office/drawing/2014/main" val="4133898280"/>
                    </a:ext>
                  </a:extLst>
                </a:gridCol>
                <a:gridCol w="3300047">
                  <a:extLst>
                    <a:ext uri="{9D8B030D-6E8A-4147-A177-3AD203B41FA5}">
                      <a16:colId xmlns:a16="http://schemas.microsoft.com/office/drawing/2014/main" val="3270269255"/>
                    </a:ext>
                  </a:extLst>
                </a:gridCol>
                <a:gridCol w="3300047">
                  <a:extLst>
                    <a:ext uri="{9D8B030D-6E8A-4147-A177-3AD203B41FA5}">
                      <a16:colId xmlns:a16="http://schemas.microsoft.com/office/drawing/2014/main" val="2905077465"/>
                    </a:ext>
                  </a:extLst>
                </a:gridCol>
              </a:tblGrid>
              <a:tr h="347503">
                <a:tc>
                  <a:txBody>
                    <a:bodyPr/>
                    <a:lstStyle/>
                    <a:p>
                      <a:r>
                        <a:rPr lang="en-US" dirty="0"/>
                        <a:t>Week</a:t>
                      </a:r>
                    </a:p>
                  </a:txBody>
                  <a:tcPr/>
                </a:tc>
                <a:tc>
                  <a:txBody>
                    <a:bodyPr/>
                    <a:lstStyle/>
                    <a:p>
                      <a:r>
                        <a:rPr lang="en-US" dirty="0"/>
                        <a:t>Workout 1</a:t>
                      </a:r>
                    </a:p>
                  </a:txBody>
                  <a:tcPr/>
                </a:tc>
                <a:tc>
                  <a:txBody>
                    <a:bodyPr/>
                    <a:lstStyle/>
                    <a:p>
                      <a:r>
                        <a:rPr lang="en-US" dirty="0"/>
                        <a:t>Workout 2</a:t>
                      </a:r>
                    </a:p>
                  </a:txBody>
                  <a:tcPr/>
                </a:tc>
                <a:tc>
                  <a:txBody>
                    <a:bodyPr/>
                    <a:lstStyle/>
                    <a:p>
                      <a:r>
                        <a:rPr lang="en-US" dirty="0"/>
                        <a:t>Workout 3</a:t>
                      </a:r>
                    </a:p>
                  </a:txBody>
                  <a:tcPr/>
                </a:tc>
                <a:extLst>
                  <a:ext uri="{0D108BD9-81ED-4DB2-BD59-A6C34878D82A}">
                    <a16:rowId xmlns:a16="http://schemas.microsoft.com/office/drawing/2014/main" val="85419018"/>
                  </a:ext>
                </a:extLst>
              </a:tr>
              <a:tr h="3662156">
                <a:tc>
                  <a:txBody>
                    <a:bodyPr/>
                    <a:lstStyle/>
                    <a:p>
                      <a:r>
                        <a:rPr lang="en-US" sz="1600" dirty="0"/>
                        <a:t>5</a:t>
                      </a:r>
                    </a:p>
                  </a:txBody>
                  <a:tcPr/>
                </a:tc>
                <a:tc>
                  <a:txBody>
                    <a:bodyPr/>
                    <a:lstStyle/>
                    <a:p>
                      <a:r>
                        <a:rPr lang="en-US" sz="1600" dirty="0"/>
                        <a:t>0:00 – 5:00</a:t>
                      </a:r>
                      <a:r>
                        <a:rPr lang="en-US" sz="1600" baseline="0" dirty="0"/>
                        <a:t> Warm Up Walk</a:t>
                      </a:r>
                    </a:p>
                    <a:p>
                      <a:r>
                        <a:rPr lang="en-US" sz="1600" dirty="0"/>
                        <a:t>5:00 – 10:00</a:t>
                      </a:r>
                      <a:r>
                        <a:rPr lang="en-US" sz="1600" baseline="0" dirty="0"/>
                        <a:t> Run</a:t>
                      </a:r>
                    </a:p>
                    <a:p>
                      <a:r>
                        <a:rPr lang="en-US" sz="1600" dirty="0"/>
                        <a:t>10:00 – 13:00 Walk</a:t>
                      </a:r>
                    </a:p>
                    <a:p>
                      <a:r>
                        <a:rPr lang="en-US" sz="1600" dirty="0"/>
                        <a:t>13:00 – 18:00 Run</a:t>
                      </a:r>
                    </a:p>
                    <a:p>
                      <a:r>
                        <a:rPr lang="en-US" sz="1600" dirty="0"/>
                        <a:t>18:00 – 21:00 Walk</a:t>
                      </a:r>
                    </a:p>
                    <a:p>
                      <a:r>
                        <a:rPr lang="en-US" sz="1600" dirty="0"/>
                        <a:t>21:00 – 26:00 Run</a:t>
                      </a:r>
                    </a:p>
                    <a:p>
                      <a:r>
                        <a:rPr lang="en-US" sz="1600" dirty="0"/>
                        <a:t>26:00 – 30:00 Cooldown Walk</a:t>
                      </a:r>
                    </a:p>
                  </a:txBody>
                  <a:tcPr/>
                </a:tc>
                <a:tc>
                  <a:txBody>
                    <a:bodyPr/>
                    <a:lstStyle/>
                    <a:p>
                      <a:r>
                        <a:rPr lang="en-US" sz="1600" dirty="0"/>
                        <a:t>0:00 – 5:00</a:t>
                      </a:r>
                      <a:r>
                        <a:rPr lang="en-US" sz="1600" baseline="0" dirty="0"/>
                        <a:t> Warm Up Walk</a:t>
                      </a:r>
                    </a:p>
                    <a:p>
                      <a:r>
                        <a:rPr lang="en-US" sz="1600" dirty="0"/>
                        <a:t>5:00 – 13:00</a:t>
                      </a:r>
                      <a:r>
                        <a:rPr lang="en-US" sz="1600" baseline="0" dirty="0"/>
                        <a:t> Run</a:t>
                      </a:r>
                    </a:p>
                    <a:p>
                      <a:r>
                        <a:rPr lang="en-US" sz="1600" dirty="0"/>
                        <a:t>13:00 – 18:00 Walk</a:t>
                      </a:r>
                    </a:p>
                    <a:p>
                      <a:r>
                        <a:rPr lang="en-US" sz="1600" dirty="0"/>
                        <a:t>18:00 – 26:00 Run</a:t>
                      </a:r>
                    </a:p>
                    <a:p>
                      <a:r>
                        <a:rPr lang="en-US" sz="1600" dirty="0"/>
                        <a:t>26:00 – 30:00 Cooldown</a:t>
                      </a:r>
                      <a:r>
                        <a:rPr lang="en-US" sz="1600" baseline="0" dirty="0"/>
                        <a:t> </a:t>
                      </a:r>
                      <a:r>
                        <a:rPr lang="en-US" sz="1600" dirty="0"/>
                        <a:t>Walk</a:t>
                      </a:r>
                    </a:p>
                  </a:txBody>
                  <a:tcPr/>
                </a:tc>
                <a:tc>
                  <a:txBody>
                    <a:bodyPr/>
                    <a:lstStyle/>
                    <a:p>
                      <a:r>
                        <a:rPr lang="en-US" sz="1600" dirty="0"/>
                        <a:t>0:00 – 5:00</a:t>
                      </a:r>
                      <a:r>
                        <a:rPr lang="en-US" sz="1600" baseline="0" dirty="0"/>
                        <a:t> Warm Up Walk</a:t>
                      </a:r>
                    </a:p>
                    <a:p>
                      <a:r>
                        <a:rPr lang="en-US" sz="1600" dirty="0"/>
                        <a:t>5:00 – 25:00</a:t>
                      </a:r>
                      <a:r>
                        <a:rPr lang="en-US" sz="1600" baseline="0" dirty="0"/>
                        <a:t> Run</a:t>
                      </a:r>
                    </a:p>
                    <a:p>
                      <a:r>
                        <a:rPr lang="en-US" sz="1600" dirty="0"/>
                        <a:t>25:00 – 30:00 Cooldown Walk</a:t>
                      </a:r>
                    </a:p>
                  </a:txBody>
                  <a:tcPr/>
                </a:tc>
                <a:extLst>
                  <a:ext uri="{0D108BD9-81ED-4DB2-BD59-A6C34878D82A}">
                    <a16:rowId xmlns:a16="http://schemas.microsoft.com/office/drawing/2014/main" val="3648876715"/>
                  </a:ext>
                </a:extLst>
              </a:tr>
            </a:tbl>
          </a:graphicData>
        </a:graphic>
      </p:graphicFrame>
      <p:sp>
        <p:nvSpPr>
          <p:cNvPr id="3" name="Text Placeholder 2"/>
          <p:cNvSpPr>
            <a:spLocks noGrp="1"/>
          </p:cNvSpPr>
          <p:nvPr>
            <p:ph type="body" sz="quarter" idx="28"/>
          </p:nvPr>
        </p:nvSpPr>
        <p:spPr/>
        <p:txBody>
          <a:bodyPr/>
          <a:lstStyle/>
          <a:p>
            <a:r>
              <a:rPr lang="en-US" dirty="0"/>
              <a:t>Week 5 Sample</a:t>
            </a:r>
          </a:p>
        </p:txBody>
      </p:sp>
    </p:spTree>
    <p:extLst>
      <p:ext uri="{BB962C8B-B14F-4D97-AF65-F5344CB8AC3E}">
        <p14:creationId xmlns:p14="http://schemas.microsoft.com/office/powerpoint/2010/main" val="19453967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5"/>
          </p:nvPr>
        </p:nvGraphicFramePr>
        <p:xfrm>
          <a:off x="585788" y="3024182"/>
          <a:ext cx="10763253" cy="1613147"/>
        </p:xfrm>
        <a:graphic>
          <a:graphicData uri="http://schemas.openxmlformats.org/drawingml/2006/table">
            <a:tbl>
              <a:tblPr firstRow="1" bandRow="1">
                <a:tableStyleId>{5C22544A-7EE6-4342-B048-85BDC9FD1C3A}</a:tableStyleId>
              </a:tblPr>
              <a:tblGrid>
                <a:gridCol w="863112">
                  <a:extLst>
                    <a:ext uri="{9D8B030D-6E8A-4147-A177-3AD203B41FA5}">
                      <a16:colId xmlns:a16="http://schemas.microsoft.com/office/drawing/2014/main" val="4209011103"/>
                    </a:ext>
                  </a:extLst>
                </a:gridCol>
                <a:gridCol w="3300047">
                  <a:extLst>
                    <a:ext uri="{9D8B030D-6E8A-4147-A177-3AD203B41FA5}">
                      <a16:colId xmlns:a16="http://schemas.microsoft.com/office/drawing/2014/main" val="4133898280"/>
                    </a:ext>
                  </a:extLst>
                </a:gridCol>
                <a:gridCol w="3300047">
                  <a:extLst>
                    <a:ext uri="{9D8B030D-6E8A-4147-A177-3AD203B41FA5}">
                      <a16:colId xmlns:a16="http://schemas.microsoft.com/office/drawing/2014/main" val="3270269255"/>
                    </a:ext>
                  </a:extLst>
                </a:gridCol>
                <a:gridCol w="3300047">
                  <a:extLst>
                    <a:ext uri="{9D8B030D-6E8A-4147-A177-3AD203B41FA5}">
                      <a16:colId xmlns:a16="http://schemas.microsoft.com/office/drawing/2014/main" val="2905077465"/>
                    </a:ext>
                  </a:extLst>
                </a:gridCol>
              </a:tblGrid>
              <a:tr h="124583">
                <a:tc>
                  <a:txBody>
                    <a:bodyPr/>
                    <a:lstStyle/>
                    <a:p>
                      <a:r>
                        <a:rPr lang="en-US" dirty="0"/>
                        <a:t>Week</a:t>
                      </a:r>
                    </a:p>
                  </a:txBody>
                  <a:tcPr/>
                </a:tc>
                <a:tc>
                  <a:txBody>
                    <a:bodyPr/>
                    <a:lstStyle/>
                    <a:p>
                      <a:r>
                        <a:rPr lang="en-US" dirty="0"/>
                        <a:t>Workout 1</a:t>
                      </a:r>
                    </a:p>
                  </a:txBody>
                  <a:tcPr/>
                </a:tc>
                <a:tc>
                  <a:txBody>
                    <a:bodyPr/>
                    <a:lstStyle/>
                    <a:p>
                      <a:r>
                        <a:rPr lang="en-US" dirty="0"/>
                        <a:t>Workout 2</a:t>
                      </a:r>
                    </a:p>
                  </a:txBody>
                  <a:tcPr/>
                </a:tc>
                <a:tc>
                  <a:txBody>
                    <a:bodyPr/>
                    <a:lstStyle/>
                    <a:p>
                      <a:r>
                        <a:rPr lang="en-US" dirty="0"/>
                        <a:t>Workout 3</a:t>
                      </a:r>
                    </a:p>
                  </a:txBody>
                  <a:tcPr/>
                </a:tc>
                <a:extLst>
                  <a:ext uri="{0D108BD9-81ED-4DB2-BD59-A6C34878D82A}">
                    <a16:rowId xmlns:a16="http://schemas.microsoft.com/office/drawing/2014/main" val="85419018"/>
                  </a:ext>
                </a:extLst>
              </a:tr>
              <a:tr h="1247387">
                <a:tc>
                  <a:txBody>
                    <a:bodyPr/>
                    <a:lstStyle/>
                    <a:p>
                      <a:r>
                        <a:rPr lang="en-US" sz="1600" dirty="0"/>
                        <a:t>9</a:t>
                      </a:r>
                    </a:p>
                  </a:txBody>
                  <a:tcPr/>
                </a:tc>
                <a:tc>
                  <a:txBody>
                    <a:bodyPr/>
                    <a:lstStyle/>
                    <a:p>
                      <a:r>
                        <a:rPr lang="en-US" sz="1600" dirty="0"/>
                        <a:t>0:00 – 5:00</a:t>
                      </a:r>
                      <a:r>
                        <a:rPr lang="en-US" sz="1600" baseline="0" dirty="0"/>
                        <a:t> Warm Up Walk</a:t>
                      </a:r>
                    </a:p>
                    <a:p>
                      <a:r>
                        <a:rPr lang="en-US" sz="1600" dirty="0"/>
                        <a:t>5:00 – 35:00</a:t>
                      </a:r>
                      <a:r>
                        <a:rPr lang="en-US" sz="1600" baseline="0" dirty="0"/>
                        <a:t> Run</a:t>
                      </a:r>
                    </a:p>
                    <a:p>
                      <a:r>
                        <a:rPr lang="en-US" sz="1600" baseline="0" dirty="0"/>
                        <a:t>35:00 – 40:00 Cooldown Walk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93458"/>
                          </a:solidFill>
                          <a:effectLst/>
                          <a:uLnTx/>
                          <a:uFillTx/>
                          <a:latin typeface="Segoe UI"/>
                          <a:ea typeface="+mn-ea"/>
                          <a:cs typeface="+mn-cs"/>
                        </a:rPr>
                        <a:t>0:00 – 5:00 Warm Up Walk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93458"/>
                          </a:solidFill>
                          <a:effectLst/>
                          <a:uLnTx/>
                          <a:uFillTx/>
                          <a:latin typeface="Segoe UI"/>
                          <a:ea typeface="+mn-ea"/>
                          <a:cs typeface="+mn-cs"/>
                        </a:rPr>
                        <a:t>5:00 – 35:00 Run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93458"/>
                          </a:solidFill>
                          <a:effectLst/>
                          <a:uLnTx/>
                          <a:uFillTx/>
                          <a:latin typeface="Segoe UI"/>
                          <a:ea typeface="+mn-ea"/>
                          <a:cs typeface="+mn-cs"/>
                        </a:rPr>
                        <a:t>35:00 – 40:00 Cooldown Walk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93458"/>
                          </a:solidFill>
                          <a:effectLst/>
                          <a:uLnTx/>
                          <a:uFillTx/>
                          <a:latin typeface="Segoe UI"/>
                          <a:ea typeface="+mn-ea"/>
                          <a:cs typeface="+mn-cs"/>
                        </a:rPr>
                        <a:t>0:00 – 5:00 Warm Up Walk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93458"/>
                          </a:solidFill>
                          <a:effectLst/>
                          <a:uLnTx/>
                          <a:uFillTx/>
                          <a:latin typeface="Segoe UI"/>
                          <a:ea typeface="+mn-ea"/>
                          <a:cs typeface="+mn-cs"/>
                        </a:rPr>
                        <a:t>5:00 – 35:00 Run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93458"/>
                          </a:solidFill>
                          <a:effectLst/>
                          <a:uLnTx/>
                          <a:uFillTx/>
                          <a:latin typeface="Segoe UI"/>
                          <a:ea typeface="+mn-ea"/>
                          <a:cs typeface="+mn-cs"/>
                        </a:rPr>
                        <a:t>35:00 – 40:00 Cooldown Walk</a:t>
                      </a:r>
                    </a:p>
                  </a:txBody>
                  <a:tcPr/>
                </a:tc>
                <a:extLst>
                  <a:ext uri="{0D108BD9-81ED-4DB2-BD59-A6C34878D82A}">
                    <a16:rowId xmlns:a16="http://schemas.microsoft.com/office/drawing/2014/main" val="3648876715"/>
                  </a:ext>
                </a:extLst>
              </a:tr>
            </a:tbl>
          </a:graphicData>
        </a:graphic>
      </p:graphicFrame>
      <p:sp>
        <p:nvSpPr>
          <p:cNvPr id="3" name="Text Placeholder 2"/>
          <p:cNvSpPr>
            <a:spLocks noGrp="1"/>
          </p:cNvSpPr>
          <p:nvPr>
            <p:ph type="body" sz="quarter" idx="28"/>
          </p:nvPr>
        </p:nvSpPr>
        <p:spPr/>
        <p:txBody>
          <a:bodyPr/>
          <a:lstStyle/>
          <a:p>
            <a:r>
              <a:rPr lang="en-US" dirty="0"/>
              <a:t>Week 9 Sample</a:t>
            </a:r>
          </a:p>
        </p:txBody>
      </p:sp>
    </p:spTree>
    <p:extLst>
      <p:ext uri="{BB962C8B-B14F-4D97-AF65-F5344CB8AC3E}">
        <p14:creationId xmlns:p14="http://schemas.microsoft.com/office/powerpoint/2010/main" val="11266379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Scheduling</a:t>
            </a:r>
          </a:p>
        </p:txBody>
      </p:sp>
    </p:spTree>
    <p:extLst>
      <p:ext uri="{BB962C8B-B14F-4D97-AF65-F5344CB8AC3E}">
        <p14:creationId xmlns:p14="http://schemas.microsoft.com/office/powerpoint/2010/main" val="8550974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endParaRPr lang="en-US"/>
          </a:p>
        </p:txBody>
      </p:sp>
      <p:pic>
        <p:nvPicPr>
          <p:cNvPr id="2050" name="Picture 2" descr="http://nutra-elite.com/news/wp-content/uploads/2015/05/BAG6SCgCQAA0Y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880" y="1917480"/>
            <a:ext cx="6202240" cy="411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006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endParaRPr lang="en-US"/>
          </a:p>
        </p:txBody>
      </p:sp>
      <p:pic>
        <p:nvPicPr>
          <p:cNvPr id="3074" name="Picture 2" descr="http://funfitgym.com/wp-content/uploads/Make-time-to-Exerci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675816"/>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6517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Schedule your workouts for the week.</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30433577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endParaRPr lang="en-US"/>
          </a:p>
        </p:txBody>
      </p:sp>
      <p:pic>
        <p:nvPicPr>
          <p:cNvPr id="4098" name="Picture 2" descr="http://runningonveggies.com/wp-content/uploads/2013/02/impt-meeting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752" y="1865631"/>
            <a:ext cx="4462497" cy="442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3944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There are 3 times of day to workout:</a:t>
            </a:r>
          </a:p>
          <a:p>
            <a:pPr algn="ctr"/>
            <a:r>
              <a:rPr lang="en-US" sz="4800" dirty="0"/>
              <a:t>Morning</a:t>
            </a:r>
          </a:p>
          <a:p>
            <a:pPr algn="ctr"/>
            <a:r>
              <a:rPr lang="en-US" sz="4800" dirty="0"/>
              <a:t>Lunch</a:t>
            </a:r>
          </a:p>
          <a:p>
            <a:pPr algn="ctr"/>
            <a:r>
              <a:rPr lang="en-US" sz="4800" dirty="0"/>
              <a:t>Evening</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5618085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Plan the night before.</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7395282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Support and Maintenance</a:t>
            </a:r>
          </a:p>
        </p:txBody>
      </p:sp>
    </p:spTree>
    <p:extLst>
      <p:ext uri="{BB962C8B-B14F-4D97-AF65-F5344CB8AC3E}">
        <p14:creationId xmlns:p14="http://schemas.microsoft.com/office/powerpoint/2010/main" val="12033261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Autofit/>
          </a:bodyPr>
          <a:lstStyle/>
          <a:p>
            <a:pPr algn="ctr"/>
            <a:r>
              <a:rPr lang="en-US" sz="3600" dirty="0"/>
              <a:t>I am an IT professional who routinely sits at his desk, in meetings, etc. for 8+ hours every day.</a:t>
            </a:r>
          </a:p>
          <a:p>
            <a:pPr algn="ctr"/>
            <a:endParaRPr lang="en-US" sz="3600" dirty="0"/>
          </a:p>
          <a:p>
            <a:pPr algn="ctr"/>
            <a:r>
              <a:rPr lang="en-US" sz="3600" dirty="0"/>
              <a:t>I noticed that I was unable to keep up with my kids, even at their youngest age.</a:t>
            </a:r>
          </a:p>
          <a:p>
            <a:pPr algn="ctr"/>
            <a:endParaRPr lang="en-US" sz="3600" dirty="0"/>
          </a:p>
          <a:p>
            <a:pPr algn="ctr"/>
            <a:r>
              <a:rPr lang="en-US" sz="3600" dirty="0"/>
              <a:t>I knew that it was time to make a change.</a:t>
            </a:r>
          </a:p>
        </p:txBody>
      </p:sp>
      <p:sp>
        <p:nvSpPr>
          <p:cNvPr id="3" name="Text Placeholder 2"/>
          <p:cNvSpPr>
            <a:spLocks noGrp="1"/>
          </p:cNvSpPr>
          <p:nvPr>
            <p:ph type="body" sz="quarter" idx="28"/>
          </p:nvPr>
        </p:nvSpPr>
        <p:spPr/>
        <p:txBody>
          <a:bodyPr/>
          <a:lstStyle/>
          <a:p>
            <a:r>
              <a:rPr lang="en-US" dirty="0"/>
              <a:t>About Me</a:t>
            </a:r>
          </a:p>
        </p:txBody>
      </p:sp>
    </p:spTree>
    <p:extLst>
      <p:ext uri="{BB962C8B-B14F-4D97-AF65-F5344CB8AC3E}">
        <p14:creationId xmlns:p14="http://schemas.microsoft.com/office/powerpoint/2010/main" val="30896899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You have completed your goal, congratulations!</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36201915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Recovery: very important, but do not let your momentum slip!</a:t>
            </a:r>
          </a:p>
        </p:txBody>
      </p:sp>
      <p:sp>
        <p:nvSpPr>
          <p:cNvPr id="3" name="Text Placeholder 2"/>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0999629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Define a new goal:</a:t>
            </a:r>
          </a:p>
          <a:p>
            <a:pPr algn="ctr"/>
            <a:endParaRPr lang="en-US" sz="4800" dirty="0"/>
          </a:p>
          <a:p>
            <a:pPr algn="ctr"/>
            <a:r>
              <a:rPr lang="en-US" sz="4800" dirty="0"/>
              <a:t>Faster 5K, longer distance (10K), </a:t>
            </a:r>
          </a:p>
          <a:p>
            <a:pPr algn="ctr"/>
            <a:r>
              <a:rPr lang="en-US" sz="4800" dirty="0"/>
              <a:t>longer planks, more pushups, etc.</a:t>
            </a:r>
          </a:p>
        </p:txBody>
      </p:sp>
      <p:sp>
        <p:nvSpPr>
          <p:cNvPr id="3" name="Text Placeholder 2"/>
          <p:cNvSpPr>
            <a:spLocks noGrp="1"/>
          </p:cNvSpPr>
          <p:nvPr>
            <p:ph type="body" sz="quarter" idx="28"/>
          </p:nvPr>
        </p:nvSpPr>
        <p:spPr/>
        <p:txBody>
          <a:bodyPr/>
          <a:lstStyle/>
          <a:p>
            <a:endParaRPr lang="en-US" dirty="0"/>
          </a:p>
        </p:txBody>
      </p:sp>
    </p:spTree>
    <p:extLst>
      <p:ext uri="{BB962C8B-B14F-4D97-AF65-F5344CB8AC3E}">
        <p14:creationId xmlns:p14="http://schemas.microsoft.com/office/powerpoint/2010/main" val="12548688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Closeout</a:t>
            </a:r>
          </a:p>
        </p:txBody>
      </p:sp>
    </p:spTree>
    <p:extLst>
      <p:ext uri="{BB962C8B-B14F-4D97-AF65-F5344CB8AC3E}">
        <p14:creationId xmlns:p14="http://schemas.microsoft.com/office/powerpoint/2010/main" val="27893283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Reassess Biometric Screening</a:t>
            </a:r>
          </a:p>
          <a:p>
            <a:pPr algn="ctr"/>
            <a:r>
              <a:rPr lang="en-US" sz="4800" dirty="0"/>
              <a:t>Revisit Fitness Test</a:t>
            </a:r>
          </a:p>
        </p:txBody>
      </p:sp>
      <p:sp>
        <p:nvSpPr>
          <p:cNvPr id="3" name="Text Placeholder 2"/>
          <p:cNvSpPr>
            <a:spLocks noGrp="1"/>
          </p:cNvSpPr>
          <p:nvPr>
            <p:ph type="body" sz="quarter" idx="28"/>
          </p:nvPr>
        </p:nvSpPr>
        <p:spPr/>
        <p:txBody>
          <a:bodyPr/>
          <a:lstStyle/>
          <a:p>
            <a:r>
              <a:rPr lang="en-US" dirty="0"/>
              <a:t>Retrospective</a:t>
            </a:r>
          </a:p>
        </p:txBody>
      </p:sp>
    </p:spTree>
    <p:extLst>
      <p:ext uri="{BB962C8B-B14F-4D97-AF65-F5344CB8AC3E}">
        <p14:creationId xmlns:p14="http://schemas.microsoft.com/office/powerpoint/2010/main" val="23750618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Jumpstarting your Day</a:t>
            </a:r>
          </a:p>
          <a:p>
            <a:pPr algn="ctr"/>
            <a:r>
              <a:rPr lang="en-US" sz="4800" dirty="0"/>
              <a:t>Better Focus / Clearer Mind</a:t>
            </a:r>
          </a:p>
          <a:p>
            <a:pPr algn="ctr"/>
            <a:r>
              <a:rPr lang="en-US" sz="4800" dirty="0"/>
              <a:t>Daily Reflection</a:t>
            </a:r>
          </a:p>
        </p:txBody>
      </p:sp>
      <p:sp>
        <p:nvSpPr>
          <p:cNvPr id="3" name="Text Placeholder 2"/>
          <p:cNvSpPr>
            <a:spLocks noGrp="1"/>
          </p:cNvSpPr>
          <p:nvPr>
            <p:ph type="body" sz="quarter" idx="28"/>
          </p:nvPr>
        </p:nvSpPr>
        <p:spPr/>
        <p:txBody>
          <a:bodyPr/>
          <a:lstStyle/>
          <a:p>
            <a:r>
              <a:rPr lang="en-US" dirty="0"/>
              <a:t>Indirect Benefits</a:t>
            </a:r>
          </a:p>
        </p:txBody>
      </p:sp>
    </p:spTree>
    <p:extLst>
      <p:ext uri="{BB962C8B-B14F-4D97-AF65-F5344CB8AC3E}">
        <p14:creationId xmlns:p14="http://schemas.microsoft.com/office/powerpoint/2010/main" val="13583581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Resources</a:t>
            </a:r>
          </a:p>
        </p:txBody>
      </p:sp>
      <p:pic>
        <p:nvPicPr>
          <p:cNvPr id="4098" name="Picture 2"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652715"/>
            <a:ext cx="2817148" cy="30190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05908" y="1629030"/>
            <a:ext cx="4994031" cy="1569660"/>
          </a:xfrm>
          <a:prstGeom prst="rect">
            <a:avLst/>
          </a:prstGeom>
          <a:noFill/>
        </p:spPr>
        <p:txBody>
          <a:bodyPr wrap="square" rtlCol="0">
            <a:spAutoFit/>
          </a:bodyPr>
          <a:lstStyle/>
          <a:p>
            <a:r>
              <a:rPr lang="en-US" sz="3200" dirty="0"/>
              <a:t>“Healthy Programmer” </a:t>
            </a:r>
          </a:p>
          <a:p>
            <a:r>
              <a:rPr lang="en-US" sz="3200" dirty="0"/>
              <a:t>Joe </a:t>
            </a:r>
            <a:r>
              <a:rPr lang="en-US" sz="3200" dirty="0" err="1"/>
              <a:t>Kutner</a:t>
            </a:r>
            <a:endParaRPr lang="en-US" sz="3200" dirty="0"/>
          </a:p>
          <a:p>
            <a:r>
              <a:rPr lang="en-US" sz="3200" dirty="0">
                <a:hlinkClick r:id="rId3"/>
              </a:rPr>
              <a:t>http://healthyprog.com</a:t>
            </a:r>
            <a:endParaRPr lang="en-US" sz="3200" dirty="0"/>
          </a:p>
        </p:txBody>
      </p:sp>
      <p:pic>
        <p:nvPicPr>
          <p:cNvPr id="4100" name="Picture 4" descr="https://pbs.twimg.com/profile_images/3637635697/408120139d093eff05f1d6efb2a90f84_400x4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928" y="3838956"/>
            <a:ext cx="3019044" cy="30190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305909" y="4563648"/>
            <a:ext cx="5389020" cy="1569660"/>
          </a:xfrm>
          <a:prstGeom prst="rect">
            <a:avLst/>
          </a:prstGeom>
          <a:noFill/>
        </p:spPr>
        <p:txBody>
          <a:bodyPr wrap="square" rtlCol="0">
            <a:spAutoFit/>
          </a:bodyPr>
          <a:lstStyle/>
          <a:p>
            <a:pPr algn="r"/>
            <a:r>
              <a:rPr lang="en-US" sz="3200" dirty="0"/>
              <a:t>“Get up and Code” Podcast</a:t>
            </a:r>
          </a:p>
          <a:p>
            <a:pPr algn="r"/>
            <a:r>
              <a:rPr lang="en-US" sz="3200" dirty="0"/>
              <a:t>John </a:t>
            </a:r>
            <a:r>
              <a:rPr lang="en-US" sz="3200" dirty="0" err="1"/>
              <a:t>Sonmez</a:t>
            </a:r>
            <a:r>
              <a:rPr lang="en-US" sz="3200" dirty="0"/>
              <a:t>, et. al.</a:t>
            </a:r>
          </a:p>
          <a:p>
            <a:pPr algn="r"/>
            <a:r>
              <a:rPr lang="en-US" sz="3200" dirty="0">
                <a:hlinkClick r:id="rId5"/>
              </a:rPr>
              <a:t>http://getupandcode.com</a:t>
            </a:r>
            <a:endParaRPr lang="en-US" sz="3200" dirty="0"/>
          </a:p>
        </p:txBody>
      </p:sp>
    </p:spTree>
    <p:extLst>
      <p:ext uri="{BB962C8B-B14F-4D97-AF65-F5344CB8AC3E}">
        <p14:creationId xmlns:p14="http://schemas.microsoft.com/office/powerpoint/2010/main" val="14430324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Autofit/>
          </a:bodyPr>
          <a:lstStyle/>
          <a:p>
            <a:pPr algn="ctr"/>
            <a:r>
              <a:rPr lang="en-US" sz="4800" dirty="0"/>
              <a:t>Forming new habits takes time.</a:t>
            </a:r>
          </a:p>
          <a:p>
            <a:pPr algn="ctr"/>
            <a:r>
              <a:rPr lang="en-US" sz="4800" dirty="0"/>
              <a:t>Build a backlog.</a:t>
            </a:r>
          </a:p>
          <a:p>
            <a:pPr algn="ctr"/>
            <a:r>
              <a:rPr lang="en-US" sz="4800" dirty="0"/>
              <a:t>Define </a:t>
            </a:r>
            <a:r>
              <a:rPr lang="en-US" sz="4800" dirty="0" err="1"/>
              <a:t>measurables</a:t>
            </a:r>
            <a:r>
              <a:rPr lang="en-US" sz="4800" dirty="0"/>
              <a:t> so that we can track progress.</a:t>
            </a:r>
          </a:p>
          <a:p>
            <a:pPr algn="ctr"/>
            <a:r>
              <a:rPr lang="en-US" sz="4800" dirty="0"/>
              <a:t>Creatively schedule for success.</a:t>
            </a:r>
          </a:p>
        </p:txBody>
      </p:sp>
      <p:sp>
        <p:nvSpPr>
          <p:cNvPr id="3" name="Text Placeholder 2"/>
          <p:cNvSpPr>
            <a:spLocks noGrp="1"/>
          </p:cNvSpPr>
          <p:nvPr>
            <p:ph type="body" sz="quarter" idx="28"/>
          </p:nvPr>
        </p:nvSpPr>
        <p:spPr/>
        <p:txBody>
          <a:bodyPr/>
          <a:lstStyle/>
          <a:p>
            <a:r>
              <a:rPr lang="en-US" dirty="0"/>
              <a:t>Closing</a:t>
            </a:r>
          </a:p>
        </p:txBody>
      </p:sp>
    </p:spTree>
    <p:extLst>
      <p:ext uri="{BB962C8B-B14F-4D97-AF65-F5344CB8AC3E}">
        <p14:creationId xmlns:p14="http://schemas.microsoft.com/office/powerpoint/2010/main" val="30419533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Thank you!</a:t>
            </a:r>
          </a:p>
        </p:txBody>
      </p:sp>
      <p:sp>
        <p:nvSpPr>
          <p:cNvPr id="4" name="Content Placeholder 3"/>
          <p:cNvSpPr>
            <a:spLocks noGrp="1"/>
          </p:cNvSpPr>
          <p:nvPr>
            <p:ph sz="quarter" idx="15"/>
          </p:nvPr>
        </p:nvSpPr>
        <p:spPr>
          <a:xfrm>
            <a:off x="711518" y="1611630"/>
            <a:ext cx="10762568" cy="4949190"/>
          </a:xfrm>
        </p:spPr>
        <p:txBody>
          <a:bodyPr anchor="ctr">
            <a:normAutofit/>
          </a:bodyPr>
          <a:lstStyle/>
          <a:p>
            <a:pPr algn="r"/>
            <a:r>
              <a:rPr lang="en-US" sz="3900" dirty="0"/>
              <a:t>David Buckingham</a:t>
            </a:r>
          </a:p>
          <a:p>
            <a:pPr algn="r"/>
            <a:r>
              <a:rPr lang="en-US" sz="2600" dirty="0"/>
              <a:t>Senior Consultant</a:t>
            </a:r>
          </a:p>
          <a:p>
            <a:pPr algn="r"/>
            <a:r>
              <a:rPr lang="en-US" sz="2600" dirty="0" err="1"/>
              <a:t>KiZAN</a:t>
            </a:r>
            <a:r>
              <a:rPr lang="en-US" sz="2600" dirty="0"/>
              <a:t> Technologies</a:t>
            </a:r>
          </a:p>
          <a:p>
            <a:pPr algn="r"/>
            <a:r>
              <a:rPr lang="en-US" sz="2600" dirty="0">
                <a:hlinkClick r:id="rId3"/>
              </a:rPr>
              <a:t>david.buckingham@kizan.com</a:t>
            </a:r>
            <a:endParaRPr lang="en-US" sz="2600" dirty="0"/>
          </a:p>
          <a:p>
            <a:pPr algn="r"/>
            <a:r>
              <a:rPr lang="en-US" sz="2600" dirty="0">
                <a:hlinkClick r:id="rId4"/>
              </a:rPr>
              <a:t>@</a:t>
            </a:r>
            <a:r>
              <a:rPr lang="en-US" sz="2600" dirty="0" err="1">
                <a:hlinkClick r:id="rId4"/>
              </a:rPr>
              <a:t>davidbuckingham</a:t>
            </a:r>
            <a:endParaRPr lang="en-US" sz="2600"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9544" y="2711108"/>
            <a:ext cx="2752623" cy="275023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6322651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Autofit/>
          </a:bodyPr>
          <a:lstStyle/>
          <a:p>
            <a:pPr algn="ctr"/>
            <a:r>
              <a:rPr lang="en-US" sz="3600" dirty="0"/>
              <a:t>I started as a back-of-the-pack runner, trending towards the middle-of-the-pack in my age group.</a:t>
            </a:r>
          </a:p>
          <a:p>
            <a:pPr algn="ctr"/>
            <a:endParaRPr lang="en-US" sz="3600" dirty="0"/>
          </a:p>
          <a:p>
            <a:pPr algn="ctr"/>
            <a:r>
              <a:rPr lang="en-US" sz="3600" dirty="0"/>
              <a:t>I try to run two half marathons each year, and many other shorter distance races.</a:t>
            </a:r>
          </a:p>
          <a:p>
            <a:pPr algn="ctr"/>
            <a:endParaRPr lang="en-US" sz="3600" dirty="0"/>
          </a:p>
          <a:p>
            <a:pPr algn="ctr"/>
            <a:r>
              <a:rPr lang="en-US" sz="3600" dirty="0"/>
              <a:t>I am not a marathoner, Olympic sprinter, etc.</a:t>
            </a:r>
          </a:p>
        </p:txBody>
      </p:sp>
      <p:sp>
        <p:nvSpPr>
          <p:cNvPr id="3" name="Text Placeholder 2"/>
          <p:cNvSpPr>
            <a:spLocks noGrp="1"/>
          </p:cNvSpPr>
          <p:nvPr>
            <p:ph type="body" sz="quarter" idx="28"/>
          </p:nvPr>
        </p:nvSpPr>
        <p:spPr/>
        <p:txBody>
          <a:bodyPr/>
          <a:lstStyle/>
          <a:p>
            <a:r>
              <a:rPr lang="en-US" dirty="0"/>
              <a:t>Now…</a:t>
            </a:r>
          </a:p>
        </p:txBody>
      </p:sp>
    </p:spTree>
    <p:extLst>
      <p:ext uri="{BB962C8B-B14F-4D97-AF65-F5344CB8AC3E}">
        <p14:creationId xmlns:p14="http://schemas.microsoft.com/office/powerpoint/2010/main" val="24823733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We’ve been told what we need to do, let’s focus on “how”.</a:t>
            </a:r>
          </a:p>
          <a:p>
            <a:pPr algn="ctr"/>
            <a:endParaRPr lang="en-US" sz="4800" dirty="0"/>
          </a:p>
          <a:p>
            <a:pPr algn="ctr"/>
            <a:r>
              <a:rPr lang="en-US" sz="4800" dirty="0"/>
              <a:t>Why do so many people have trouble developing a more active lifestyle?</a:t>
            </a:r>
          </a:p>
        </p:txBody>
      </p:sp>
      <p:sp>
        <p:nvSpPr>
          <p:cNvPr id="3" name="Text Placeholder 2"/>
          <p:cNvSpPr>
            <a:spLocks noGrp="1"/>
          </p:cNvSpPr>
          <p:nvPr>
            <p:ph type="body" sz="quarter" idx="28"/>
          </p:nvPr>
        </p:nvSpPr>
        <p:spPr/>
        <p:txBody>
          <a:bodyPr/>
          <a:lstStyle/>
          <a:p>
            <a:r>
              <a:rPr lang="en-US" dirty="0"/>
              <a:t>Why?</a:t>
            </a:r>
          </a:p>
        </p:txBody>
      </p:sp>
    </p:spTree>
    <p:extLst>
      <p:ext uri="{BB962C8B-B14F-4D97-AF65-F5344CB8AC3E}">
        <p14:creationId xmlns:p14="http://schemas.microsoft.com/office/powerpoint/2010/main" val="8219951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I am not a medical doctor.</a:t>
            </a:r>
          </a:p>
          <a:p>
            <a:pPr algn="ctr"/>
            <a:r>
              <a:rPr lang="en-US" sz="4800" dirty="0"/>
              <a:t>I am not a personal trainer.</a:t>
            </a:r>
          </a:p>
          <a:p>
            <a:pPr algn="ctr"/>
            <a:r>
              <a:rPr lang="en-US" sz="4800" dirty="0"/>
              <a:t>I am not an elite athlete.</a:t>
            </a:r>
          </a:p>
        </p:txBody>
      </p:sp>
      <p:sp>
        <p:nvSpPr>
          <p:cNvPr id="3" name="Text Placeholder 2"/>
          <p:cNvSpPr>
            <a:spLocks noGrp="1"/>
          </p:cNvSpPr>
          <p:nvPr>
            <p:ph type="body" sz="quarter" idx="28"/>
          </p:nvPr>
        </p:nvSpPr>
        <p:spPr/>
        <p:txBody>
          <a:bodyPr/>
          <a:lstStyle/>
          <a:p>
            <a:r>
              <a:rPr lang="en-US" dirty="0"/>
              <a:t>Disclaimer and Disclosures</a:t>
            </a:r>
          </a:p>
        </p:txBody>
      </p:sp>
    </p:spTree>
    <p:extLst>
      <p:ext uri="{BB962C8B-B14F-4D97-AF65-F5344CB8AC3E}">
        <p14:creationId xmlns:p14="http://schemas.microsoft.com/office/powerpoint/2010/main" val="40472959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normAutofit/>
          </a:bodyPr>
          <a:lstStyle/>
          <a:p>
            <a:pPr algn="ctr"/>
            <a:r>
              <a:rPr lang="en-US" sz="4800" dirty="0"/>
              <a:t>I am a runner, and while I will try to deliver this content in a way that is not specifically about running, it may at times be very runner-focused.</a:t>
            </a:r>
          </a:p>
        </p:txBody>
      </p:sp>
      <p:sp>
        <p:nvSpPr>
          <p:cNvPr id="3" name="Text Placeholder 2"/>
          <p:cNvSpPr>
            <a:spLocks noGrp="1"/>
          </p:cNvSpPr>
          <p:nvPr>
            <p:ph type="body" sz="quarter" idx="28"/>
          </p:nvPr>
        </p:nvSpPr>
        <p:spPr/>
        <p:txBody>
          <a:bodyPr/>
          <a:lstStyle/>
          <a:p>
            <a:r>
              <a:rPr lang="en-US" dirty="0"/>
              <a:t>Content and Tone</a:t>
            </a:r>
          </a:p>
        </p:txBody>
      </p:sp>
    </p:spTree>
    <p:extLst>
      <p:ext uri="{BB962C8B-B14F-4D97-AF65-F5344CB8AC3E}">
        <p14:creationId xmlns:p14="http://schemas.microsoft.com/office/powerpoint/2010/main" val="26060435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WelcomeDoc">
  <a:themeElements>
    <a:clrScheme name="KiZAN colors">
      <a:dk1>
        <a:srgbClr val="093458"/>
      </a:dk1>
      <a:lt1>
        <a:srgbClr val="FFFFFF"/>
      </a:lt1>
      <a:dk2>
        <a:srgbClr val="105187"/>
      </a:dk2>
      <a:lt2>
        <a:srgbClr val="C3D3E1"/>
      </a:lt2>
      <a:accent1>
        <a:srgbClr val="4C7DA5"/>
      </a:accent1>
      <a:accent2>
        <a:srgbClr val="F47D20"/>
      </a:accent2>
      <a:accent3>
        <a:srgbClr val="7C9FBD"/>
      </a:accent3>
      <a:accent4>
        <a:srgbClr val="F8B179"/>
      </a:accent4>
      <a:accent5>
        <a:srgbClr val="000000"/>
      </a:accent5>
      <a:accent6>
        <a:srgbClr val="F69041"/>
      </a:accent6>
      <a:hlink>
        <a:srgbClr val="76A7D0"/>
      </a:hlink>
      <a:folHlink>
        <a:srgbClr val="F79953"/>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BC4796A-9872-4AA6-868A-E1A52DAE5C9B}" vid="{226865FD-68E7-4897-9C2B-9A00B6BC8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5D289A73ACA946A98E359C5D7D744A" ma:contentTypeVersion="0" ma:contentTypeDescription="Create a new document." ma:contentTypeScope="" ma:versionID="c0c87ff6efd44868173d4e25b5ff5af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B6B59-2BB3-4710-B1AF-9A7366B3AE9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0C6F769-85BB-44F9-B6C5-98E9026C84A2}">
  <ds:schemaRefs>
    <ds:schemaRef ds:uri="http://schemas.microsoft.com/sharepoint/v3/contenttype/forms"/>
  </ds:schemaRefs>
</ds:datastoreItem>
</file>

<file path=customXml/itemProps3.xml><?xml version="1.0" encoding="utf-8"?>
<ds:datastoreItem xmlns:ds="http://schemas.openxmlformats.org/officeDocument/2006/customXml" ds:itemID="{68A3732E-BBCB-48F9-A27F-A62596C183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4840</Words>
  <Application>Microsoft Office PowerPoint</Application>
  <PresentationFormat>Widescreen</PresentationFormat>
  <Paragraphs>573</Paragraphs>
  <Slides>58</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Segoe UI</vt:lpstr>
      <vt:lpstr>Segoe UI Light</vt:lpstr>
      <vt:lpstr>Segoe UI Semibold</vt:lpstr>
      <vt:lpstr>Wingdings</vt:lpstr>
      <vt:lpstr>WelcomeDoc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2013-09-04T13:52:41Z</dcterms:created>
  <dcterms:modified xsi:type="dcterms:W3CDTF">2016-03-30T19:56:49Z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0x0101008F5D289A73ACA946A98E359C5D7D744A</vt:lpwstr>
  </property>
</Properties>
</file>