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Rockwell"/>
      </a:defRPr>
    </a:lvl1pPr>
    <a:lvl2pPr indent="228600" defTabSz="457200" latinLnBrk="0">
      <a:defRPr sz="1200">
        <a:latin typeface="+mn-lt"/>
        <a:ea typeface="+mn-ea"/>
        <a:cs typeface="+mn-cs"/>
        <a:sym typeface="Rockwell"/>
      </a:defRPr>
    </a:lvl2pPr>
    <a:lvl3pPr indent="457200" defTabSz="457200" latinLnBrk="0">
      <a:defRPr sz="1200">
        <a:latin typeface="+mn-lt"/>
        <a:ea typeface="+mn-ea"/>
        <a:cs typeface="+mn-cs"/>
        <a:sym typeface="Rockwell"/>
      </a:defRPr>
    </a:lvl3pPr>
    <a:lvl4pPr indent="685800" defTabSz="457200" latinLnBrk="0">
      <a:defRPr sz="1200">
        <a:latin typeface="+mn-lt"/>
        <a:ea typeface="+mn-ea"/>
        <a:cs typeface="+mn-cs"/>
        <a:sym typeface="Rockwell"/>
      </a:defRPr>
    </a:lvl4pPr>
    <a:lvl5pPr indent="914400" defTabSz="457200" latinLnBrk="0">
      <a:defRPr sz="1200">
        <a:latin typeface="+mn-lt"/>
        <a:ea typeface="+mn-ea"/>
        <a:cs typeface="+mn-cs"/>
        <a:sym typeface="Rockwell"/>
      </a:defRPr>
    </a:lvl5pPr>
    <a:lvl6pPr indent="1143000" defTabSz="457200" latinLnBrk="0">
      <a:defRPr sz="1200">
        <a:latin typeface="+mn-lt"/>
        <a:ea typeface="+mn-ea"/>
        <a:cs typeface="+mn-cs"/>
        <a:sym typeface="Rockwell"/>
      </a:defRPr>
    </a:lvl6pPr>
    <a:lvl7pPr indent="1371600" defTabSz="457200" latinLnBrk="0">
      <a:defRPr sz="1200">
        <a:latin typeface="+mn-lt"/>
        <a:ea typeface="+mn-ea"/>
        <a:cs typeface="+mn-cs"/>
        <a:sym typeface="Rockwell"/>
      </a:defRPr>
    </a:lvl7pPr>
    <a:lvl8pPr indent="1600200" defTabSz="457200" latinLnBrk="0">
      <a:defRPr sz="1200">
        <a:latin typeface="+mn-lt"/>
        <a:ea typeface="+mn-ea"/>
        <a:cs typeface="+mn-cs"/>
        <a:sym typeface="Rockwell"/>
      </a:defRPr>
    </a:lvl8pPr>
    <a:lvl9pPr indent="1828800" defTabSz="457200" latinLnBrk="0">
      <a:defRPr sz="1200">
        <a:latin typeface="+mn-lt"/>
        <a:ea typeface="+mn-ea"/>
        <a:cs typeface="+mn-cs"/>
        <a:sym typeface="Rockwel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920833" y="1346945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920833" y="4299696"/>
            <a:ext cx="10222994" cy="806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8"/>
          <p:cNvSpPr/>
          <p:nvPr/>
        </p:nvSpPr>
        <p:spPr>
          <a:xfrm>
            <a:off x="920833" y="1484779"/>
            <a:ext cx="10222994" cy="27432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" name="Group 9"/>
          <p:cNvGrpSpPr/>
          <p:nvPr/>
        </p:nvGrpSpPr>
        <p:grpSpPr>
          <a:xfrm>
            <a:off x="9649214" y="4068922"/>
            <a:ext cx="1080905" cy="1080903"/>
            <a:chOff x="0" y="0"/>
            <a:chExt cx="1080903" cy="1080902"/>
          </a:xfrm>
        </p:grpSpPr>
        <p:sp>
          <p:nvSpPr>
            <p:cNvPr id="17" name="Oval 10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Oval 11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9600">
                <a:blipFill rotWithShape="1">
                  <a:blip r:embed="rId6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7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6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069847" y="4389120"/>
            <a:ext cx="7891273" cy="10698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9913610" y="4383348"/>
            <a:ext cx="552114" cy="4520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12192000" cy="194001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167127" y="1225296"/>
            <a:ext cx="9281161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80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165774" y="5020055"/>
            <a:ext cx="9052560" cy="1066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897399" y="2325847"/>
            <a:ext cx="1080904" cy="1080903"/>
            <a:chOff x="0" y="0"/>
            <a:chExt cx="1080903" cy="1080902"/>
          </a:xfrm>
        </p:grpSpPr>
        <p:sp>
          <p:nvSpPr>
            <p:cNvPr id="41" name="Oval 8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Oval 9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161794" y="2640273"/>
            <a:ext cx="552114" cy="4520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1069847" y="2194560"/>
            <a:ext cx="4754881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1066800" y="2048255"/>
            <a:ext cx="4754880" cy="64008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1pPr>
            <a:lvl2pPr marL="0" indent="4572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2pPr>
            <a:lvl3pPr marL="0" indent="9144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3pPr>
            <a:lvl4pPr marL="0" indent="13716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4pPr>
            <a:lvl5pPr marL="0" indent="18288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6364223" y="2048255"/>
            <a:ext cx="4754881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sz="32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8549640" y="2423159"/>
            <a:ext cx="3200401" cy="32918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pPr>
          </a:p>
        </p:txBody>
      </p:sp>
      <p:grpSp>
        <p:nvGrpSpPr>
          <p:cNvPr id="91" name="Group 8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89" name="Oval 9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Oval 10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sz="32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101" name="Picture Placeholder 2"/>
          <p:cNvSpPr/>
          <p:nvPr>
            <p:ph type="pic" idx="13"/>
          </p:nvPr>
        </p:nvSpPr>
        <p:spPr>
          <a:xfrm>
            <a:off x="0" y="0"/>
            <a:ext cx="830374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7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03" name="Oval 8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Oval 9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png"/><Relationship Id="rId19" Type="http://schemas.openxmlformats.org/officeDocument/2006/relationships/image" Target="../media/image9.png"/><Relationship Id="rId20" Type="http://schemas.openxmlformats.org/officeDocument/2006/relationships/image" Target="../media/image10.png"/><Relationship Id="rId21" Type="http://schemas.openxmlformats.org/officeDocument/2006/relationships/image" Target="../media/image11.png"/><Relationship Id="rId22" Type="http://schemas.openxmlformats.org/officeDocument/2006/relationships/image" Target="../media/image1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" name="Oval 7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Oval 8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4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5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6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7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8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9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20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21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22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1pPr>
      <a:lvl2pPr marL="477519" marR="0" indent="-20319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2pPr>
      <a:lvl3pPr marL="77723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3pPr>
      <a:lvl4pPr marL="105155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6pPr>
      <a:lvl7pPr marL="19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8pPr>
      <a:lvl9pPr marL="25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3;p13" descr="Google Shape;103;p13"/>
          <p:cNvPicPr>
            <a:picLocks noChangeAspect="1"/>
          </p:cNvPicPr>
          <p:nvPr/>
        </p:nvPicPr>
        <p:blipFill>
          <a:blip r:embed="rId2">
            <a:extLst/>
          </a:blip>
          <a:srcRect l="0" t="14920" r="0" b="0"/>
          <a:stretch>
            <a:fillRect/>
          </a:stretch>
        </p:blipFill>
        <p:spPr>
          <a:xfrm>
            <a:off x="1564745" y="515896"/>
            <a:ext cx="9062510" cy="201064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1"/>
          <p:cNvSpPr txBox="1"/>
          <p:nvPr>
            <p:ph type="ctrTitle"/>
          </p:nvPr>
        </p:nvSpPr>
        <p:spPr>
          <a:xfrm>
            <a:off x="1564745" y="2763642"/>
            <a:ext cx="9062509" cy="1264763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/>
          <a:lstStyle>
            <a:lvl1pPr algn="ctr" defTabSz="813816">
              <a:defRPr b="1" sz="3204">
                <a:solidFill>
                  <a:srgbClr val="000000"/>
                </a:solidFill>
              </a:defRPr>
            </a:lvl1pPr>
          </a:lstStyle>
          <a:p>
            <a:pPr/>
            <a:r>
              <a:t>Методи попереднього аналізу текстових даних на мові Python</a:t>
            </a:r>
          </a:p>
        </p:txBody>
      </p:sp>
      <p:sp>
        <p:nvSpPr>
          <p:cNvPr id="117" name="Subtitle 2"/>
          <p:cNvSpPr txBox="1"/>
          <p:nvPr>
            <p:ph type="subTitle" sz="quarter" idx="1"/>
          </p:nvPr>
        </p:nvSpPr>
        <p:spPr>
          <a:xfrm>
            <a:off x="1564745" y="4674882"/>
            <a:ext cx="7772401" cy="18592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400"/>
            </a:pPr>
            <a:r>
              <a:t>Студент групи ДА-</a:t>
            </a:r>
            <a:r>
              <a:t>81</a:t>
            </a:r>
            <a:r>
              <a:t>мп</a:t>
            </a:r>
          </a:p>
          <a:p>
            <a:pPr>
              <a:spcBef>
                <a:spcPts val="0"/>
              </a:spcBef>
              <a:defRPr sz="2400"/>
            </a:pPr>
            <a:r>
              <a:t>Будьонний Данило Юрійович</a:t>
            </a:r>
          </a:p>
          <a:p>
            <a:pPr>
              <a:spcBef>
                <a:spcPts val="0"/>
              </a:spcBef>
              <a:defRPr sz="2400"/>
            </a:pPr>
            <a:r>
              <a:t>Керівник: проф., д.т.н. Рогоза В.С.</a:t>
            </a:r>
          </a:p>
          <a:p>
            <a:pPr>
              <a:spcBef>
                <a:spcPts val="0"/>
              </a:spcBef>
              <a:defRPr sz="2400"/>
            </a:pPr>
            <a:r>
              <a:t>Консультант: асистент Яременко В.С.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65137" y="46713"/>
            <a:ext cx="12061726" cy="1609345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Графік залежності затримки </a:t>
            </a:r>
            <a:endParaRPr>
              <a:blipFill rotWithShape="1">
                <a:blip r:embed="rId4"/>
                <a:srcRect l="0" t="0" r="0" b="0"/>
                <a:tile tx="0" ty="0" sx="100000" sy="100000" flip="none" algn="tl"/>
              </a:blipFill>
            </a:endParaRPr>
          </a:p>
          <a:p>
            <a:pPr>
              <a:defRPr b="1" sz="3600">
                <a:blipFill rotWithShape="1">
                  <a:blip r:embed="rId5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6"/>
                  <a:srcRect l="0" t="0" r="0" b="0"/>
                  <a:tile tx="0" ty="0" sx="100000" sy="100000" flip="none" algn="tl"/>
                </a:blipFill>
              </a:rPr>
              <a:t>(у секундах) від кількості повідомлень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74980" y="1346604"/>
            <a:ext cx="9242040" cy="5117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 defTabSz="822959">
              <a:defRPr b="1" sz="3239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Залежність кількості класифікаторів від зростання черги для обробки 1000 повідомлень</a:t>
            </a:r>
          </a:p>
        </p:txBody>
      </p:sp>
      <p:pic>
        <p:nvPicPr>
          <p:cNvPr id="151" name="image24.png" descr="image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06323" y="2120900"/>
            <a:ext cx="5385704" cy="405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 defTabSz="804672">
              <a:defRPr b="1" sz="3872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Порівняння з класифікатором MonkeyLearn </a:t>
            </a:r>
          </a:p>
        </p:txBody>
      </p:sp>
      <p:graphicFrame>
        <p:nvGraphicFramePr>
          <p:cNvPr id="154" name="Content Placeholder 3"/>
          <p:cNvGraphicFramePr/>
          <p:nvPr/>
        </p:nvGraphicFramePr>
        <p:xfrm>
          <a:off x="1966911" y="2552699"/>
          <a:ext cx="8258176" cy="2676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56054"/>
                <a:gridCol w="2611230"/>
                <a:gridCol w="1890891"/>
              </a:tblGrid>
              <a:tr h="1258598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 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Час на обробку повідомлення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Похибка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</a:tr>
              <a:tr h="70896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Класифікатор з фільтром Блума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0,14 сек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0%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</a:tr>
              <a:tr h="70896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Класифікатор MonkeyLearn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1,4 сек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>
                          <a:sym typeface="Rockwell"/>
                        </a:rPr>
                        <a:t>6.6%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Переваги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Швидкість навчання моделі (~1c)</a:t>
            </a:r>
          </a:p>
          <a:p>
            <a:pPr>
              <a:defRPr sz="2400"/>
            </a:pPr>
            <a:r>
              <a:t>Підхід з використанням фільтра Блума використовує невелику кількість пам'яті (до 0.1 Кб для кожного класу класифікації) в залежності від розміру хеш-таблиці</a:t>
            </a:r>
          </a:p>
          <a:p>
            <a:pPr>
              <a:defRPr sz="2400"/>
            </a:pPr>
            <a:r>
              <a:t>Кросплатформенність та простота маштабування завдяки контейнеризації</a:t>
            </a:r>
          </a:p>
          <a:p>
            <a:pPr>
              <a:defRPr sz="2400"/>
            </a:pPr>
            <a:r>
              <a:t>У 10 разів швидше від класифікатора </a:t>
            </a:r>
            <a:r>
              <a:t>MonkeyLearn для заданого набору текстових даних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Недоліки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Перенавчання моделі</a:t>
            </a:r>
          </a:p>
          <a:p>
            <a:pPr>
              <a:defRPr sz="2400"/>
            </a:pPr>
            <a:r>
              <a:t>Класифікації можуть бути хибними для класів, які мають багато спільних слів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 defTabSz="896111">
              <a:defRPr b="1" sz="5292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Майбутні напрями роботи та досліджень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1066800" y="2261107"/>
            <a:ext cx="10058400" cy="3504991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Створити реалізацію збереження навченої моделі</a:t>
            </a:r>
          </a:p>
          <a:p>
            <a:pPr>
              <a:defRPr sz="2400"/>
            </a:pPr>
            <a:r>
              <a:t>Впровадження можливості спільного доступу всіх сервісів класифікації до однієї моделі</a:t>
            </a:r>
          </a:p>
          <a:p>
            <a:pPr>
              <a:defRPr sz="2400"/>
            </a:pPr>
            <a:r>
              <a:t>Реалізація можливості автоматичного створення та видалення компонентів системи при різних навантаженнях</a:t>
            </a:r>
          </a:p>
          <a:p>
            <a:pPr>
              <a:defRPr sz="2400"/>
            </a:pPr>
            <a:r>
              <a:t>Вирішення проблеми динамічного розширення виділеної пам’яті під масив бітів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Висновки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Реалізована модель для класифікації на основі фільра Блума</a:t>
            </a:r>
          </a:p>
          <a:p>
            <a:pPr>
              <a:defRPr sz="2400"/>
            </a:pPr>
            <a:r>
              <a:t>Запропонована система для класифікації повідомлень у реальному часі</a:t>
            </a:r>
          </a:p>
          <a:p>
            <a:pPr>
              <a:defRPr sz="2400"/>
            </a:pPr>
            <a:r>
              <a:t>Проведено аналіз системи</a:t>
            </a:r>
          </a:p>
          <a:p>
            <a:pPr>
              <a:defRPr sz="2400"/>
            </a:pPr>
            <a:r>
              <a:t>Порівняно модель класифікації з класифікатором від </a:t>
            </a:r>
            <a:r>
              <a:t>MonkeyLearn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Публікації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z="2400"/>
            </a:pPr>
            <a:r>
              <a:t>Автори: Будьонний Д. Ю., Яременко В. С. </a:t>
            </a:r>
          </a:p>
          <a:p>
            <a:pPr marL="0" indent="0">
              <a:buSzTx/>
              <a:buFont typeface="Wingdings"/>
              <a:buNone/>
              <a:defRPr sz="2400"/>
            </a:pPr>
            <a:r>
              <a:t>Назва: ПІДХІД ДО ВИКОРИСТАННЯ ФІЛЬТРА БЛУМА ДЛЯ БАГАТОКЛАСОВОЇ КЛАСИФІКАЦІЇ ТЕКСТОВИХ ДАНИХ В РЕЖИМІ РЕАЛЬНОГО ЧАСУ</a:t>
            </a:r>
          </a:p>
          <a:p>
            <a:pPr marL="0" indent="0">
              <a:buSzTx/>
              <a:buFont typeface="Wingdings"/>
              <a:buNone/>
              <a:defRPr sz="2400"/>
            </a:pPr>
            <a:r>
              <a:t>Науковий журнал: Комп’ютерно-інтегровані технології: освіта, наука, виробництво. 2019. №36</a:t>
            </a:r>
          </a:p>
          <a:p>
            <a:pPr marL="0" indent="0">
              <a:buSzTx/>
              <a:buFont typeface="Wingdings"/>
              <a:buNone/>
              <a:defRPr sz="2400"/>
            </a:pPr>
            <a:r>
              <a:t>Режим доступу до ресурсу: http://ki.lutsk-ntu.com.ua/node/146/section/24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tent Placeholder 2"/>
          <p:cNvSpPr txBox="1"/>
          <p:nvPr>
            <p:ph type="body" sz="quarter" idx="1"/>
          </p:nvPr>
        </p:nvSpPr>
        <p:spPr>
          <a:xfrm>
            <a:off x="1749027" y="2500313"/>
            <a:ext cx="8693944" cy="1857375"/>
          </a:xfrm>
          <a:prstGeom prst="rect">
            <a:avLst/>
          </a:prstGeom>
        </p:spPr>
        <p:txBody>
          <a:bodyPr/>
          <a:lstStyle>
            <a:lvl1pPr marL="0" indent="0" defTabSz="813816">
              <a:spcBef>
                <a:spcPts val="1000"/>
              </a:spcBef>
              <a:buSzTx/>
              <a:buFont typeface="Wingdings"/>
              <a:buNone/>
              <a:defRPr sz="7832">
                <a:ln w="22225" cap="flat">
                  <a:solidFill>
                    <a:schemeClr val="accent2"/>
                  </a:solidFill>
                  <a:prstDash val="solid"/>
                  <a:round/>
                </a:ln>
                <a:solidFill>
                  <a:srgbClr val="E99D93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1pPr>
          </a:lstStyle>
          <a:p>
            <a:pPr/>
            <a:r>
              <a:t>Дякую за увагу</a:t>
            </a:r>
          </a:p>
        </p:txBody>
      </p:sp>
      <p:pic>
        <p:nvPicPr>
          <p:cNvPr id="172" name="Google Shape;193;p26" descr="Google Shape;193;p26"/>
          <p:cNvPicPr>
            <a:picLocks noChangeAspect="1"/>
          </p:cNvPicPr>
          <p:nvPr/>
        </p:nvPicPr>
        <p:blipFill>
          <a:blip r:embed="rId2">
            <a:alphaModFix amt="82000"/>
            <a:extLst/>
          </a:blip>
          <a:srcRect l="26185" t="0" r="25042" b="0"/>
          <a:stretch>
            <a:fillRect/>
          </a:stretch>
        </p:blipFill>
        <p:spPr>
          <a:xfrm>
            <a:off x="419300" y="369294"/>
            <a:ext cx="1749875" cy="1681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oogle Shape;194;p26" descr="Google Shape;194;p26"/>
          <p:cNvPicPr>
            <a:picLocks noChangeAspect="1"/>
          </p:cNvPicPr>
          <p:nvPr/>
        </p:nvPicPr>
        <p:blipFill>
          <a:blip r:embed="rId3">
            <a:alphaModFix amt="94000"/>
            <a:extLst/>
          </a:blip>
          <a:stretch>
            <a:fillRect/>
          </a:stretch>
        </p:blipFill>
        <p:spPr>
          <a:xfrm>
            <a:off x="10546081" y="303048"/>
            <a:ext cx="1258294" cy="174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б’єкт досліджень"/>
          <p:cNvSpPr txBox="1"/>
          <p:nvPr>
            <p:ph type="title"/>
          </p:nvPr>
        </p:nvSpPr>
        <p:spPr>
          <a:xfrm>
            <a:off x="1069847" y="765445"/>
            <a:ext cx="7269642" cy="810781"/>
          </a:xfrm>
          <a:prstGeom prst="rect">
            <a:avLst/>
          </a:prstGeom>
        </p:spPr>
        <p:txBody>
          <a:bodyPr/>
          <a:lstStyle>
            <a:lvl1pPr>
              <a:defRPr sz="4000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Об’єкт досліджень</a:t>
            </a:r>
          </a:p>
        </p:txBody>
      </p:sp>
      <p:sp>
        <p:nvSpPr>
          <p:cNvPr id="120" name="Методи попереднього аналізу текстових даних"/>
          <p:cNvSpPr txBox="1"/>
          <p:nvPr>
            <p:ph type="body" sz="quarter" idx="1"/>
          </p:nvPr>
        </p:nvSpPr>
        <p:spPr>
          <a:xfrm>
            <a:off x="1066800" y="1887396"/>
            <a:ext cx="10058400" cy="810781"/>
          </a:xfrm>
          <a:prstGeom prst="rect">
            <a:avLst/>
          </a:prstGeom>
        </p:spPr>
        <p:txBody>
          <a:bodyPr/>
          <a:lstStyle/>
          <a:p>
            <a:pPr/>
            <a:r>
              <a:t>  Методи попереднього аналізу текстових даних</a:t>
            </a:r>
          </a:p>
        </p:txBody>
      </p:sp>
      <p:sp>
        <p:nvSpPr>
          <p:cNvPr id="121" name="Предмет досліджень"/>
          <p:cNvSpPr txBox="1"/>
          <p:nvPr/>
        </p:nvSpPr>
        <p:spPr>
          <a:xfrm>
            <a:off x="1069847" y="2893244"/>
            <a:ext cx="7269642" cy="81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914400">
              <a:lnSpc>
                <a:spcPct val="90000"/>
              </a:lnSpc>
              <a:defRPr cap="all" sz="4000">
                <a:blipFill rotWithShape="1">
                  <a:blip r:embed="rId4"/>
                  <a:srcRect l="0" t="0" r="0" b="0"/>
                  <a:tile tx="0" ty="0" sx="100000" sy="100000" flip="none" algn="tl"/>
                </a:blip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>
              <a:defRPr>
                <a:blipFill rotWithShape="1">
                  <a:blip r:embed="rId5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rPr>
              <a:t>Предмет досліджень</a:t>
            </a:r>
          </a:p>
        </p:txBody>
      </p:sp>
      <p:sp>
        <p:nvSpPr>
          <p:cNvPr id="122" name="Методи для вирішення задач багатокласової класифікація текстових даних, що надходять у режимі реального часу"/>
          <p:cNvSpPr txBox="1"/>
          <p:nvPr/>
        </p:nvSpPr>
        <p:spPr>
          <a:xfrm>
            <a:off x="1066799" y="4050296"/>
            <a:ext cx="10058401" cy="81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182879" indent="-182879" defTabSz="91440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Char char="▪"/>
              <a:defRPr sz="2000"/>
            </a:lvl1pPr>
          </a:lstStyle>
          <a:p>
            <a:pPr/>
            <a:r>
              <a:t>Методи для вирішення задач багатокласової класифікація текстових даних, що надходять у режимі реального часу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Мета роботи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Розробка моделі класифікації текстових даних у реальному часі на основі фільра Блума</a:t>
            </a:r>
          </a:p>
          <a:p>
            <a:pPr>
              <a:defRPr sz="2400"/>
            </a:pPr>
            <a:r>
              <a:t>Реалізація моделі</a:t>
            </a:r>
          </a:p>
          <a:p>
            <a:pPr>
              <a:defRPr sz="2400"/>
            </a:pPr>
            <a:r>
              <a:t>Аналіз результатів роботи системи</a:t>
            </a:r>
          </a:p>
          <a:p>
            <a:pPr>
              <a:defRPr sz="2400"/>
            </a:pPr>
            <a:r>
              <a:t>Порівняння з існуючими рішеннями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1066799" y="264036"/>
            <a:ext cx="10058401" cy="1609345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Складові частини фільтра Блума</a:t>
            </a:r>
          </a:p>
        </p:txBody>
      </p:sp>
      <p:sp>
        <p:nvSpPr>
          <p:cNvPr id="128" name="Content Placeholder 2"/>
          <p:cNvSpPr txBox="1"/>
          <p:nvPr>
            <p:ph type="body" sz="half" idx="1"/>
          </p:nvPr>
        </p:nvSpPr>
        <p:spPr>
          <a:xfrm>
            <a:off x="838200" y="2189417"/>
            <a:ext cx="10515601" cy="176651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Масив 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n</a:t>
            </a:r>
            <a:r>
              <a:t> біт, спочатку рівних 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0</a:t>
            </a:r>
            <a:r>
              <a:t>. </a:t>
            </a:r>
          </a:p>
          <a:p>
            <a:pPr>
              <a:defRPr sz="2400"/>
            </a:pPr>
            <a:r>
              <a:t>Набір хеш-функцій 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h</a:t>
            </a:r>
            <a:r>
              <a:rPr baseline="-25000">
                <a:latin typeface="Rockwell Italic"/>
                <a:ea typeface="Rockwell Italic"/>
                <a:cs typeface="Rockwell Italic"/>
                <a:sym typeface="Rockwell Italic"/>
              </a:rPr>
              <a:t>1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, h</a:t>
            </a:r>
            <a:r>
              <a:rPr baseline="-25000">
                <a:latin typeface="Rockwell Italic"/>
                <a:ea typeface="Rockwell Italic"/>
                <a:cs typeface="Rockwell Italic"/>
                <a:sym typeface="Rockwell Italic"/>
              </a:rPr>
              <a:t>2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, …, h</a:t>
            </a:r>
            <a:r>
              <a:rPr baseline="-25000">
                <a:latin typeface="Rockwell Italic"/>
                <a:ea typeface="Rockwell Italic"/>
                <a:cs typeface="Rockwell Italic"/>
                <a:sym typeface="Rockwell Italic"/>
              </a:rPr>
              <a:t>k</a:t>
            </a:r>
            <a:r>
              <a:t>, кожна з яких відображає значення «ключа» в n комірок, відовідно до 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n</a:t>
            </a:r>
            <a:r>
              <a:t> бітів масиву.  </a:t>
            </a:r>
          </a:p>
          <a:p>
            <a:pPr>
              <a:defRPr sz="2400"/>
            </a:pPr>
            <a:r>
              <a:t>Множина 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S</a:t>
            </a:r>
            <a:r>
              <a:t>, що містить </a:t>
            </a:r>
            <a:r>
              <a:rPr>
                <a:latin typeface="Rockwell Italic"/>
                <a:ea typeface="Rockwell Italic"/>
                <a:cs typeface="Rockwell Italic"/>
                <a:sym typeface="Rockwell Italic"/>
              </a:rPr>
              <a:t>m</a:t>
            </a:r>
            <a:r>
              <a:t> ключів.</a:t>
            </a:r>
          </a:p>
        </p:txBody>
      </p:sp>
      <p:graphicFrame>
        <p:nvGraphicFramePr>
          <p:cNvPr id="129" name="Table 3"/>
          <p:cNvGraphicFramePr/>
          <p:nvPr/>
        </p:nvGraphicFramePr>
        <p:xfrm>
          <a:off x="2517198" y="4820292"/>
          <a:ext cx="8686684" cy="9962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  <a:gridCol w="542124"/>
              </a:tblGrid>
              <a:tr h="498882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498882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defRPr sz="1800"/>
                      </a:pPr>
                      <a:r>
                        <a:rPr sz="2400">
                          <a:sym typeface="Rockwell"/>
                        </a:rPr>
                        <a:t>15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30" name="TextBox 5"/>
          <p:cNvSpPr txBox="1"/>
          <p:nvPr/>
        </p:nvSpPr>
        <p:spPr>
          <a:xfrm>
            <a:off x="1000818" y="4814185"/>
            <a:ext cx="1504985" cy="1163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Значення</a:t>
            </a:r>
            <a:br/>
          </a:p>
          <a:p>
            <a:pPr/>
            <a:r>
              <a:t>Номер біта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732364" y="654702"/>
            <a:ext cx="4562476" cy="1325564"/>
          </a:xfrm>
          <a:prstGeom prst="rect">
            <a:avLst/>
          </a:prstGeom>
        </p:spPr>
        <p:txBody>
          <a:bodyPr/>
          <a:lstStyle>
            <a:lvl1pPr defTabSz="877823">
              <a:defRPr b="1" sz="4608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Навчання моделі</a:t>
            </a:r>
          </a:p>
        </p:txBody>
      </p:sp>
      <p:pic>
        <p:nvPicPr>
          <p:cNvPr id="133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7947" y="-1684"/>
            <a:ext cx="6301056" cy="6861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178324" y="493124"/>
            <a:ext cx="4962526" cy="1325564"/>
          </a:xfrm>
          <a:prstGeom prst="rect">
            <a:avLst/>
          </a:prstGeom>
        </p:spPr>
        <p:txBody>
          <a:bodyPr/>
          <a:lstStyle>
            <a:lvl1pPr defTabSz="749808">
              <a:defRPr b="1" sz="3936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Робота моделі класифікації</a:t>
            </a:r>
          </a:p>
        </p:txBody>
      </p:sp>
      <p:pic>
        <p:nvPicPr>
          <p:cNvPr id="136" name="image3.png" descr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1268" y="504825"/>
            <a:ext cx="6472556" cy="5695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00050" y="504825"/>
            <a:ext cx="4562475" cy="1325563"/>
          </a:xfrm>
          <a:prstGeom prst="rect">
            <a:avLst/>
          </a:prstGeom>
        </p:spPr>
        <p:txBody>
          <a:bodyPr/>
          <a:lstStyle>
            <a:lvl1pPr defTabSz="877823">
              <a:defRPr b="1" sz="4608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Робота системи</a:t>
            </a:r>
          </a:p>
        </p:txBody>
      </p:sp>
      <p:pic>
        <p:nvPicPr>
          <p:cNvPr id="139" name="image2.png" descr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1992" y="125253"/>
            <a:ext cx="7353758" cy="6607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Вимоги до архітектури системи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обробка текстів у режимі реального часу</a:t>
            </a:r>
          </a:p>
          <a:p>
            <a:pPr>
              <a:defRPr sz="2400"/>
            </a:pPr>
            <a:r>
              <a:t>жодне повідомлення не повинне бути втрачене</a:t>
            </a:r>
          </a:p>
          <a:p>
            <a:pPr>
              <a:defRPr sz="2400"/>
            </a:pPr>
            <a:r>
              <a:t>відмовостійкість</a:t>
            </a:r>
          </a:p>
          <a:p>
            <a:pPr>
              <a:defRPr sz="2400"/>
            </a:pPr>
            <a:r>
              <a:t>масштабування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314325" y="530223"/>
            <a:ext cx="4371975" cy="1325564"/>
          </a:xfrm>
          <a:prstGeom prst="rect">
            <a:avLst/>
          </a:prstGeom>
        </p:spPr>
        <p:txBody>
          <a:bodyPr/>
          <a:lstStyle/>
          <a:p>
            <a:pPr defTabSz="804672">
              <a:defRPr b="1" sz="4224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Архітектура </a:t>
            </a:r>
            <a:br>
              <a: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rPr>
            </a:br>
            <a:r>
              <a:rPr>
                <a:blipFill rotWithShape="1">
                  <a:blip r:embed="rId5"/>
                  <a:srcRect l="0" t="0" r="0" b="0"/>
                  <a:tile tx="0" ty="0" sx="100000" sy="100000" flip="none" algn="tl"/>
                </a:blipFill>
              </a:rPr>
              <a:t>системи</a:t>
            </a:r>
          </a:p>
        </p:txBody>
      </p:sp>
      <p:pic>
        <p:nvPicPr>
          <p:cNvPr id="145" name="image1.png" descr="image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62501" y="349249"/>
            <a:ext cx="6962775" cy="5892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