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413" r:id="rId2"/>
    <p:sldId id="428" r:id="rId3"/>
    <p:sldId id="414" r:id="rId4"/>
    <p:sldId id="436" r:id="rId5"/>
    <p:sldId id="437" r:id="rId6"/>
    <p:sldId id="435" r:id="rId7"/>
    <p:sldId id="415" r:id="rId8"/>
    <p:sldId id="429" r:id="rId9"/>
    <p:sldId id="430" r:id="rId10"/>
    <p:sldId id="431" r:id="rId11"/>
    <p:sldId id="432" r:id="rId12"/>
    <p:sldId id="433" r:id="rId13"/>
    <p:sldId id="4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0680" autoAdjust="0"/>
  </p:normalViewPr>
  <p:slideViewPr>
    <p:cSldViewPr>
      <p:cViewPr varScale="1">
        <p:scale>
          <a:sx n="115" d="100"/>
          <a:sy n="115" d="100"/>
        </p:scale>
        <p:origin x="20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1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3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086600" cy="281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500" b="1" dirty="0">
                <a:solidFill>
                  <a:srgbClr val="0000FF"/>
                </a:solidFill>
                <a:ea typeface="+mj-ea"/>
                <a:cs typeface="+mj-cs"/>
              </a:rPr>
              <a:t>PCA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500" b="1" dirty="0">
                <a:solidFill>
                  <a:srgbClr val="0000FF"/>
                </a:solidFill>
                <a:ea typeface="+mj-ea"/>
                <a:cs typeface="+mj-cs"/>
              </a:rPr>
              <a:t>Implementation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4500" b="1" dirty="0">
              <a:solidFill>
                <a:srgbClr val="0000FF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2" y="1181800"/>
            <a:ext cx="83396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ea typeface="PMingLiU" pitchFamily="18" charset="-120"/>
              </a:rPr>
              <a:t>Compute and sort the eigenvectors and eigenvalues of </a:t>
            </a:r>
            <a:r>
              <a:rPr lang="en-US" altLang="zh-TW" sz="2800" i="1" dirty="0">
                <a:ea typeface="PMingLiU" pitchFamily="18" charset="-120"/>
              </a:rPr>
              <a:t>S</a:t>
            </a:r>
            <a:r>
              <a:rPr lang="en-US" altLang="zh-TW" sz="2800" dirty="0">
                <a:ea typeface="PMingLiU" pitchFamily="18" charset="-120"/>
              </a:rPr>
              <a:t>. </a:t>
            </a:r>
          </a:p>
          <a:p>
            <a:r>
              <a:rPr lang="en-US" altLang="zh-TW" sz="2800" dirty="0">
                <a:ea typeface="PMingLiU" pitchFamily="18" charset="-120"/>
              </a:rPr>
              <a:t>Select the largest two </a:t>
            </a:r>
            <a:r>
              <a:rPr lang="en-US" sz="2800" dirty="0">
                <a:ea typeface="PMingLiU" pitchFamily="18" charset="-120"/>
              </a:rPr>
              <a:t>eigenvalues and corresponded eigenvectors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132E68-DE1F-4FCE-8241-AF966775D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52399"/>
              </p:ext>
            </p:extLst>
          </p:nvPr>
        </p:nvGraphicFramePr>
        <p:xfrm>
          <a:off x="4114800" y="4479914"/>
          <a:ext cx="3352800" cy="1224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3582977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537153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05087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574614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150243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94173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7675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569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CC3B3A-A02F-43F1-9B87-3B19F0202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9771"/>
              </p:ext>
            </p:extLst>
          </p:nvPr>
        </p:nvGraphicFramePr>
        <p:xfrm>
          <a:off x="4114800" y="3422507"/>
          <a:ext cx="3352800" cy="306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425457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090978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59175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26684953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606918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0373A18-FBC4-4A8B-8DBF-1238B278E981}"/>
              </a:ext>
            </a:extLst>
          </p:cNvPr>
          <p:cNvSpPr/>
          <p:nvPr/>
        </p:nvSpPr>
        <p:spPr>
          <a:xfrm>
            <a:off x="851174" y="2625319"/>
            <a:ext cx="181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??"/>
              </a:rPr>
              <a:t>Numpy.linalg.eig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FE6A32-AD6A-4175-906F-65EA1F12896F}"/>
              </a:ext>
            </a:extLst>
          </p:cNvPr>
          <p:cNvSpPr/>
          <p:nvPr/>
        </p:nvSpPr>
        <p:spPr>
          <a:xfrm>
            <a:off x="851174" y="3344710"/>
            <a:ext cx="1650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MingLiU" pitchFamily="18" charset="-120"/>
              </a:rPr>
              <a:t>eigenvalues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B9C2F-6578-473E-80A4-2651301407E5}"/>
              </a:ext>
            </a:extLst>
          </p:cNvPr>
          <p:cNvSpPr/>
          <p:nvPr/>
        </p:nvSpPr>
        <p:spPr>
          <a:xfrm>
            <a:off x="838200" y="471608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PMingLiU" pitchFamily="18" charset="-120"/>
              </a:rPr>
              <a:t>eigenvectors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F4965-BD41-4151-8607-855BF571FAAB}"/>
              </a:ext>
            </a:extLst>
          </p:cNvPr>
          <p:cNvSpPr/>
          <p:nvPr/>
        </p:nvSpPr>
        <p:spPr>
          <a:xfrm>
            <a:off x="3774026" y="2934124"/>
            <a:ext cx="64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large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43EB6-D56A-4FC8-AE4F-A19FB43E6896}"/>
              </a:ext>
            </a:extLst>
          </p:cNvPr>
          <p:cNvSpPr/>
          <p:nvPr/>
        </p:nvSpPr>
        <p:spPr>
          <a:xfrm>
            <a:off x="7143761" y="290927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small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A828A-805A-4C8F-81D2-1E5F122E0ABA}"/>
              </a:ext>
            </a:extLst>
          </p:cNvPr>
          <p:cNvSpPr/>
          <p:nvPr/>
        </p:nvSpPr>
        <p:spPr>
          <a:xfrm>
            <a:off x="4211494" y="3344711"/>
            <a:ext cx="647678" cy="235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72F57-8AB5-4278-AE63-EEF1E0CA571F}"/>
              </a:ext>
            </a:extLst>
          </p:cNvPr>
          <p:cNvSpPr/>
          <p:nvPr/>
        </p:nvSpPr>
        <p:spPr>
          <a:xfrm>
            <a:off x="1013178" y="5860434"/>
            <a:ext cx="7117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IMPORTANT:</a:t>
            </a:r>
            <a:r>
              <a:rPr lang="en-US" dirty="0"/>
              <a:t> the column v[:,</a:t>
            </a:r>
            <a:r>
              <a:rPr lang="en-US" dirty="0" err="1"/>
              <a:t>i</a:t>
            </a:r>
            <a:r>
              <a:rPr lang="en-US" dirty="0"/>
              <a:t>] is the eigenvector corresponding to the eigenvalue w[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8F4D-7379-4E56-A2DC-16D000BE51B2}"/>
              </a:ext>
            </a:extLst>
          </p:cNvPr>
          <p:cNvSpPr/>
          <p:nvPr/>
        </p:nvSpPr>
        <p:spPr>
          <a:xfrm>
            <a:off x="5068733" y="3355504"/>
            <a:ext cx="647678" cy="235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A03E2-9B63-40E5-91DA-1ABB2733E104}"/>
              </a:ext>
            </a:extLst>
          </p:cNvPr>
          <p:cNvSpPr/>
          <p:nvPr/>
        </p:nvSpPr>
        <p:spPr>
          <a:xfrm>
            <a:off x="4994187" y="2586420"/>
            <a:ext cx="159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??"/>
              </a:rPr>
              <a:t>numpy.argsort</a:t>
            </a:r>
            <a:endParaRPr lang="en-US" b="1" i="1" dirty="0"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1138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1" y="1417912"/>
            <a:ext cx="70442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>
                <a:ea typeface="PMingLiU" pitchFamily="18" charset="-120"/>
              </a:rPr>
              <a:t>Transform data into new dimensions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05842-805B-41B1-AC28-2BCE6D347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08427"/>
              </p:ext>
            </p:extLst>
          </p:nvPr>
        </p:nvGraphicFramePr>
        <p:xfrm>
          <a:off x="6602012" y="3649424"/>
          <a:ext cx="1828800" cy="155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18888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2441874"/>
                    </a:ext>
                  </a:extLst>
                </a:gridCol>
              </a:tblGrid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750836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210011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629025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860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FE8547-5138-43B0-A83E-06AD3AAD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13080"/>
              </p:ext>
            </p:extLst>
          </p:nvPr>
        </p:nvGraphicFramePr>
        <p:xfrm>
          <a:off x="745065" y="2839617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4028294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42020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640424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0356049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7804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007122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20171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38418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45511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22188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74571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20743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46475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23877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9775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D2E43A-3572-48DA-A2D9-9BA2A8C745EB}"/>
              </a:ext>
            </a:extLst>
          </p:cNvPr>
          <p:cNvSpPr/>
          <p:nvPr/>
        </p:nvSpPr>
        <p:spPr>
          <a:xfrm>
            <a:off x="5046137" y="3930091"/>
            <a:ext cx="44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a typeface="PMingLiU" pitchFamily="18" charset="-120"/>
              </a:rPr>
              <a:t>×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04CDD-CA7B-4CA9-BAB1-E0CC443152A9}"/>
              </a:ext>
            </a:extLst>
          </p:cNvPr>
          <p:cNvSpPr/>
          <p:nvPr/>
        </p:nvSpPr>
        <p:spPr>
          <a:xfrm>
            <a:off x="6373412" y="5314912"/>
            <a:ext cx="256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Largest two eigenvectors,</a:t>
            </a:r>
          </a:p>
          <a:p>
            <a:r>
              <a:rPr lang="en-US" dirty="0">
                <a:ea typeface="PMingLiU" pitchFamily="18" charset="-120"/>
              </a:rPr>
              <a:t>Should be a 4 X 2 </a:t>
            </a:r>
            <a:r>
              <a:rPr lang="en-US" altLang="zh-CN" dirty="0">
                <a:ea typeface="PMingLiU" pitchFamily="18" charset="-120"/>
              </a:rPr>
              <a:t>matrix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DA1E8-D6F7-4C6D-87E2-225E68808FB1}"/>
              </a:ext>
            </a:extLst>
          </p:cNvPr>
          <p:cNvSpPr/>
          <p:nvPr/>
        </p:nvSpPr>
        <p:spPr>
          <a:xfrm>
            <a:off x="355616" y="6332679"/>
            <a:ext cx="439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Use X’ instead of X to ‘center’ the data points</a:t>
            </a:r>
            <a:endParaRPr lang="en-US" dirty="0">
              <a:solidFill>
                <a:srgbClr val="FF0000"/>
              </a:solidFill>
              <a:ea typeface="PMingLiU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75129-D727-469D-B4FF-18709CE79487}"/>
              </a:ext>
            </a:extLst>
          </p:cNvPr>
          <p:cNvSpPr/>
          <p:nvPr/>
        </p:nvSpPr>
        <p:spPr>
          <a:xfrm>
            <a:off x="4648200" y="4523018"/>
            <a:ext cx="1584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558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E9B0C5E-AA94-4C09-B9D9-F2C35E8C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19" y="899531"/>
            <a:ext cx="3608217" cy="1857029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2" y="1181800"/>
            <a:ext cx="70442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>
                <a:ea typeface="PMingLiU" pitchFamily="18" charset="-120"/>
              </a:rPr>
              <a:t>Plot the points</a:t>
            </a:r>
            <a:endParaRPr lang="en-US" altLang="zh-TW" sz="3200" dirty="0">
              <a:ea typeface="PMingLiU" pitchFamily="18" charset="-12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EE66E6-4D75-4AEA-A54E-769B8E50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0784"/>
              </p:ext>
            </p:extLst>
          </p:nvPr>
        </p:nvGraphicFramePr>
        <p:xfrm>
          <a:off x="1219200" y="2981560"/>
          <a:ext cx="16764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87032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467333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axis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axis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50747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95420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35763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22745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10042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87658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73665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25346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98491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4020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4429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CF124FD-F203-42C8-A48F-68736F39C488}"/>
              </a:ext>
            </a:extLst>
          </p:cNvPr>
          <p:cNvSpPr/>
          <p:nvPr/>
        </p:nvSpPr>
        <p:spPr>
          <a:xfrm>
            <a:off x="838200" y="6398696"/>
            <a:ext cx="24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PMingLiU" pitchFamily="18" charset="-120"/>
              </a:rPr>
              <a:t>Should be a N X 2 matrix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2A18AC-C087-49A7-B1E1-1CB060DC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51119"/>
              </p:ext>
            </p:extLst>
          </p:nvPr>
        </p:nvGraphicFramePr>
        <p:xfrm>
          <a:off x="6172204" y="2981560"/>
          <a:ext cx="159173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730">
                  <a:extLst>
                    <a:ext uri="{9D8B030D-6E8A-4147-A177-3AD203B41FA5}">
                      <a16:colId xmlns:a16="http://schemas.microsoft.com/office/drawing/2014/main" val="245398931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Label/color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281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84665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19171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76905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00866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809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82319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9051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6577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899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3058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F4D29-365D-48FC-9DE9-190F5797995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57400" y="2360690"/>
            <a:ext cx="1265263" cy="620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2F3068-7386-4865-B678-5618886C3C2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155211" y="2756560"/>
            <a:ext cx="1812858" cy="22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2053C-6F21-4763-99FE-74D7F6167FDD}"/>
              </a:ext>
            </a:extLst>
          </p:cNvPr>
          <p:cNvSpPr/>
          <p:nvPr/>
        </p:nvSpPr>
        <p:spPr>
          <a:xfrm>
            <a:off x="3380179" y="2276216"/>
            <a:ext cx="893230" cy="16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A2B70-7069-413D-9FFA-30705EB2C4F7}"/>
              </a:ext>
            </a:extLst>
          </p:cNvPr>
          <p:cNvSpPr/>
          <p:nvPr/>
        </p:nvSpPr>
        <p:spPr>
          <a:xfrm>
            <a:off x="4802277" y="2566414"/>
            <a:ext cx="647830" cy="1689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75C017-C520-4C0F-8F7B-7ECCC2922215}"/>
              </a:ext>
            </a:extLst>
          </p:cNvPr>
          <p:cNvSpPr/>
          <p:nvPr/>
        </p:nvSpPr>
        <p:spPr>
          <a:xfrm>
            <a:off x="3733800" y="2566413"/>
            <a:ext cx="983567" cy="16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4DE9F-E7B4-4B56-AF3C-6F69CBC0677D}"/>
              </a:ext>
            </a:extLst>
          </p:cNvPr>
          <p:cNvSpPr/>
          <p:nvPr/>
        </p:nvSpPr>
        <p:spPr>
          <a:xfrm>
            <a:off x="6326462" y="6348363"/>
            <a:ext cx="104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PMingLiU" pitchFamily="18" charset="-120"/>
              </a:rPr>
              <a:t>1-D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Result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23163-5F06-441B-A938-3919B8DE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34435"/>
            <a:ext cx="5852172" cy="4389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A527DD-F6DC-445A-986A-C4F8770BD427}"/>
              </a:ext>
            </a:extLst>
          </p:cNvPr>
          <p:cNvSpPr/>
          <p:nvPr/>
        </p:nvSpPr>
        <p:spPr>
          <a:xfrm>
            <a:off x="3048000" y="5623564"/>
            <a:ext cx="3448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Only 10 data points as an example.</a:t>
            </a:r>
          </a:p>
          <a:p>
            <a:r>
              <a:rPr lang="en-US" dirty="0">
                <a:solidFill>
                  <a:srgbClr val="FF0000"/>
                </a:solidFill>
                <a:ea typeface="PMingLiU" pitchFamily="18" charset="-120"/>
              </a:rPr>
              <a:t>You should have more than that.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5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PCA Template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8C2947-AFBF-4593-8304-4A34C432FE0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54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B33BC-148E-4963-844E-33DF5597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43488"/>
            <a:ext cx="6173933" cy="236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14C43D-4353-442A-B03C-84EE21764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4" y="2008907"/>
            <a:ext cx="835459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38862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Iris dataset 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4 features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Label: 1,2,3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i="1" dirty="0" err="1"/>
              <a:t>loadDataSet</a:t>
            </a:r>
            <a:r>
              <a:rPr lang="en-US" sz="2400" b="1" i="1" dirty="0"/>
              <a:t> </a:t>
            </a:r>
            <a:r>
              <a:rPr lang="en-US" sz="2400" dirty="0"/>
              <a:t>is already</a:t>
            </a:r>
            <a:r>
              <a:rPr lang="en-US" sz="2400" i="1" dirty="0"/>
              <a:t> </a:t>
            </a:r>
            <a:r>
              <a:rPr lang="en-US" altLang="zh-CN" sz="2400" dirty="0"/>
              <a:t>implemented in the template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Here, we only show the first 10 samples in the ‘iris_with_cluster.csv’ file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B0B4CE-E333-4774-AB7B-6809154D5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7926"/>
              </p:ext>
            </p:extLst>
          </p:nvPr>
        </p:nvGraphicFramePr>
        <p:xfrm>
          <a:off x="4800600" y="1524000"/>
          <a:ext cx="41910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50866572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229336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632390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422299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306244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523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38682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64549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5027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9867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6687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5070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926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5984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437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96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1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934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Numpy</a:t>
            </a:r>
            <a:r>
              <a:rPr lang="en-US" altLang="zh-CN" dirty="0"/>
              <a:t> array in Python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from </a:t>
            </a:r>
            <a:r>
              <a:rPr lang="en-US" i="1" dirty="0" err="1"/>
              <a:t>numpy</a:t>
            </a:r>
            <a:r>
              <a:rPr lang="en-US" i="1" dirty="0"/>
              <a:t> import *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A = array([[1, 2, 3], [4, 5, 6]])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  <a:p>
            <a:pPr lvl="1"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Get a row/column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A[0,:]</a:t>
            </a:r>
          </a:p>
          <a:p>
            <a:pPr lvl="1">
              <a:lnSpc>
                <a:spcPct val="90000"/>
              </a:lnSpc>
            </a:pP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i="1" dirty="0"/>
              <a:t>A[:,0]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22C96-7FB3-4C86-8BD4-CC8D6A94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82382"/>
              </p:ext>
            </p:extLst>
          </p:nvPr>
        </p:nvGraphicFramePr>
        <p:xfrm>
          <a:off x="4961467" y="2713011"/>
          <a:ext cx="2514600" cy="61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5881914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72436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3040719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429195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877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F56018-C5ED-445D-BA8B-96EBD157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79658"/>
              </p:ext>
            </p:extLst>
          </p:nvPr>
        </p:nvGraphicFramePr>
        <p:xfrm>
          <a:off x="4972756" y="4228421"/>
          <a:ext cx="2514600" cy="306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56248375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347267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40329482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04612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D16F05-4A2F-4D95-8211-A1310B41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75734"/>
              </p:ext>
            </p:extLst>
          </p:nvPr>
        </p:nvGraphicFramePr>
        <p:xfrm>
          <a:off x="4972756" y="5071477"/>
          <a:ext cx="838200" cy="61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930995677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659448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13063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A314DC5-3A5E-46F3-A9C0-DCD49215764C}"/>
              </a:ext>
            </a:extLst>
          </p:cNvPr>
          <p:cNvSpPr/>
          <p:nvPr/>
        </p:nvSpPr>
        <p:spPr>
          <a:xfrm>
            <a:off x="5391856" y="3348178"/>
            <a:ext cx="1876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PMingLiU" pitchFamily="18" charset="-120"/>
              </a:rPr>
              <a:t>A is a 2 X 3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3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934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Matrix Operations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Addition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/>
              <a:t>a+b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Multiplication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numpy.dot(</a:t>
            </a:r>
            <a:r>
              <a:rPr lang="en-US" dirty="0" err="1"/>
              <a:t>a,b</a:t>
            </a:r>
            <a:r>
              <a:rPr lang="en-US" dirty="0"/>
              <a:t>): matrix multiplication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a*b: array multiplication (multiplication of corresponding elements of two arrays)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Transpose of a Matrix</a:t>
            </a:r>
          </a:p>
          <a:p>
            <a:pPr lvl="2">
              <a:lnSpc>
                <a:spcPct val="90000"/>
              </a:lnSpc>
            </a:pPr>
            <a:r>
              <a:rPr lang="en-US" altLang="zh-CN" dirty="0" err="1"/>
              <a:t>numpy.transpose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333-F9BF-4ED1-9991-7EE53B005BF0}"/>
              </a:ext>
            </a:extLst>
          </p:cNvPr>
          <p:cNvSpPr/>
          <p:nvPr/>
        </p:nvSpPr>
        <p:spPr>
          <a:xfrm>
            <a:off x="1828800" y="6139934"/>
            <a:ext cx="489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https://numpy.org/doc/stable/user/basics.html</a:t>
            </a:r>
          </a:p>
        </p:txBody>
      </p:sp>
    </p:spTree>
    <p:extLst>
      <p:ext uri="{BB962C8B-B14F-4D97-AF65-F5344CB8AC3E}">
        <p14:creationId xmlns:p14="http://schemas.microsoft.com/office/powerpoint/2010/main" val="11692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E01033-5204-4168-A49B-A9EC98307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0" y="2095758"/>
            <a:ext cx="5180990" cy="2666483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PCA Template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8C2947-AFBF-4593-8304-4A34C432FE0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54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63026-2F16-4533-B2FA-83D197D02AC2}"/>
              </a:ext>
            </a:extLst>
          </p:cNvPr>
          <p:cNvSpPr/>
          <p:nvPr/>
        </p:nvSpPr>
        <p:spPr>
          <a:xfrm>
            <a:off x="6293989" y="3631072"/>
            <a:ext cx="14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8A60F-898D-40C4-9FEC-494C9A49A88E}"/>
              </a:ext>
            </a:extLst>
          </p:cNvPr>
          <p:cNvSpPr/>
          <p:nvPr/>
        </p:nvSpPr>
        <p:spPr>
          <a:xfrm>
            <a:off x="6296811" y="4032766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PCA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3F3C2-B967-457C-8F7D-665FCC643766}"/>
              </a:ext>
            </a:extLst>
          </p:cNvPr>
          <p:cNvSpPr/>
          <p:nvPr/>
        </p:nvSpPr>
        <p:spPr>
          <a:xfrm>
            <a:off x="6293989" y="4419600"/>
            <a:ext cx="285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 the reduced data points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8CC9D-CB8D-424C-89BB-358FFFEC29A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661526" y="3815738"/>
            <a:ext cx="6324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198D2C-D15B-47FD-8B91-D5975CF5CF2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8600" y="4217432"/>
            <a:ext cx="2258211" cy="1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C0E1B5-EA52-4EB0-AEBC-1238CAB8C4D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5400" y="4604266"/>
            <a:ext cx="1188589" cy="1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CE5A36A-3333-4DFB-A748-E3CA83CDE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58" y="1150199"/>
            <a:ext cx="3608217" cy="1857029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733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Input data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39037D-3D84-4A58-9A38-66D36BD9D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1507"/>
              </p:ext>
            </p:extLst>
          </p:nvPr>
        </p:nvGraphicFramePr>
        <p:xfrm>
          <a:off x="846050" y="310365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049810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53732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21558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2448478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1990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535427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37112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1907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2337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23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37532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95579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11025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66794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603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8ED69F-661A-49B5-8290-59183426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09320"/>
              </p:ext>
            </p:extLst>
          </p:nvPr>
        </p:nvGraphicFramePr>
        <p:xfrm>
          <a:off x="6709603" y="3103650"/>
          <a:ext cx="8382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11399151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97886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074606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48219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18247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13062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05120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3558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1418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52441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6059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85408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9B5B69-990C-436A-AD66-D2692CFEF4D4}"/>
              </a:ext>
            </a:extLst>
          </p:cNvPr>
          <p:cNvSpPr/>
          <p:nvPr/>
        </p:nvSpPr>
        <p:spPr>
          <a:xfrm>
            <a:off x="778555" y="6470453"/>
            <a:ext cx="34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of </a:t>
            </a:r>
            <a:r>
              <a:rPr lang="en-US" b="1" i="1" dirty="0" err="1">
                <a:solidFill>
                  <a:srgbClr val="FF0000"/>
                </a:solidFill>
              </a:rPr>
              <a:t>pca</a:t>
            </a:r>
            <a:r>
              <a:rPr lang="en-US" dirty="0">
                <a:solidFill>
                  <a:srgbClr val="FF0000"/>
                </a:solidFill>
              </a:rPr>
              <a:t> function, N X 4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59FB5-FEE6-4B1D-ABC0-028E53841C10}"/>
              </a:ext>
            </a:extLst>
          </p:cNvPr>
          <p:cNvSpPr/>
          <p:nvPr/>
        </p:nvSpPr>
        <p:spPr>
          <a:xfrm>
            <a:off x="78731" y="475963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956AE-056F-4C01-82DF-323E49646225}"/>
              </a:ext>
            </a:extLst>
          </p:cNvPr>
          <p:cNvSpPr/>
          <p:nvPr/>
        </p:nvSpPr>
        <p:spPr>
          <a:xfrm>
            <a:off x="2371607" y="23569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8073127-BB7E-43CE-91E6-56943EB4BF71}"/>
              </a:ext>
            </a:extLst>
          </p:cNvPr>
          <p:cNvSpPr/>
          <p:nvPr/>
        </p:nvSpPr>
        <p:spPr>
          <a:xfrm>
            <a:off x="426950" y="340198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42596CD-6BF6-4AC3-B0FE-F069C9EF4C79}"/>
              </a:ext>
            </a:extLst>
          </p:cNvPr>
          <p:cNvSpPr/>
          <p:nvPr/>
        </p:nvSpPr>
        <p:spPr>
          <a:xfrm rot="5400000">
            <a:off x="2370051" y="130747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ADEA6-1EEE-4072-A7C0-011EFDFB2850}"/>
              </a:ext>
            </a:extLst>
          </p:cNvPr>
          <p:cNvSpPr/>
          <p:nvPr/>
        </p:nvSpPr>
        <p:spPr>
          <a:xfrm>
            <a:off x="5885543" y="475963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D4DD34E-7294-42DA-A8BC-8369DFD3C651}"/>
              </a:ext>
            </a:extLst>
          </p:cNvPr>
          <p:cNvSpPr/>
          <p:nvPr/>
        </p:nvSpPr>
        <p:spPr>
          <a:xfrm>
            <a:off x="6233762" y="340198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F1B96C-5DAB-4525-B156-875CA615515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22450" y="2438601"/>
            <a:ext cx="2003370" cy="66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615620-92C0-4DB8-879E-0221A2A0AA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13972" y="2442574"/>
            <a:ext cx="1814731" cy="66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0C02D-8103-4E30-A644-69ED1E6EE92E}"/>
              </a:ext>
            </a:extLst>
          </p:cNvPr>
          <p:cNvSpPr/>
          <p:nvPr/>
        </p:nvSpPr>
        <p:spPr>
          <a:xfrm>
            <a:off x="4265631" y="2264008"/>
            <a:ext cx="609623" cy="174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233E46-6FCF-4DD9-A7A0-99DFA51B8F46}"/>
              </a:ext>
            </a:extLst>
          </p:cNvPr>
          <p:cNvSpPr/>
          <p:nvPr/>
        </p:nvSpPr>
        <p:spPr>
          <a:xfrm>
            <a:off x="5004595" y="2269617"/>
            <a:ext cx="609623" cy="1745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377A76-AE76-46F2-B435-7AAACF72D94A}"/>
              </a:ext>
            </a:extLst>
          </p:cNvPr>
          <p:cNvSpPr/>
          <p:nvPr/>
        </p:nvSpPr>
        <p:spPr>
          <a:xfrm>
            <a:off x="6606476" y="6470453"/>
            <a:ext cx="104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1-D array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F2BC1-3B19-4857-9C7A-49AE47535B0A}"/>
              </a:ext>
            </a:extLst>
          </p:cNvPr>
          <p:cNvSpPr/>
          <p:nvPr/>
        </p:nvSpPr>
        <p:spPr>
          <a:xfrm>
            <a:off x="5614218" y="2529870"/>
            <a:ext cx="609623" cy="174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10D56-DC1F-4A41-BAFB-C4F34EAB6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35049"/>
              </p:ext>
            </p:extLst>
          </p:nvPr>
        </p:nvGraphicFramePr>
        <p:xfrm>
          <a:off x="609600" y="129540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60496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879029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402085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90548256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5870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822425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35246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48382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00809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40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445932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64955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22192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68638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4292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91A24-8C87-42B9-B6E3-316C4057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8514"/>
              </p:ext>
            </p:extLst>
          </p:nvPr>
        </p:nvGraphicFramePr>
        <p:xfrm>
          <a:off x="5181600" y="129540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823636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635870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326039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0959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173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989336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098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65748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322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49554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26911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013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5193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7089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587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9ABC31-419B-4775-9F2B-F03D859E9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7607"/>
              </p:ext>
            </p:extLst>
          </p:nvPr>
        </p:nvGraphicFramePr>
        <p:xfrm>
          <a:off x="457200" y="5376892"/>
          <a:ext cx="3733800" cy="61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1932302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3196562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79739364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4995706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1178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313784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53C536D-5FC3-4E34-A8BB-F7B5F3EC3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69647"/>
              </p:ext>
            </p:extLst>
          </p:nvPr>
        </p:nvGraphicFramePr>
        <p:xfrm>
          <a:off x="6324600" y="4990241"/>
          <a:ext cx="380999" cy="34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B6D26920-DF5B-450B-8505-7AE616826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90241"/>
                        <a:ext cx="380999" cy="343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3EEA52A1-1BA1-4BE0-B6A2-455A3400A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25661"/>
              </p:ext>
            </p:extLst>
          </p:nvPr>
        </p:nvGraphicFramePr>
        <p:xfrm>
          <a:off x="4255911" y="62174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253C536D-5FC3-4E34-A8BB-F7B5F3EC3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11" y="6217419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B90BFD5-DA62-4C8B-AFC0-E3D3EC669CFA}"/>
              </a:ext>
            </a:extLst>
          </p:cNvPr>
          <p:cNvSpPr/>
          <p:nvPr/>
        </p:nvSpPr>
        <p:spPr>
          <a:xfrm>
            <a:off x="2133553" y="4792789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X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31F70-A429-4685-921F-B28A2E70974B}"/>
              </a:ext>
            </a:extLst>
          </p:cNvPr>
          <p:cNvSpPr/>
          <p:nvPr/>
        </p:nvSpPr>
        <p:spPr>
          <a:xfrm>
            <a:off x="5087896" y="47305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Adjust the original data by the mean</a:t>
            </a:r>
          </a:p>
          <a:p>
            <a:pPr lvl="1">
              <a:buFontTx/>
              <a:buNone/>
            </a:pPr>
            <a:r>
              <a:rPr lang="en-US" altLang="zh-TW" dirty="0">
                <a:ea typeface="PMingLiU" pitchFamily="18" charset="-120"/>
              </a:rPr>
              <a:t>X</a:t>
            </a:r>
            <a:r>
              <a:rPr lang="en-US" altLang="zh-TW" dirty="0">
                <a:latin typeface="Tahoma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 = X </a:t>
            </a:r>
            <a:r>
              <a:rPr lang="en-US" altLang="zh-TW" dirty="0">
                <a:latin typeface="Tahoma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BE222-4055-4D6E-B9B9-96741EE7EB2B}"/>
              </a:ext>
            </a:extLst>
          </p:cNvPr>
          <p:cNvSpPr/>
          <p:nvPr/>
        </p:nvSpPr>
        <p:spPr>
          <a:xfrm>
            <a:off x="761977" y="1150001"/>
            <a:ext cx="533423" cy="3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D8450-D305-43D6-9D52-329EBFB63C60}"/>
              </a:ext>
            </a:extLst>
          </p:cNvPr>
          <p:cNvSpPr/>
          <p:nvPr/>
        </p:nvSpPr>
        <p:spPr>
          <a:xfrm>
            <a:off x="498964" y="5278878"/>
            <a:ext cx="851482" cy="833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B74F92-4089-448B-90A3-876F79A7D00C}"/>
              </a:ext>
            </a:extLst>
          </p:cNvPr>
          <p:cNvSpPr/>
          <p:nvPr/>
        </p:nvSpPr>
        <p:spPr>
          <a:xfrm>
            <a:off x="5325248" y="1150002"/>
            <a:ext cx="533400" cy="3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5F008-1E88-4A45-95B8-BE6A48740F9E}"/>
              </a:ext>
            </a:extLst>
          </p:cNvPr>
          <p:cNvSpPr/>
          <p:nvPr/>
        </p:nvSpPr>
        <p:spPr>
          <a:xfrm>
            <a:off x="632178" y="6229087"/>
            <a:ext cx="3722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??"/>
              </a:rPr>
              <a:t>You can use </a:t>
            </a:r>
            <a:r>
              <a:rPr lang="en-US" b="1" i="1" dirty="0" err="1">
                <a:latin typeface="??"/>
              </a:rPr>
              <a:t>numpy.mean</a:t>
            </a:r>
            <a:r>
              <a:rPr lang="en-US" b="1" i="1" dirty="0">
                <a:latin typeface="??"/>
              </a:rPr>
              <a:t> </a:t>
            </a:r>
            <a:r>
              <a:rPr lang="en-US" dirty="0">
                <a:latin typeface="??"/>
              </a:rPr>
              <a:t>to calculate</a:t>
            </a:r>
          </a:p>
        </p:txBody>
      </p:sp>
    </p:spTree>
    <p:extLst>
      <p:ext uri="{BB962C8B-B14F-4D97-AF65-F5344CB8AC3E}">
        <p14:creationId xmlns:p14="http://schemas.microsoft.com/office/powerpoint/2010/main" val="17667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91A24-8C87-42B9-B6E3-316C4057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40289"/>
              </p:ext>
            </p:extLst>
          </p:nvPr>
        </p:nvGraphicFramePr>
        <p:xfrm>
          <a:off x="544689" y="2771887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823636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635870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326039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0959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173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989336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098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65748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322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49554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26911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013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5193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7089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5872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4503F9-1C96-4D45-ABF2-3080D2C21B4E}"/>
              </a:ext>
            </a:extLst>
          </p:cNvPr>
          <p:cNvSpPr/>
          <p:nvPr/>
        </p:nvSpPr>
        <p:spPr>
          <a:xfrm>
            <a:off x="1162157" y="6310785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altLang="zh-TW" dirty="0">
                <a:ea typeface="PMingLiU" pitchFamily="18" charset="-120"/>
              </a:rPr>
              <a:t>X</a:t>
            </a:r>
            <a:r>
              <a:rPr lang="en-US" altLang="zh-TW" dirty="0">
                <a:latin typeface="Tahoma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 = X </a:t>
            </a:r>
            <a:r>
              <a:rPr lang="en-US" altLang="zh-TW" dirty="0">
                <a:latin typeface="Tahoma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53C536D-5FC3-4E34-A8BB-F7B5F3EC3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9232"/>
              </p:ext>
            </p:extLst>
          </p:nvPr>
        </p:nvGraphicFramePr>
        <p:xfrm>
          <a:off x="2339541" y="6264642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253C536D-5FC3-4E34-A8BB-F7B5F3EC3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541" y="6264642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A31F41-E7FE-404B-8D95-5A0BA19E8A43}"/>
                  </a:ext>
                </a:extLst>
              </p:cNvPr>
              <p:cNvSpPr/>
              <p:nvPr/>
            </p:nvSpPr>
            <p:spPr>
              <a:xfrm>
                <a:off x="575733" y="1181800"/>
                <a:ext cx="7958667" cy="12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000" dirty="0">
                    <a:ea typeface="PMingLiU" pitchFamily="18" charset="-120"/>
                  </a:rPr>
                  <a:t>Compute the covariance matrix S of adjusted X:</a:t>
                </a:r>
              </a:p>
              <a:p>
                <a:r>
                  <a:rPr lang="en-US" altLang="zh-CN" sz="3000" dirty="0">
                    <a:ea typeface="PMingLiU" pitchFamily="18" charset="-12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3000" dirty="0">
                    <a:ea typeface="PMingLiU" pitchFamily="18" charset="-120"/>
                  </a:rPr>
                  <a:t>’</a:t>
                </a:r>
                <a:endParaRPr lang="en-US" sz="30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A31F41-E7FE-404B-8D95-5A0BA19E8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" y="1181800"/>
                <a:ext cx="7958667" cy="1220912"/>
              </a:xfrm>
              <a:prstGeom prst="rect">
                <a:avLst/>
              </a:prstGeom>
              <a:blipFill>
                <a:blip r:embed="rId6"/>
                <a:stretch>
                  <a:fillRect l="-1761" t="-6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640255-1CDC-45CA-9665-78CF143B9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17463"/>
              </p:ext>
            </p:extLst>
          </p:nvPr>
        </p:nvGraphicFramePr>
        <p:xfrm>
          <a:off x="5486400" y="3309874"/>
          <a:ext cx="2144892" cy="182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223">
                  <a:extLst>
                    <a:ext uri="{9D8B030D-6E8A-4147-A177-3AD203B41FA5}">
                      <a16:colId xmlns:a16="http://schemas.microsoft.com/office/drawing/2014/main" val="2166998085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147594308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4209971682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2893208268"/>
                    </a:ext>
                  </a:extLst>
                </a:gridCol>
              </a:tblGrid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27886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654066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453957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21799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010FF6-FA99-4672-93F6-71F9A39ACD33}"/>
              </a:ext>
            </a:extLst>
          </p:cNvPr>
          <p:cNvSpPr/>
          <p:nvPr/>
        </p:nvSpPr>
        <p:spPr>
          <a:xfrm>
            <a:off x="5643627" y="5377934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S is a 4 X 4 Matrix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9DAADC-827D-4FEE-8FE4-B28EA8B4135B}"/>
              </a:ext>
            </a:extLst>
          </p:cNvPr>
          <p:cNvSpPr/>
          <p:nvPr/>
        </p:nvSpPr>
        <p:spPr>
          <a:xfrm>
            <a:off x="4267200" y="4043245"/>
            <a:ext cx="838200" cy="381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705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25567</TotalTime>
  <Words>824</Words>
  <Application>Microsoft Macintosh PowerPoint</Application>
  <PresentationFormat>On-screen Show (4:3)</PresentationFormat>
  <Paragraphs>462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??</vt:lpstr>
      <vt:lpstr>Arial</vt:lpstr>
      <vt:lpstr>Calibri</vt:lpstr>
      <vt:lpstr>Cambria Math</vt:lpstr>
      <vt:lpstr>Tahoma</vt:lpstr>
      <vt:lpstr>自定义设计方案</vt:lpstr>
      <vt:lpstr>Equation</vt:lpstr>
      <vt:lpstr>PowerPoint Presentation</vt:lpstr>
      <vt:lpstr>PCA Template</vt:lpstr>
      <vt:lpstr>Example</vt:lpstr>
      <vt:lpstr>Example</vt:lpstr>
      <vt:lpstr>Example</vt:lpstr>
      <vt:lpstr>PCA Template</vt:lpstr>
      <vt:lpstr>Example</vt:lpstr>
      <vt:lpstr>Example</vt:lpstr>
      <vt:lpstr>Example</vt:lpstr>
      <vt:lpstr>Example</vt:lpstr>
      <vt:lpstr>Example</vt:lpstr>
      <vt:lpstr>Example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1</dc:title>
  <dc:creator>jinggao</dc:creator>
  <cp:lastModifiedBy>A. Erdem Sariyuce</cp:lastModifiedBy>
  <cp:revision>2332</cp:revision>
  <dcterms:created xsi:type="dcterms:W3CDTF">2006-08-16T00:00:00Z</dcterms:created>
  <dcterms:modified xsi:type="dcterms:W3CDTF">2023-09-05T22:27:21Z</dcterms:modified>
</cp:coreProperties>
</file>