
<file path=[Content_Types].xml><?xml version="1.0" encoding="utf-8"?>
<Types xmlns="http://schemas.openxmlformats.org/package/2006/content-types">
  <Default ContentType="application/x-fontdata" Extension="fntdata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aveSubsetFonts="1" strictFirstAndLastChars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9" Target="fonts/Lato-boldItalic.fntdata" Type="http://schemas.openxmlformats.org/officeDocument/2006/relationships/font"/><Relationship Id="rId18" Target="fonts/Lato-italic.fntdata" Type="http://schemas.openxmlformats.org/officeDocument/2006/relationships/font"/><Relationship Id="rId17" Target="fonts/Lato-bold.fntdata" Type="http://schemas.openxmlformats.org/officeDocument/2006/relationships/font"/><Relationship Id="rId16" Target="fonts/Lato-regular.fntdata" Type="http://schemas.openxmlformats.org/officeDocument/2006/relationships/font"/><Relationship Id="rId15" Target="fonts/Raleway-boldItalic.fntdata" Type="http://schemas.openxmlformats.org/officeDocument/2006/relationships/font"/><Relationship Id="rId14" Target="fonts/Raleway-italic.fntdata" Type="http://schemas.openxmlformats.org/officeDocument/2006/relationships/font"/><Relationship Id="rId13" Target="fonts/Raleway-bold.fntdata" Type="http://schemas.openxmlformats.org/officeDocument/2006/relationships/font"/><Relationship Id="rId12" Target="fonts/Raleway-regular.fntdata" Type="http://schemas.openxmlformats.org/officeDocument/2006/relationships/font"/><Relationship Id="rId11" Target="slides/slide7.xml" Type="http://schemas.openxmlformats.org/officeDocument/2006/relationships/slide"/><Relationship Id="rId10" Target="slides/slide6.xml" Type="http://schemas.openxmlformats.org/officeDocument/2006/relationships/slide"/><Relationship Id="rId9" Target="slides/slide5.xml" Type="http://schemas.openxmlformats.org/officeDocument/2006/relationships/slide"/><Relationship Id="rId8" Target="slides/slide4.xml" Type="http://schemas.openxmlformats.org/officeDocument/2006/relationships/slide"/><Relationship Id="rId7" Target="slides/slide3.xml" Type="http://schemas.openxmlformats.org/officeDocument/2006/relationships/slide"/><Relationship Id="rId6" Target="slides/slide2.xml" Type="http://schemas.openxmlformats.org/officeDocument/2006/relationships/slide"/><Relationship Id="rId5" Target="slides/slide1.xml" Type="http://schemas.openxmlformats.org/officeDocument/2006/relationships/slide"/><Relationship Id="rId4" Target="notesMasters/notesMaster1.xml" Type="http://schemas.openxmlformats.org/officeDocument/2006/relationships/notesMaster"/><Relationship Id="rId3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1" Target="theme/theme2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 wrap="square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folHlink="folHlink" hlink="hlink" tx1="dk1" tx2="lt2"/>
</p:notesMaster>
</file>

<file path=ppt/notesSlides/_rels/notesSlide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 anchorCtr="0" bIns="91425" lIns="91425" numCol="1" rIns="91425" tIns="91425" wrap="square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="b" anchorCtr="0" bIns="91425" lIns="91425" numCol="1" rIns="91425" tIns="91425" wrap="square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altLang="en"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="ctr" anchorCtr="0" bIns="91425" lIns="91425" numCol="1" rIns="91425" tIns="91425" wrap="square"/>
          <a:lstStyle>
            <a:lvl1pPr algn="ctr" lvl="0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 lvl="1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 lvl="2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 lvl="3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 lvl="4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 lvl="5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 lvl="6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 lvl="7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 lvl="8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="t" anchorCtr="0" bIns="91425" lIns="91425" numCol="1" rIns="91425" tIns="91425" wrap="square"/>
          <a:lstStyle>
            <a:lvl1pPr algn="ctr" lvl="0">
              <a:spcBef>
                <a:spcPts val="0"/>
              </a:spcBef>
              <a:buSzPts val="1800"/>
              <a:buChar char="●"/>
              <a:defRPr/>
            </a:lvl1pPr>
            <a:lvl2pPr algn="ctr" lvl="1">
              <a:spcBef>
                <a:spcPts val="0"/>
              </a:spcBef>
              <a:buSzPts val="1400"/>
              <a:buChar char="○"/>
              <a:defRPr/>
            </a:lvl2pPr>
            <a:lvl3pPr algn="ctr" lvl="2">
              <a:spcBef>
                <a:spcPts val="0"/>
              </a:spcBef>
              <a:buSzPts val="1400"/>
              <a:buChar char="■"/>
              <a:defRPr/>
            </a:lvl3pPr>
            <a:lvl4pPr algn="ctr" lvl="3">
              <a:spcBef>
                <a:spcPts val="0"/>
              </a:spcBef>
              <a:buSzPts val="1400"/>
              <a:buChar char="●"/>
              <a:defRPr/>
            </a:lvl4pPr>
            <a:lvl5pPr algn="ctr" lvl="4">
              <a:spcBef>
                <a:spcPts val="0"/>
              </a:spcBef>
              <a:buSzPts val="1400"/>
              <a:buChar char="○"/>
              <a:defRPr/>
            </a:lvl5pPr>
            <a:lvl6pPr algn="ctr" lvl="5">
              <a:spcBef>
                <a:spcPts val="0"/>
              </a:spcBef>
              <a:buSzPts val="1400"/>
              <a:buChar char="■"/>
              <a:defRPr/>
            </a:lvl6pPr>
            <a:lvl7pPr algn="ctr" lvl="6">
              <a:spcBef>
                <a:spcPts val="0"/>
              </a:spcBef>
              <a:buSzPts val="1400"/>
              <a:buChar char="●"/>
              <a:defRPr/>
            </a:lvl7pPr>
            <a:lvl8pPr algn="ctr" lvl="7">
              <a:spcBef>
                <a:spcPts val="0"/>
              </a:spcBef>
              <a:buSzPts val="1400"/>
              <a:buChar char="○"/>
              <a:defRPr/>
            </a:lvl8pPr>
            <a:lvl9pPr algn="ctr"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="ctr" anchorCtr="0" bIns="91425" lIns="91425" numCol="1" rIns="91425" tIns="91425" wrap="square"/>
          <a:lstStyle>
            <a:lvl1pPr algn="ctr"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algn="ctr"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algn="ctr"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algn="ctr"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algn="ctr"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algn="ctr"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algn="ctr"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algn="ctr"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algn="ctr"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altLang="en"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="t" anchorCtr="0" bIns="91425" lIns="91425" numCol="1" rIns="91425" tIns="91425" wrap="square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="t" anchorCtr="0" bIns="91425" lIns="91425" numCol="1" rIns="91425" tIns="91425" wrap="square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="t" anchorCtr="0" bIns="91425" lIns="91425" numCol="1" rIns="91425" tIns="91425" wrap="square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="t" anchorCtr="0" bIns="91425" lIns="91425" numCol="1" rIns="91425" tIns="91425" wrap="square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="t" anchorCtr="0" bIns="91425" lIns="91425" numCol="1" rIns="91425" tIns="91425" wrap="square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="t" anchorCtr="0" bIns="91425" lIns="91425" numCol="1" rIns="91425" tIns="91425" wrap="square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="b" anchorCtr="0" bIns="91425" lIns="91425" numCol="1" rIns="91425" tIns="91425" wrap="square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="t" anchorCtr="0" bIns="91425" lIns="91425" numCol="1" rIns="91425" tIns="91425" wrap="square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="ctr" anchorCtr="0" bIns="91425" lIns="91425" numCol="1" rIns="91425" tIns="91425" wrap="square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altLang="en"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="b" anchorCtr="0" bIns="91425" lIns="91425" numCol="1" rIns="91425" tIns="91425" wrap="square"/>
          <a:lstStyle>
            <a:lvl1pPr algn="ctr" lvl="0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algn="ctr" lvl="1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algn="ctr" lvl="2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algn="ctr" lvl="3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algn="ctr" lvl="4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algn="ctr" lvl="5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algn="ctr" lvl="6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algn="ctr" lvl="7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algn="ctr" lvl="8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="t" anchorCtr="0" bIns="91425" lIns="91425" numCol="1" rIns="91425" tIns="91425" wrap="square"/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="ctr" anchorCtr="0" bIns="91425" lIns="91425" numCol="1" rIns="91425" tIns="91425" wrap="square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altLang="en"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="ctr" anchorCtr="0" bIns="91425" lIns="91425" numCol="1" rIns="91425" tIns="91425" wrap="square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 wrap="square"/>
          <a:lstStyle>
            <a:lvl1pPr lv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 wrap="square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 wrap="square">
            <a:noAutofit/>
          </a:bodyPr>
          <a:lstStyle/>
          <a:p>
            <a:pPr algn="r" indent="0" lvl="0" marL="0">
              <a:spcBef>
                <a:spcPts val="0"/>
              </a:spcBef>
              <a:buNone/>
            </a:pPr>
            <a:fld id="{00000000-1234-1234-1234-123412341234}" type="slidenum">
              <a:rPr altLang="en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notesSlides/notesSlide2.xml" Type="http://schemas.openxmlformats.org/officeDocument/2006/relationships/notesSlide"/><Relationship Id="rId1" Target="../slideLayouts/slideLayout8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notesSlides/notesSlide3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notesSlides/notesSlide4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notesSlides/notesSlide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2" Target="../notesSlides/notesSlide6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2" Target="../notesSlides/notesSlide7.xml" Type="http://schemas.openxmlformats.org/officeDocument/2006/relationships/notesSlide"/><Relationship Id="rId1" Target="../slideLayouts/slideLayout8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/>
              <a:t>A Simple Math Server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="b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altLang="en" lang="en"/>
              <a:t>a Git Demo • 07.02.2018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="ctr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altLang="en" lang="en"/>
              <a:t>The Problem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="ctr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buNone/>
            </a:pPr>
            <a:r>
              <a:rPr altLang="en" b="1" lang="en"/>
              <a:t>Case Scenario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altLang="en" lang="en" sz="1500"/>
              <a:t>A dog walking service charges $30.00 to walk your dog for up  to three hours in a week. The dog walking service charges an additional $5.00 per hour for each hour in excess of the three hours in any given week. Service charges are taxed at 8%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="t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altLang="en" lang="en"/>
              <a:t>Breaking it Down - 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="t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altLang="en" b="1" lang="en" sz="2100">
                <a:solidFill>
                  <a:schemeClr val="dk1"/>
                </a:solidFill>
              </a:rPr>
              <a:t>Part A - the server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altLang="en" lang="en" sz="1600"/>
              <a:t>Write a server program that receives messages from a UDP socket and performs simple calculations on the input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="t" anchorCtr="0" bIns="91425" lIns="91425" numCol="1" rIns="91425" tIns="91425" wrap="square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altLang="en" b="1" lang="en" sz="2100">
                <a:solidFill>
                  <a:schemeClr val="dk1"/>
                </a:solidFill>
              </a:rPr>
              <a:t>Part B - the client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altLang="en" lang="en" sz="1600"/>
              <a:t>Write a client program that send a simple arithmetic problem as a message to the server using a UDP socket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="t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altLang="en" lang="en"/>
              <a:t>Program Features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="t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altLang="en" lang="en" sz="1600"/>
              <a:t>The program will prompt the user to enter the customer's name, the dog's name, and the number of hours walked this week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altLang="en" lang="en" sz="1600"/>
              <a:t>The  program will display customer name, the dog's name, and the service charge, and tax for each customer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="t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altLang="en" lang="en" sz="1600"/>
              <a:t>A method named CalculateCharges to determine the charge for each customer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Char char="●"/>
            </a:pPr>
            <a:r>
              <a:rPr sz="1600"/>
              <a:t>A decision structure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Char char="●"/>
            </a:pPr>
            <a:r>
              <a:rPr sz="1600"/>
              <a:t>A looping structure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Char char="●"/>
            </a:pPr>
            <a:r>
              <a:rPr sz="1600"/>
              <a:t>An array structure that contains the dog's name for each customer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Char char="●"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="ctr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altLang="en" lang="en"/>
              <a:t>The program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2387381" y="-3274"/>
            <a:ext cx="6372783" cy="4721154"/>
          </a:xfrm>
          <a:prstGeom prst="rect">
            <a:avLst/>
          </a:prstGeom>
        </p:spPr>
        <p:txBody>
          <a:bodyPr anchor="t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" name="rect0"/>
          <p:cNvSpPr txBox="1"/>
          <p:nvPr/>
        </p:nvSpPr>
        <p:spPr>
          <a:xfrm>
            <a:off x="2589082" y="576715"/>
            <a:ext cx="5938937" cy="638068"/>
          </a:xfrm>
          <a:prstGeom prst="rect">
            <a:avLst/>
          </a:prstGeom>
          <a:noFill/>
        </p:spPr>
        <p:txBody>
          <a:bodyPr numCol="1" wrap="square"/>
          <a:lstStyle/>
          <a:p>
            <a:r>
              <a:rPr b="1" sz="3600">
                <a:latin typeface="Raleway"/>
              </a:rPr>
              <a:t>Parts of the Program</a:t>
            </a:r>
            <a:endParaRPr/>
          </a:p>
        </p:txBody>
      </p:sp>
      <p:sp>
        <p:nvSpPr>
          <p:cNvPr id="2" name="rect1"/>
          <p:cNvSpPr txBox="1"/>
          <p:nvPr/>
        </p:nvSpPr>
        <p:spPr>
          <a:xfrm>
            <a:off x="2564541" y="1276135"/>
            <a:ext cx="5889855" cy="3362126"/>
          </a:xfrm>
          <a:prstGeom prst="rect">
            <a:avLst/>
          </a:prstGeom>
          <a:noFill/>
        </p:spPr>
        <p:txBody>
          <a:bodyPr numCol="1" wrap="square"/>
          <a:lstStyle/>
          <a:p>
            <a:pPr>
              <a:buAutoNum type="arabicPeriod"/>
            </a:pPr>
            <a:r>
              <a:rPr b="1"/>
              <a:t>Member Variables:</a:t>
            </a:r>
            <a:endParaRPr/>
          </a:p>
          <a:p>
            <a:pPr>
              <a:buChar char="•"/>
            </a:pPr>
            <a:r>
              <a:rPr/>
              <a:t>   customerName</a:t>
            </a:r>
          </a:p>
          <a:p>
            <a:pPr>
              <a:buChar char="•"/>
            </a:pPr>
            <a:r>
              <a:rPr/>
              <a:t> 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="ctr" anchorCtr="0" bIns="91425" lIns="91425" numCol="1" rIns="91425" tIns="91425" wrap="square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altLang="en" lang="en"/>
              <a:t>Goals for next meeting</a:t>
            </a:r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="ctr" anchorCtr="0" bIns="91425" lIns="91425" numCol="1" rIns="91425" tIns="91425" wrap="square">
            <a:noAutofit/>
          </a:bodyPr>
          <a:lstStyle/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altLang="en" lang="en"/>
              <a:t>Lorem ipsum dolor sit amet, consectetur adipiscing elit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altLang="en" lang="en"/>
              <a:t>Sed do eiusmod tempor incididunt ut labore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altLang="en" lang="en"/>
              <a:t>Ut enim ad minim veniam, quis nostrud exercitation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