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1" r:id="rId3"/>
    <p:sldId id="265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03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71F7C-7081-40DA-8AEA-CBA3363715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D483C8-E31E-46D0-9378-BE70D442D236}">
      <dgm:prSet/>
      <dgm:spPr/>
      <dgm:t>
        <a:bodyPr/>
        <a:lstStyle/>
        <a:p>
          <a:pPr>
            <a:defRPr cap="all"/>
          </a:pPr>
          <a:r>
            <a:rPr lang="en-US"/>
            <a:t>What is Bayesian analysis?</a:t>
          </a:r>
        </a:p>
      </dgm:t>
    </dgm:pt>
    <dgm:pt modelId="{346410FF-CCE4-42E7-B4DD-14EE6AEA9486}" type="parTrans" cxnId="{AB5F086A-2FBE-4014-9F77-D20358F74167}">
      <dgm:prSet/>
      <dgm:spPr/>
      <dgm:t>
        <a:bodyPr/>
        <a:lstStyle/>
        <a:p>
          <a:endParaRPr lang="en-US"/>
        </a:p>
      </dgm:t>
    </dgm:pt>
    <dgm:pt modelId="{80A61B27-9122-48EE-8843-A998A96D78FC}" type="sibTrans" cxnId="{AB5F086A-2FBE-4014-9F77-D20358F74167}">
      <dgm:prSet/>
      <dgm:spPr/>
      <dgm:t>
        <a:bodyPr/>
        <a:lstStyle/>
        <a:p>
          <a:endParaRPr lang="en-US"/>
        </a:p>
      </dgm:t>
    </dgm:pt>
    <dgm:pt modelId="{3778B259-7D6D-4FD2-8B79-35EBCE357D4E}">
      <dgm:prSet/>
      <dgm:spPr/>
      <dgm:t>
        <a:bodyPr/>
        <a:lstStyle/>
        <a:p>
          <a:pPr>
            <a:defRPr cap="all"/>
          </a:pPr>
          <a:r>
            <a:rPr lang="en-US"/>
            <a:t>Why Bayesian?</a:t>
          </a:r>
        </a:p>
      </dgm:t>
    </dgm:pt>
    <dgm:pt modelId="{AD0BBE36-E3DA-4477-8DC9-15FEEC8E4C8C}" type="parTrans" cxnId="{11B82E7E-EC94-452F-BF8F-2A6E1B54DA06}">
      <dgm:prSet/>
      <dgm:spPr/>
      <dgm:t>
        <a:bodyPr/>
        <a:lstStyle/>
        <a:p>
          <a:endParaRPr lang="en-US"/>
        </a:p>
      </dgm:t>
    </dgm:pt>
    <dgm:pt modelId="{D82A23CE-6C26-4165-A8B5-D1263354BBE4}" type="sibTrans" cxnId="{11B82E7E-EC94-452F-BF8F-2A6E1B54DA06}">
      <dgm:prSet/>
      <dgm:spPr/>
      <dgm:t>
        <a:bodyPr/>
        <a:lstStyle/>
        <a:p>
          <a:endParaRPr lang="en-US"/>
        </a:p>
      </dgm:t>
    </dgm:pt>
    <dgm:pt modelId="{AE797E35-8852-47EF-8D51-1D833155C92E}">
      <dgm:prSet/>
      <dgm:spPr/>
      <dgm:t>
        <a:bodyPr/>
        <a:lstStyle/>
        <a:p>
          <a:pPr>
            <a:defRPr cap="all"/>
          </a:pPr>
          <a:r>
            <a:rPr lang="en-US"/>
            <a:t>How to run and/ interpret Bayesian models in R</a:t>
          </a:r>
        </a:p>
      </dgm:t>
    </dgm:pt>
    <dgm:pt modelId="{AC72F0A4-F14C-4F00-9D21-6264A57504D8}" type="parTrans" cxnId="{247CD75B-3441-4459-951E-7E24F405F9A8}">
      <dgm:prSet/>
      <dgm:spPr/>
      <dgm:t>
        <a:bodyPr/>
        <a:lstStyle/>
        <a:p>
          <a:endParaRPr lang="en-US"/>
        </a:p>
      </dgm:t>
    </dgm:pt>
    <dgm:pt modelId="{559A37C7-CE96-4424-AAB9-7831F138E859}" type="sibTrans" cxnId="{247CD75B-3441-4459-951E-7E24F405F9A8}">
      <dgm:prSet/>
      <dgm:spPr/>
      <dgm:t>
        <a:bodyPr/>
        <a:lstStyle/>
        <a:p>
          <a:endParaRPr lang="en-US"/>
        </a:p>
      </dgm:t>
    </dgm:pt>
    <dgm:pt modelId="{36377BB9-0C69-417D-AA2F-AB02723AC326}" type="pres">
      <dgm:prSet presAssocID="{E8771F7C-7081-40DA-8AEA-CBA336371558}" presName="root" presStyleCnt="0">
        <dgm:presLayoutVars>
          <dgm:dir/>
          <dgm:resizeHandles val="exact"/>
        </dgm:presLayoutVars>
      </dgm:prSet>
      <dgm:spPr/>
    </dgm:pt>
    <dgm:pt modelId="{DDF1274C-AB76-4EAB-8046-8D720043FFD2}" type="pres">
      <dgm:prSet presAssocID="{D5D483C8-E31E-46D0-9378-BE70D442D236}" presName="compNode" presStyleCnt="0"/>
      <dgm:spPr/>
    </dgm:pt>
    <dgm:pt modelId="{6251BA15-106A-49AD-8B5E-FB68C9713F90}" type="pres">
      <dgm:prSet presAssocID="{D5D483C8-E31E-46D0-9378-BE70D442D236}" presName="iconBgRect" presStyleLbl="bgShp" presStyleIdx="0" presStyleCnt="3"/>
      <dgm:spPr/>
    </dgm:pt>
    <dgm:pt modelId="{C9ED230E-0A90-4DBB-AD48-3611086A6AB9}" type="pres">
      <dgm:prSet presAssocID="{D5D483C8-E31E-46D0-9378-BE70D442D2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275A2D-5C81-441C-8457-013373B318A4}" type="pres">
      <dgm:prSet presAssocID="{D5D483C8-E31E-46D0-9378-BE70D442D236}" presName="spaceRect" presStyleCnt="0"/>
      <dgm:spPr/>
    </dgm:pt>
    <dgm:pt modelId="{55EE9A83-AB82-4721-AE85-EBCCE2D18D15}" type="pres">
      <dgm:prSet presAssocID="{D5D483C8-E31E-46D0-9378-BE70D442D236}" presName="textRect" presStyleLbl="revTx" presStyleIdx="0" presStyleCnt="3">
        <dgm:presLayoutVars>
          <dgm:chMax val="1"/>
          <dgm:chPref val="1"/>
        </dgm:presLayoutVars>
      </dgm:prSet>
      <dgm:spPr/>
    </dgm:pt>
    <dgm:pt modelId="{2A738E75-8974-4672-8E8C-8625953946CB}" type="pres">
      <dgm:prSet presAssocID="{80A61B27-9122-48EE-8843-A998A96D78FC}" presName="sibTrans" presStyleCnt="0"/>
      <dgm:spPr/>
    </dgm:pt>
    <dgm:pt modelId="{3026E11C-EF40-4331-B96B-BC74CA0CD2E6}" type="pres">
      <dgm:prSet presAssocID="{3778B259-7D6D-4FD2-8B79-35EBCE357D4E}" presName="compNode" presStyleCnt="0"/>
      <dgm:spPr/>
    </dgm:pt>
    <dgm:pt modelId="{8B9BC9AE-48D2-44D1-AB94-76BB8AA3A1FA}" type="pres">
      <dgm:prSet presAssocID="{3778B259-7D6D-4FD2-8B79-35EBCE357D4E}" presName="iconBgRect" presStyleLbl="bgShp" presStyleIdx="1" presStyleCnt="3"/>
      <dgm:spPr/>
    </dgm:pt>
    <dgm:pt modelId="{8FB6EB93-4064-468A-A4D1-18DF4DA9B347}" type="pres">
      <dgm:prSet presAssocID="{3778B259-7D6D-4FD2-8B79-35EBCE357D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8A5EC0-2E77-439F-894B-2F16149E4BE5}" type="pres">
      <dgm:prSet presAssocID="{3778B259-7D6D-4FD2-8B79-35EBCE357D4E}" presName="spaceRect" presStyleCnt="0"/>
      <dgm:spPr/>
    </dgm:pt>
    <dgm:pt modelId="{A9D35750-C265-4477-BE9F-0F003244BE5D}" type="pres">
      <dgm:prSet presAssocID="{3778B259-7D6D-4FD2-8B79-35EBCE357D4E}" presName="textRect" presStyleLbl="revTx" presStyleIdx="1" presStyleCnt="3">
        <dgm:presLayoutVars>
          <dgm:chMax val="1"/>
          <dgm:chPref val="1"/>
        </dgm:presLayoutVars>
      </dgm:prSet>
      <dgm:spPr/>
    </dgm:pt>
    <dgm:pt modelId="{E6833CE3-E32F-4897-83BB-AA98F1DDC0EF}" type="pres">
      <dgm:prSet presAssocID="{D82A23CE-6C26-4165-A8B5-D1263354BBE4}" presName="sibTrans" presStyleCnt="0"/>
      <dgm:spPr/>
    </dgm:pt>
    <dgm:pt modelId="{FD6C0525-7C4F-489A-AFD5-F85D5708F2D1}" type="pres">
      <dgm:prSet presAssocID="{AE797E35-8852-47EF-8D51-1D833155C92E}" presName="compNode" presStyleCnt="0"/>
      <dgm:spPr/>
    </dgm:pt>
    <dgm:pt modelId="{DFA7B34A-D016-407F-9ED1-D75F68086050}" type="pres">
      <dgm:prSet presAssocID="{AE797E35-8852-47EF-8D51-1D833155C92E}" presName="iconBgRect" presStyleLbl="bgShp" presStyleIdx="2" presStyleCnt="3"/>
      <dgm:spPr/>
    </dgm:pt>
    <dgm:pt modelId="{C103FE96-92F8-4B02-A32D-4C1824103F4C}" type="pres">
      <dgm:prSet presAssocID="{AE797E35-8852-47EF-8D51-1D833155C9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33D152E-712C-4BE3-A4D3-F8CC788398FF}" type="pres">
      <dgm:prSet presAssocID="{AE797E35-8852-47EF-8D51-1D833155C92E}" presName="spaceRect" presStyleCnt="0"/>
      <dgm:spPr/>
    </dgm:pt>
    <dgm:pt modelId="{C49E9E47-7CBF-4C43-A4FB-62B2D49DBA80}" type="pres">
      <dgm:prSet presAssocID="{AE797E35-8852-47EF-8D51-1D833155C9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B7B005-4B93-4B1B-8A33-BAAED748B8C3}" type="presOf" srcId="{D5D483C8-E31E-46D0-9378-BE70D442D236}" destId="{55EE9A83-AB82-4721-AE85-EBCCE2D18D15}" srcOrd="0" destOrd="0" presId="urn:microsoft.com/office/officeart/2018/5/layout/IconCircleLabelList"/>
    <dgm:cxn modelId="{36061730-F5EC-4223-99BF-49CAB4A20DDD}" type="presOf" srcId="{3778B259-7D6D-4FD2-8B79-35EBCE357D4E}" destId="{A9D35750-C265-4477-BE9F-0F003244BE5D}" srcOrd="0" destOrd="0" presId="urn:microsoft.com/office/officeart/2018/5/layout/IconCircleLabelList"/>
    <dgm:cxn modelId="{91938336-8FE8-4035-A5B7-D64ED8616420}" type="presOf" srcId="{E8771F7C-7081-40DA-8AEA-CBA336371558}" destId="{36377BB9-0C69-417D-AA2F-AB02723AC326}" srcOrd="0" destOrd="0" presId="urn:microsoft.com/office/officeart/2018/5/layout/IconCircleLabelList"/>
    <dgm:cxn modelId="{A3F1454D-D6E4-4F01-AA29-D8EC5FC4230A}" type="presOf" srcId="{AE797E35-8852-47EF-8D51-1D833155C92E}" destId="{C49E9E47-7CBF-4C43-A4FB-62B2D49DBA80}" srcOrd="0" destOrd="0" presId="urn:microsoft.com/office/officeart/2018/5/layout/IconCircleLabelList"/>
    <dgm:cxn modelId="{247CD75B-3441-4459-951E-7E24F405F9A8}" srcId="{E8771F7C-7081-40DA-8AEA-CBA336371558}" destId="{AE797E35-8852-47EF-8D51-1D833155C92E}" srcOrd="2" destOrd="0" parTransId="{AC72F0A4-F14C-4F00-9D21-6264A57504D8}" sibTransId="{559A37C7-CE96-4424-AAB9-7831F138E859}"/>
    <dgm:cxn modelId="{AB5F086A-2FBE-4014-9F77-D20358F74167}" srcId="{E8771F7C-7081-40DA-8AEA-CBA336371558}" destId="{D5D483C8-E31E-46D0-9378-BE70D442D236}" srcOrd="0" destOrd="0" parTransId="{346410FF-CCE4-42E7-B4DD-14EE6AEA9486}" sibTransId="{80A61B27-9122-48EE-8843-A998A96D78FC}"/>
    <dgm:cxn modelId="{11B82E7E-EC94-452F-BF8F-2A6E1B54DA06}" srcId="{E8771F7C-7081-40DA-8AEA-CBA336371558}" destId="{3778B259-7D6D-4FD2-8B79-35EBCE357D4E}" srcOrd="1" destOrd="0" parTransId="{AD0BBE36-E3DA-4477-8DC9-15FEEC8E4C8C}" sibTransId="{D82A23CE-6C26-4165-A8B5-D1263354BBE4}"/>
    <dgm:cxn modelId="{E759A4D9-9315-4EC7-A40B-552DFE81AB37}" type="presParOf" srcId="{36377BB9-0C69-417D-AA2F-AB02723AC326}" destId="{DDF1274C-AB76-4EAB-8046-8D720043FFD2}" srcOrd="0" destOrd="0" presId="urn:microsoft.com/office/officeart/2018/5/layout/IconCircleLabelList"/>
    <dgm:cxn modelId="{B66D15F1-C0BA-4F39-9C58-87CDBFFC46E2}" type="presParOf" srcId="{DDF1274C-AB76-4EAB-8046-8D720043FFD2}" destId="{6251BA15-106A-49AD-8B5E-FB68C9713F90}" srcOrd="0" destOrd="0" presId="urn:microsoft.com/office/officeart/2018/5/layout/IconCircleLabelList"/>
    <dgm:cxn modelId="{89F2567E-81E8-4DB1-8FF3-6E7F80D368B5}" type="presParOf" srcId="{DDF1274C-AB76-4EAB-8046-8D720043FFD2}" destId="{C9ED230E-0A90-4DBB-AD48-3611086A6AB9}" srcOrd="1" destOrd="0" presId="urn:microsoft.com/office/officeart/2018/5/layout/IconCircleLabelList"/>
    <dgm:cxn modelId="{D57E9D88-FB1E-4147-8270-F767EDDF8E9E}" type="presParOf" srcId="{DDF1274C-AB76-4EAB-8046-8D720043FFD2}" destId="{71275A2D-5C81-441C-8457-013373B318A4}" srcOrd="2" destOrd="0" presId="urn:microsoft.com/office/officeart/2018/5/layout/IconCircleLabelList"/>
    <dgm:cxn modelId="{3A548B18-6EF0-49EA-9FA7-DF2348407328}" type="presParOf" srcId="{DDF1274C-AB76-4EAB-8046-8D720043FFD2}" destId="{55EE9A83-AB82-4721-AE85-EBCCE2D18D15}" srcOrd="3" destOrd="0" presId="urn:microsoft.com/office/officeart/2018/5/layout/IconCircleLabelList"/>
    <dgm:cxn modelId="{9FAEB0EF-8528-4FD2-A5F2-A652506BA472}" type="presParOf" srcId="{36377BB9-0C69-417D-AA2F-AB02723AC326}" destId="{2A738E75-8974-4672-8E8C-8625953946CB}" srcOrd="1" destOrd="0" presId="urn:microsoft.com/office/officeart/2018/5/layout/IconCircleLabelList"/>
    <dgm:cxn modelId="{2A1DF972-BBAB-4859-BD86-0D827F7BA075}" type="presParOf" srcId="{36377BB9-0C69-417D-AA2F-AB02723AC326}" destId="{3026E11C-EF40-4331-B96B-BC74CA0CD2E6}" srcOrd="2" destOrd="0" presId="urn:microsoft.com/office/officeart/2018/5/layout/IconCircleLabelList"/>
    <dgm:cxn modelId="{F50FCFD7-1A19-42BB-A15C-1A6299DF419A}" type="presParOf" srcId="{3026E11C-EF40-4331-B96B-BC74CA0CD2E6}" destId="{8B9BC9AE-48D2-44D1-AB94-76BB8AA3A1FA}" srcOrd="0" destOrd="0" presId="urn:microsoft.com/office/officeart/2018/5/layout/IconCircleLabelList"/>
    <dgm:cxn modelId="{ECCFC41F-DD3F-4898-BA5B-92E0E8510055}" type="presParOf" srcId="{3026E11C-EF40-4331-B96B-BC74CA0CD2E6}" destId="{8FB6EB93-4064-468A-A4D1-18DF4DA9B347}" srcOrd="1" destOrd="0" presId="urn:microsoft.com/office/officeart/2018/5/layout/IconCircleLabelList"/>
    <dgm:cxn modelId="{0E9ED7BD-1B28-43DC-B3B6-849B634A545D}" type="presParOf" srcId="{3026E11C-EF40-4331-B96B-BC74CA0CD2E6}" destId="{9E8A5EC0-2E77-439F-894B-2F16149E4BE5}" srcOrd="2" destOrd="0" presId="urn:microsoft.com/office/officeart/2018/5/layout/IconCircleLabelList"/>
    <dgm:cxn modelId="{9B162771-44D5-4A87-A2E1-F13C96AAF00B}" type="presParOf" srcId="{3026E11C-EF40-4331-B96B-BC74CA0CD2E6}" destId="{A9D35750-C265-4477-BE9F-0F003244BE5D}" srcOrd="3" destOrd="0" presId="urn:microsoft.com/office/officeart/2018/5/layout/IconCircleLabelList"/>
    <dgm:cxn modelId="{196AD98D-279D-4DF1-A263-137E4BC0FE60}" type="presParOf" srcId="{36377BB9-0C69-417D-AA2F-AB02723AC326}" destId="{E6833CE3-E32F-4897-83BB-AA98F1DDC0EF}" srcOrd="3" destOrd="0" presId="urn:microsoft.com/office/officeart/2018/5/layout/IconCircleLabelList"/>
    <dgm:cxn modelId="{9309DFC6-0F7A-4912-B1B7-5470CDA34FA1}" type="presParOf" srcId="{36377BB9-0C69-417D-AA2F-AB02723AC326}" destId="{FD6C0525-7C4F-489A-AFD5-F85D5708F2D1}" srcOrd="4" destOrd="0" presId="urn:microsoft.com/office/officeart/2018/5/layout/IconCircleLabelList"/>
    <dgm:cxn modelId="{37EDB9DB-A95D-43C0-8E69-44E6BD0F4290}" type="presParOf" srcId="{FD6C0525-7C4F-489A-AFD5-F85D5708F2D1}" destId="{DFA7B34A-D016-407F-9ED1-D75F68086050}" srcOrd="0" destOrd="0" presId="urn:microsoft.com/office/officeart/2018/5/layout/IconCircleLabelList"/>
    <dgm:cxn modelId="{BAAC974E-EC09-4CAF-A05A-F8BA895C4507}" type="presParOf" srcId="{FD6C0525-7C4F-489A-AFD5-F85D5708F2D1}" destId="{C103FE96-92F8-4B02-A32D-4C1824103F4C}" srcOrd="1" destOrd="0" presId="urn:microsoft.com/office/officeart/2018/5/layout/IconCircleLabelList"/>
    <dgm:cxn modelId="{1F3771DA-B81A-4B9E-B78F-FBC9F34A4251}" type="presParOf" srcId="{FD6C0525-7C4F-489A-AFD5-F85D5708F2D1}" destId="{A33D152E-712C-4BE3-A4D3-F8CC788398FF}" srcOrd="2" destOrd="0" presId="urn:microsoft.com/office/officeart/2018/5/layout/IconCircleLabelList"/>
    <dgm:cxn modelId="{349D2477-F832-4D79-B225-D798D85531CD}" type="presParOf" srcId="{FD6C0525-7C4F-489A-AFD5-F85D5708F2D1}" destId="{C49E9E47-7CBF-4C43-A4FB-62B2D49DBA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1BA15-106A-49AD-8B5E-FB68C9713F90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D230E-0A90-4DBB-AD48-3611086A6AB9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E9A83-AB82-4721-AE85-EBCCE2D18D15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What is Bayesian analysis?</a:t>
          </a:r>
        </a:p>
      </dsp:txBody>
      <dsp:txXfrm>
        <a:off x="50618" y="3165669"/>
        <a:ext cx="3375000" cy="720000"/>
      </dsp:txXfrm>
    </dsp:sp>
    <dsp:sp modelId="{8B9BC9AE-48D2-44D1-AB94-76BB8AA3A1FA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6EB93-4064-468A-A4D1-18DF4DA9B347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35750-C265-4477-BE9F-0F003244BE5D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Why Bayesian?</a:t>
          </a:r>
        </a:p>
      </dsp:txBody>
      <dsp:txXfrm>
        <a:off x="4016243" y="3165669"/>
        <a:ext cx="3375000" cy="720000"/>
      </dsp:txXfrm>
    </dsp:sp>
    <dsp:sp modelId="{DFA7B34A-D016-407F-9ED1-D75F68086050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3FE96-92F8-4B02-A32D-4C1824103F4C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E9E47-7CBF-4C43-A4FB-62B2D49DBA80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How to run and/ interpret Bayesian models in R</a:t>
          </a:r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C82B2-87EC-4647-990E-B35A869E2954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8370-E002-4A4A-8013-AA54AAC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have a vague idea of Bayesian. What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C35E-D48B-CA40-9A8B-FA72BAD46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F5FE-3EF7-FC45-BEEF-128D49E53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75FDE-B0DD-2B49-9E9B-EB60C5B5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D8C4-F27B-D648-A2F5-4F8F6C16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36EB-DB6A-024E-93CF-9ABC3E28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C7B5-1DB0-D840-942B-0349F9B1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4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9358-A26F-6F4F-8F1C-D14F88FD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A4DC2-5848-DC48-8087-FC1B1340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7E8-10B1-424B-8752-52CE1695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02E5-3859-A249-A0B8-15E097A6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C999-A29B-464D-8165-9DD7F949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68AC4-976A-9A45-9FBC-CC4D8BE1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735F2-0DA3-1247-AE24-206E21486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B234-06A5-4A41-B83A-469247DF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8953-446E-A143-B862-22C14484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69AB-5088-3E4D-A700-6B301FAB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E643-47E4-D740-99CE-CC7E4A14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C8F9-CD69-8746-A8E5-AE77F3B6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1936-8C47-9D40-9898-5FA0788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D5B4-3090-C74B-A939-7834FC69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2DA7-90D2-B54C-8CC0-B657F9B7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31B8-D2ED-AA46-87B7-6E253834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53F63-456D-B040-A772-A37C4B90C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591C-9435-3444-94A3-BF6EDD65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26F9-5B10-1A4C-BDEB-A9BF23D8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47E3-5855-F548-8085-1686900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2184-77DC-D14C-9670-29327DC8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B833-D6AC-AA48-A8D8-1A8943E28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F4D7E-1D70-1147-BBBA-E795B0C6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298BF-70D6-C142-A0A8-AE9D666D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F54E4-4FA3-E945-AD32-D6DCC92C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47D8E-2D45-A247-B72A-FFE13317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8E6-2EF2-1C42-B902-553387B2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8217-EF7D-7E4F-8DA1-59C1E649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5472C-28D1-0B42-A9A0-AC95D2924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28BB5-FA92-3F48-9E52-CE30A50F7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4AB41-FC81-164A-B0D3-81BA271DD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07540-65BB-E447-8FAF-4D6E6E6F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9DBE0-1982-0044-9700-B1FED5E4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7CD36-F24E-B74F-A66F-61019DA7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D3AC-1323-A340-898A-BB825529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43168-E0FF-5F4C-A9F9-76AE51AF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296D3-A6BC-5E4A-9157-9CEDBF90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85312-A79E-CE4B-823C-BB725816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68468-1C8B-C449-BEA1-E5C0D782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F170F-AE1F-CF40-A6DB-B645579C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B287-0894-8D42-9D0A-0827FA3D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6ABF-2BA2-734D-9A3E-25046512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253D-BFC4-5541-9668-51525F96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99C4-B1CC-AE44-B380-267E00B2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D979E-1E08-3F40-BC89-0EF2E749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0A58-FC27-0442-B364-522122E0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5A5B-DD75-CF47-8BCF-7523A03D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C7E4-1473-BD4D-8290-10C2461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C60A9-A10D-7847-BC7E-F10BFD75D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C4BE1-E64E-2840-8F02-E3778125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601B7-6B23-E34B-A15A-069E2A01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95CAD-FC83-6E4C-987D-A967C668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9108D-13F0-084B-9E2D-C9615945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330B0-0225-DE41-BE33-AD02B0BE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06BC0-B5DC-3346-8281-33972EEE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ECB7F-7CCC-EA43-A6F2-9ABB1986D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464C-394F-D147-8B0A-A17232E8C800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C3DF-6E27-824A-A3CB-3F57DFBCD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FA6B-6740-854C-B573-150DBEDFA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29F9-AC72-DC4E-89A3-3A1E3790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F52A2-2774-E442-970A-975645018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Introduction to Bayesian Analyses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F6F65-32AE-E147-9CFC-61549239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Dan Buonaiuto, Ben Taylor</a:t>
            </a:r>
          </a:p>
          <a:p>
            <a:pPr algn="l"/>
            <a:r>
              <a:rPr lang="en-US" sz="2000"/>
              <a:t>OEB 137</a:t>
            </a:r>
          </a:p>
          <a:p>
            <a:pPr algn="l"/>
            <a:r>
              <a:rPr lang="en-US" sz="2000"/>
              <a:t>Fall 2020</a:t>
            </a:r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0CD61-E281-834C-93EB-37F82A93E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" r="12403" b="-1"/>
          <a:stretch/>
        </p:blipFill>
        <p:spPr>
          <a:xfrm>
            <a:off x="1787860" y="2412099"/>
            <a:ext cx="4840793" cy="3332250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498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6D83-BA6C-DD4C-BB93-A4899E66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D4544-EAF9-446E-8BCD-573D90EB4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74001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F5ABADC3-3686-3045-962D-A2ABE3FF85C0}"/>
              </a:ext>
            </a:extLst>
          </p:cNvPr>
          <p:cNvSpPr/>
          <p:nvPr/>
        </p:nvSpPr>
        <p:spPr>
          <a:xfrm>
            <a:off x="7678758" y="1871663"/>
            <a:ext cx="4513242" cy="466566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8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6E1F-5480-EC42-88E7-52839E0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070A-EA73-FE42-91B6-359688AA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using stan: Write model. (start at 2 or 3 if using </a:t>
            </a:r>
            <a:r>
              <a:rPr lang="en-US" dirty="0" err="1"/>
              <a:t>rstanarm</a:t>
            </a:r>
            <a:r>
              <a:rPr lang="en-US" dirty="0"/>
              <a:t>, or brms)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Test model on fake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priors:</a:t>
            </a:r>
          </a:p>
          <a:p>
            <a:pPr lvl="1"/>
            <a:r>
              <a:rPr lang="en-US" dirty="0"/>
              <a:t>Previous work</a:t>
            </a:r>
          </a:p>
          <a:p>
            <a:pPr lvl="1"/>
            <a:r>
              <a:rPr lang="en-US" dirty="0"/>
              <a:t>Biologically reasonable assumptions </a:t>
            </a:r>
          </a:p>
          <a:p>
            <a:pPr lvl="1"/>
            <a:r>
              <a:rPr lang="en-US" dirty="0"/>
              <a:t>Prior predictive checks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Rinse and 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9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4B40-42D4-A24C-9548-239DB622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bayesplot</a:t>
            </a:r>
            <a:r>
              <a:rPr lang="en-US" dirty="0"/>
              <a:t>/vignettes/</a:t>
            </a:r>
            <a:r>
              <a:rPr lang="en-US" dirty="0" err="1"/>
              <a:t>visual-mcmc-diagnostics.html#effective-sample-size</a:t>
            </a:r>
            <a:endParaRPr lang="en-US" dirty="0"/>
          </a:p>
          <a:p>
            <a:r>
              <a:rPr lang="en-US" dirty="0"/>
              <a:t>https://mc-</a:t>
            </a:r>
            <a:r>
              <a:rPr lang="en-US" dirty="0" err="1"/>
              <a:t>stan.org</a:t>
            </a:r>
            <a:r>
              <a:rPr lang="en-US" dirty="0"/>
              <a:t>/docs/2_19/reference-manual/divergent-transitions</a:t>
            </a:r>
          </a:p>
        </p:txBody>
      </p:sp>
    </p:spTree>
    <p:extLst>
      <p:ext uri="{BB962C8B-B14F-4D97-AF65-F5344CB8AC3E}">
        <p14:creationId xmlns:p14="http://schemas.microsoft.com/office/powerpoint/2010/main" val="65997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128</Words>
  <Application>Microsoft Macintosh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Office Theme</vt:lpstr>
      <vt:lpstr>Introduction to Bayesian Analyses Part II</vt:lpstr>
      <vt:lpstr>Overview</vt:lpstr>
      <vt:lpstr>Bayesian work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Analyses Part II</dc:title>
  <dc:creator>Buonaiuto, Daniel</dc:creator>
  <cp:lastModifiedBy>Buonaiuto, Daniel</cp:lastModifiedBy>
  <cp:revision>4</cp:revision>
  <dcterms:created xsi:type="dcterms:W3CDTF">2020-11-22T17:19:05Z</dcterms:created>
  <dcterms:modified xsi:type="dcterms:W3CDTF">2020-11-22T19:51:47Z</dcterms:modified>
</cp:coreProperties>
</file>