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256" r:id="rId2"/>
    <p:sldId id="257" r:id="rId3"/>
    <p:sldId id="258" r:id="rId4"/>
    <p:sldId id="267" r:id="rId5"/>
    <p:sldId id="268" r:id="rId6"/>
    <p:sldId id="269" r:id="rId7"/>
    <p:sldId id="270"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2"/>
    <p:restoredTop sz="71868"/>
  </p:normalViewPr>
  <p:slideViewPr>
    <p:cSldViewPr snapToGrid="0" snapToObjects="1">
      <p:cViewPr varScale="1">
        <p:scale>
          <a:sx n="106" d="100"/>
          <a:sy n="106" d="100"/>
        </p:scale>
        <p:origin x="10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71F7C-7081-40DA-8AEA-CBA33637155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5D483C8-E31E-46D0-9378-BE70D442D236}">
      <dgm:prSet/>
      <dgm:spPr/>
      <dgm:t>
        <a:bodyPr/>
        <a:lstStyle/>
        <a:p>
          <a:pPr>
            <a:defRPr cap="all"/>
          </a:pPr>
          <a:r>
            <a:rPr lang="en-US"/>
            <a:t>What is Bayesian analysis?</a:t>
          </a:r>
        </a:p>
      </dgm:t>
    </dgm:pt>
    <dgm:pt modelId="{346410FF-CCE4-42E7-B4DD-14EE6AEA9486}" type="parTrans" cxnId="{AB5F086A-2FBE-4014-9F77-D20358F74167}">
      <dgm:prSet/>
      <dgm:spPr/>
      <dgm:t>
        <a:bodyPr/>
        <a:lstStyle/>
        <a:p>
          <a:endParaRPr lang="en-US"/>
        </a:p>
      </dgm:t>
    </dgm:pt>
    <dgm:pt modelId="{80A61B27-9122-48EE-8843-A998A96D78FC}" type="sibTrans" cxnId="{AB5F086A-2FBE-4014-9F77-D20358F74167}">
      <dgm:prSet/>
      <dgm:spPr/>
      <dgm:t>
        <a:bodyPr/>
        <a:lstStyle/>
        <a:p>
          <a:endParaRPr lang="en-US"/>
        </a:p>
      </dgm:t>
    </dgm:pt>
    <dgm:pt modelId="{3778B259-7D6D-4FD2-8B79-35EBCE357D4E}">
      <dgm:prSet/>
      <dgm:spPr/>
      <dgm:t>
        <a:bodyPr/>
        <a:lstStyle/>
        <a:p>
          <a:pPr>
            <a:defRPr cap="all"/>
          </a:pPr>
          <a:r>
            <a:rPr lang="en-US"/>
            <a:t>Why Bayesian?</a:t>
          </a:r>
        </a:p>
      </dgm:t>
    </dgm:pt>
    <dgm:pt modelId="{AD0BBE36-E3DA-4477-8DC9-15FEEC8E4C8C}" type="parTrans" cxnId="{11B82E7E-EC94-452F-BF8F-2A6E1B54DA06}">
      <dgm:prSet/>
      <dgm:spPr/>
      <dgm:t>
        <a:bodyPr/>
        <a:lstStyle/>
        <a:p>
          <a:endParaRPr lang="en-US"/>
        </a:p>
      </dgm:t>
    </dgm:pt>
    <dgm:pt modelId="{D82A23CE-6C26-4165-A8B5-D1263354BBE4}" type="sibTrans" cxnId="{11B82E7E-EC94-452F-BF8F-2A6E1B54DA06}">
      <dgm:prSet/>
      <dgm:spPr/>
      <dgm:t>
        <a:bodyPr/>
        <a:lstStyle/>
        <a:p>
          <a:endParaRPr lang="en-US"/>
        </a:p>
      </dgm:t>
    </dgm:pt>
    <dgm:pt modelId="{AE797E35-8852-47EF-8D51-1D833155C92E}">
      <dgm:prSet/>
      <dgm:spPr/>
      <dgm:t>
        <a:bodyPr/>
        <a:lstStyle/>
        <a:p>
          <a:pPr>
            <a:defRPr cap="all"/>
          </a:pPr>
          <a:r>
            <a:rPr lang="en-US"/>
            <a:t>How to run and/ interpret Bayesian models in R</a:t>
          </a:r>
        </a:p>
      </dgm:t>
    </dgm:pt>
    <dgm:pt modelId="{AC72F0A4-F14C-4F00-9D21-6264A57504D8}" type="parTrans" cxnId="{247CD75B-3441-4459-951E-7E24F405F9A8}">
      <dgm:prSet/>
      <dgm:spPr/>
      <dgm:t>
        <a:bodyPr/>
        <a:lstStyle/>
        <a:p>
          <a:endParaRPr lang="en-US"/>
        </a:p>
      </dgm:t>
    </dgm:pt>
    <dgm:pt modelId="{559A37C7-CE96-4424-AAB9-7831F138E859}" type="sibTrans" cxnId="{247CD75B-3441-4459-951E-7E24F405F9A8}">
      <dgm:prSet/>
      <dgm:spPr/>
      <dgm:t>
        <a:bodyPr/>
        <a:lstStyle/>
        <a:p>
          <a:endParaRPr lang="en-US"/>
        </a:p>
      </dgm:t>
    </dgm:pt>
    <dgm:pt modelId="{36377BB9-0C69-417D-AA2F-AB02723AC326}" type="pres">
      <dgm:prSet presAssocID="{E8771F7C-7081-40DA-8AEA-CBA336371558}" presName="root" presStyleCnt="0">
        <dgm:presLayoutVars>
          <dgm:dir/>
          <dgm:resizeHandles val="exact"/>
        </dgm:presLayoutVars>
      </dgm:prSet>
      <dgm:spPr/>
    </dgm:pt>
    <dgm:pt modelId="{DDF1274C-AB76-4EAB-8046-8D720043FFD2}" type="pres">
      <dgm:prSet presAssocID="{D5D483C8-E31E-46D0-9378-BE70D442D236}" presName="compNode" presStyleCnt="0"/>
      <dgm:spPr/>
    </dgm:pt>
    <dgm:pt modelId="{6251BA15-106A-49AD-8B5E-FB68C9713F90}" type="pres">
      <dgm:prSet presAssocID="{D5D483C8-E31E-46D0-9378-BE70D442D236}" presName="iconBgRect" presStyleLbl="bgShp" presStyleIdx="0" presStyleCnt="3"/>
      <dgm:spPr/>
    </dgm:pt>
    <dgm:pt modelId="{C9ED230E-0A90-4DBB-AD48-3611086A6AB9}" type="pres">
      <dgm:prSet presAssocID="{D5D483C8-E31E-46D0-9378-BE70D442D2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1275A2D-5C81-441C-8457-013373B318A4}" type="pres">
      <dgm:prSet presAssocID="{D5D483C8-E31E-46D0-9378-BE70D442D236}" presName="spaceRect" presStyleCnt="0"/>
      <dgm:spPr/>
    </dgm:pt>
    <dgm:pt modelId="{55EE9A83-AB82-4721-AE85-EBCCE2D18D15}" type="pres">
      <dgm:prSet presAssocID="{D5D483C8-E31E-46D0-9378-BE70D442D236}" presName="textRect" presStyleLbl="revTx" presStyleIdx="0" presStyleCnt="3">
        <dgm:presLayoutVars>
          <dgm:chMax val="1"/>
          <dgm:chPref val="1"/>
        </dgm:presLayoutVars>
      </dgm:prSet>
      <dgm:spPr/>
    </dgm:pt>
    <dgm:pt modelId="{2A738E75-8974-4672-8E8C-8625953946CB}" type="pres">
      <dgm:prSet presAssocID="{80A61B27-9122-48EE-8843-A998A96D78FC}" presName="sibTrans" presStyleCnt="0"/>
      <dgm:spPr/>
    </dgm:pt>
    <dgm:pt modelId="{3026E11C-EF40-4331-B96B-BC74CA0CD2E6}" type="pres">
      <dgm:prSet presAssocID="{3778B259-7D6D-4FD2-8B79-35EBCE357D4E}" presName="compNode" presStyleCnt="0"/>
      <dgm:spPr/>
    </dgm:pt>
    <dgm:pt modelId="{8B9BC9AE-48D2-44D1-AB94-76BB8AA3A1FA}" type="pres">
      <dgm:prSet presAssocID="{3778B259-7D6D-4FD2-8B79-35EBCE357D4E}" presName="iconBgRect" presStyleLbl="bgShp" presStyleIdx="1" presStyleCnt="3"/>
      <dgm:spPr/>
    </dgm:pt>
    <dgm:pt modelId="{8FB6EB93-4064-468A-A4D1-18DF4DA9B347}" type="pres">
      <dgm:prSet presAssocID="{3778B259-7D6D-4FD2-8B79-35EBCE357D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9E8A5EC0-2E77-439F-894B-2F16149E4BE5}" type="pres">
      <dgm:prSet presAssocID="{3778B259-7D6D-4FD2-8B79-35EBCE357D4E}" presName="spaceRect" presStyleCnt="0"/>
      <dgm:spPr/>
    </dgm:pt>
    <dgm:pt modelId="{A9D35750-C265-4477-BE9F-0F003244BE5D}" type="pres">
      <dgm:prSet presAssocID="{3778B259-7D6D-4FD2-8B79-35EBCE357D4E}" presName="textRect" presStyleLbl="revTx" presStyleIdx="1" presStyleCnt="3">
        <dgm:presLayoutVars>
          <dgm:chMax val="1"/>
          <dgm:chPref val="1"/>
        </dgm:presLayoutVars>
      </dgm:prSet>
      <dgm:spPr/>
    </dgm:pt>
    <dgm:pt modelId="{E6833CE3-E32F-4897-83BB-AA98F1DDC0EF}" type="pres">
      <dgm:prSet presAssocID="{D82A23CE-6C26-4165-A8B5-D1263354BBE4}" presName="sibTrans" presStyleCnt="0"/>
      <dgm:spPr/>
    </dgm:pt>
    <dgm:pt modelId="{FD6C0525-7C4F-489A-AFD5-F85D5708F2D1}" type="pres">
      <dgm:prSet presAssocID="{AE797E35-8852-47EF-8D51-1D833155C92E}" presName="compNode" presStyleCnt="0"/>
      <dgm:spPr/>
    </dgm:pt>
    <dgm:pt modelId="{DFA7B34A-D016-407F-9ED1-D75F68086050}" type="pres">
      <dgm:prSet presAssocID="{AE797E35-8852-47EF-8D51-1D833155C92E}" presName="iconBgRect" presStyleLbl="bgShp" presStyleIdx="2" presStyleCnt="3"/>
      <dgm:spPr/>
    </dgm:pt>
    <dgm:pt modelId="{C103FE96-92F8-4B02-A32D-4C1824103F4C}" type="pres">
      <dgm:prSet presAssocID="{AE797E35-8852-47EF-8D51-1D833155C9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A33D152E-712C-4BE3-A4D3-F8CC788398FF}" type="pres">
      <dgm:prSet presAssocID="{AE797E35-8852-47EF-8D51-1D833155C92E}" presName="spaceRect" presStyleCnt="0"/>
      <dgm:spPr/>
    </dgm:pt>
    <dgm:pt modelId="{C49E9E47-7CBF-4C43-A4FB-62B2D49DBA80}" type="pres">
      <dgm:prSet presAssocID="{AE797E35-8852-47EF-8D51-1D833155C92E}" presName="textRect" presStyleLbl="revTx" presStyleIdx="2" presStyleCnt="3">
        <dgm:presLayoutVars>
          <dgm:chMax val="1"/>
          <dgm:chPref val="1"/>
        </dgm:presLayoutVars>
      </dgm:prSet>
      <dgm:spPr/>
    </dgm:pt>
  </dgm:ptLst>
  <dgm:cxnLst>
    <dgm:cxn modelId="{65B7B005-4B93-4B1B-8A33-BAAED748B8C3}" type="presOf" srcId="{D5D483C8-E31E-46D0-9378-BE70D442D236}" destId="{55EE9A83-AB82-4721-AE85-EBCCE2D18D15}" srcOrd="0" destOrd="0" presId="urn:microsoft.com/office/officeart/2018/5/layout/IconCircleLabelList"/>
    <dgm:cxn modelId="{36061730-F5EC-4223-99BF-49CAB4A20DDD}" type="presOf" srcId="{3778B259-7D6D-4FD2-8B79-35EBCE357D4E}" destId="{A9D35750-C265-4477-BE9F-0F003244BE5D}" srcOrd="0" destOrd="0" presId="urn:microsoft.com/office/officeart/2018/5/layout/IconCircleLabelList"/>
    <dgm:cxn modelId="{91938336-8FE8-4035-A5B7-D64ED8616420}" type="presOf" srcId="{E8771F7C-7081-40DA-8AEA-CBA336371558}" destId="{36377BB9-0C69-417D-AA2F-AB02723AC326}" srcOrd="0" destOrd="0" presId="urn:microsoft.com/office/officeart/2018/5/layout/IconCircleLabelList"/>
    <dgm:cxn modelId="{A3F1454D-D6E4-4F01-AA29-D8EC5FC4230A}" type="presOf" srcId="{AE797E35-8852-47EF-8D51-1D833155C92E}" destId="{C49E9E47-7CBF-4C43-A4FB-62B2D49DBA80}" srcOrd="0" destOrd="0" presId="urn:microsoft.com/office/officeart/2018/5/layout/IconCircleLabelList"/>
    <dgm:cxn modelId="{247CD75B-3441-4459-951E-7E24F405F9A8}" srcId="{E8771F7C-7081-40DA-8AEA-CBA336371558}" destId="{AE797E35-8852-47EF-8D51-1D833155C92E}" srcOrd="2" destOrd="0" parTransId="{AC72F0A4-F14C-4F00-9D21-6264A57504D8}" sibTransId="{559A37C7-CE96-4424-AAB9-7831F138E859}"/>
    <dgm:cxn modelId="{AB5F086A-2FBE-4014-9F77-D20358F74167}" srcId="{E8771F7C-7081-40DA-8AEA-CBA336371558}" destId="{D5D483C8-E31E-46D0-9378-BE70D442D236}" srcOrd="0" destOrd="0" parTransId="{346410FF-CCE4-42E7-B4DD-14EE6AEA9486}" sibTransId="{80A61B27-9122-48EE-8843-A998A96D78FC}"/>
    <dgm:cxn modelId="{11B82E7E-EC94-452F-BF8F-2A6E1B54DA06}" srcId="{E8771F7C-7081-40DA-8AEA-CBA336371558}" destId="{3778B259-7D6D-4FD2-8B79-35EBCE357D4E}" srcOrd="1" destOrd="0" parTransId="{AD0BBE36-E3DA-4477-8DC9-15FEEC8E4C8C}" sibTransId="{D82A23CE-6C26-4165-A8B5-D1263354BBE4}"/>
    <dgm:cxn modelId="{E759A4D9-9315-4EC7-A40B-552DFE81AB37}" type="presParOf" srcId="{36377BB9-0C69-417D-AA2F-AB02723AC326}" destId="{DDF1274C-AB76-4EAB-8046-8D720043FFD2}" srcOrd="0" destOrd="0" presId="urn:microsoft.com/office/officeart/2018/5/layout/IconCircleLabelList"/>
    <dgm:cxn modelId="{B66D15F1-C0BA-4F39-9C58-87CDBFFC46E2}" type="presParOf" srcId="{DDF1274C-AB76-4EAB-8046-8D720043FFD2}" destId="{6251BA15-106A-49AD-8B5E-FB68C9713F90}" srcOrd="0" destOrd="0" presId="urn:microsoft.com/office/officeart/2018/5/layout/IconCircleLabelList"/>
    <dgm:cxn modelId="{89F2567E-81E8-4DB1-8FF3-6E7F80D368B5}" type="presParOf" srcId="{DDF1274C-AB76-4EAB-8046-8D720043FFD2}" destId="{C9ED230E-0A90-4DBB-AD48-3611086A6AB9}" srcOrd="1" destOrd="0" presId="urn:microsoft.com/office/officeart/2018/5/layout/IconCircleLabelList"/>
    <dgm:cxn modelId="{D57E9D88-FB1E-4147-8270-F767EDDF8E9E}" type="presParOf" srcId="{DDF1274C-AB76-4EAB-8046-8D720043FFD2}" destId="{71275A2D-5C81-441C-8457-013373B318A4}" srcOrd="2" destOrd="0" presId="urn:microsoft.com/office/officeart/2018/5/layout/IconCircleLabelList"/>
    <dgm:cxn modelId="{3A548B18-6EF0-49EA-9FA7-DF2348407328}" type="presParOf" srcId="{DDF1274C-AB76-4EAB-8046-8D720043FFD2}" destId="{55EE9A83-AB82-4721-AE85-EBCCE2D18D15}" srcOrd="3" destOrd="0" presId="urn:microsoft.com/office/officeart/2018/5/layout/IconCircleLabelList"/>
    <dgm:cxn modelId="{9FAEB0EF-8528-4FD2-A5F2-A652506BA472}" type="presParOf" srcId="{36377BB9-0C69-417D-AA2F-AB02723AC326}" destId="{2A738E75-8974-4672-8E8C-8625953946CB}" srcOrd="1" destOrd="0" presId="urn:microsoft.com/office/officeart/2018/5/layout/IconCircleLabelList"/>
    <dgm:cxn modelId="{2A1DF972-BBAB-4859-BD86-0D827F7BA075}" type="presParOf" srcId="{36377BB9-0C69-417D-AA2F-AB02723AC326}" destId="{3026E11C-EF40-4331-B96B-BC74CA0CD2E6}" srcOrd="2" destOrd="0" presId="urn:microsoft.com/office/officeart/2018/5/layout/IconCircleLabelList"/>
    <dgm:cxn modelId="{F50FCFD7-1A19-42BB-A15C-1A6299DF419A}" type="presParOf" srcId="{3026E11C-EF40-4331-B96B-BC74CA0CD2E6}" destId="{8B9BC9AE-48D2-44D1-AB94-76BB8AA3A1FA}" srcOrd="0" destOrd="0" presId="urn:microsoft.com/office/officeart/2018/5/layout/IconCircleLabelList"/>
    <dgm:cxn modelId="{ECCFC41F-DD3F-4898-BA5B-92E0E8510055}" type="presParOf" srcId="{3026E11C-EF40-4331-B96B-BC74CA0CD2E6}" destId="{8FB6EB93-4064-468A-A4D1-18DF4DA9B347}" srcOrd="1" destOrd="0" presId="urn:microsoft.com/office/officeart/2018/5/layout/IconCircleLabelList"/>
    <dgm:cxn modelId="{0E9ED7BD-1B28-43DC-B3B6-849B634A545D}" type="presParOf" srcId="{3026E11C-EF40-4331-B96B-BC74CA0CD2E6}" destId="{9E8A5EC0-2E77-439F-894B-2F16149E4BE5}" srcOrd="2" destOrd="0" presId="urn:microsoft.com/office/officeart/2018/5/layout/IconCircleLabelList"/>
    <dgm:cxn modelId="{9B162771-44D5-4A87-A2E1-F13C96AAF00B}" type="presParOf" srcId="{3026E11C-EF40-4331-B96B-BC74CA0CD2E6}" destId="{A9D35750-C265-4477-BE9F-0F003244BE5D}" srcOrd="3" destOrd="0" presId="urn:microsoft.com/office/officeart/2018/5/layout/IconCircleLabelList"/>
    <dgm:cxn modelId="{196AD98D-279D-4DF1-A263-137E4BC0FE60}" type="presParOf" srcId="{36377BB9-0C69-417D-AA2F-AB02723AC326}" destId="{E6833CE3-E32F-4897-83BB-AA98F1DDC0EF}" srcOrd="3" destOrd="0" presId="urn:microsoft.com/office/officeart/2018/5/layout/IconCircleLabelList"/>
    <dgm:cxn modelId="{9309DFC6-0F7A-4912-B1B7-5470CDA34FA1}" type="presParOf" srcId="{36377BB9-0C69-417D-AA2F-AB02723AC326}" destId="{FD6C0525-7C4F-489A-AFD5-F85D5708F2D1}" srcOrd="4" destOrd="0" presId="urn:microsoft.com/office/officeart/2018/5/layout/IconCircleLabelList"/>
    <dgm:cxn modelId="{37EDB9DB-A95D-43C0-8E69-44E6BD0F4290}" type="presParOf" srcId="{FD6C0525-7C4F-489A-AFD5-F85D5708F2D1}" destId="{DFA7B34A-D016-407F-9ED1-D75F68086050}" srcOrd="0" destOrd="0" presId="urn:microsoft.com/office/officeart/2018/5/layout/IconCircleLabelList"/>
    <dgm:cxn modelId="{BAAC974E-EC09-4CAF-A05A-F8BA895C4507}" type="presParOf" srcId="{FD6C0525-7C4F-489A-AFD5-F85D5708F2D1}" destId="{C103FE96-92F8-4B02-A32D-4C1824103F4C}" srcOrd="1" destOrd="0" presId="urn:microsoft.com/office/officeart/2018/5/layout/IconCircleLabelList"/>
    <dgm:cxn modelId="{1F3771DA-B81A-4B9E-B78F-FBC9F34A4251}" type="presParOf" srcId="{FD6C0525-7C4F-489A-AFD5-F85D5708F2D1}" destId="{A33D152E-712C-4BE3-A4D3-F8CC788398FF}" srcOrd="2" destOrd="0" presId="urn:microsoft.com/office/officeart/2018/5/layout/IconCircleLabelList"/>
    <dgm:cxn modelId="{349D2477-F832-4D79-B225-D798D85531CD}" type="presParOf" srcId="{FD6C0525-7C4F-489A-AFD5-F85D5708F2D1}" destId="{C49E9E47-7CBF-4C43-A4FB-62B2D49DBA8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24FF6E-DBDC-4FD3-91FA-53F8496CD1DA}"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C3199012-A034-4270-AE9A-764820F54372}">
      <dgm:prSet/>
      <dgm:spPr/>
      <dgm:t>
        <a:bodyPr/>
        <a:lstStyle/>
        <a:p>
          <a:r>
            <a:rPr lang="en-US"/>
            <a:t>Prior Distribution</a:t>
          </a:r>
        </a:p>
      </dgm:t>
    </dgm:pt>
    <dgm:pt modelId="{09C20A25-9668-4472-999E-DEEE0F77AE38}" type="parTrans" cxnId="{93E718F2-7828-4CAD-A88B-D7A4AFB84E16}">
      <dgm:prSet/>
      <dgm:spPr/>
      <dgm:t>
        <a:bodyPr/>
        <a:lstStyle/>
        <a:p>
          <a:endParaRPr lang="en-US"/>
        </a:p>
      </dgm:t>
    </dgm:pt>
    <dgm:pt modelId="{17630480-02E1-41D9-830E-C3A41B185A55}" type="sibTrans" cxnId="{93E718F2-7828-4CAD-A88B-D7A4AFB84E16}">
      <dgm:prSet/>
      <dgm:spPr/>
      <dgm:t>
        <a:bodyPr/>
        <a:lstStyle/>
        <a:p>
          <a:endParaRPr lang="en-US"/>
        </a:p>
      </dgm:t>
    </dgm:pt>
    <dgm:pt modelId="{21F86E04-778A-45FE-9A4B-ACDBC74E25DF}">
      <dgm:prSet/>
      <dgm:spPr/>
      <dgm:t>
        <a:bodyPr/>
        <a:lstStyle/>
        <a:p>
          <a:r>
            <a:rPr lang="en-US"/>
            <a:t>Likelihood Function</a:t>
          </a:r>
        </a:p>
      </dgm:t>
    </dgm:pt>
    <dgm:pt modelId="{02CD89F5-DE29-4B19-ADEB-DC2472B5A8C5}" type="parTrans" cxnId="{27F09EE8-784F-4A10-8949-2D7C8F059733}">
      <dgm:prSet/>
      <dgm:spPr/>
      <dgm:t>
        <a:bodyPr/>
        <a:lstStyle/>
        <a:p>
          <a:endParaRPr lang="en-US"/>
        </a:p>
      </dgm:t>
    </dgm:pt>
    <dgm:pt modelId="{715A3507-6D1A-4525-AA69-457A3458EC8B}" type="sibTrans" cxnId="{27F09EE8-784F-4A10-8949-2D7C8F059733}">
      <dgm:prSet/>
      <dgm:spPr/>
      <dgm:t>
        <a:bodyPr/>
        <a:lstStyle/>
        <a:p>
          <a:endParaRPr lang="en-US"/>
        </a:p>
      </dgm:t>
    </dgm:pt>
    <dgm:pt modelId="{AC6346A8-2A14-42CE-AB8B-3ABE07687ABE}">
      <dgm:prSet/>
      <dgm:spPr/>
      <dgm:t>
        <a:bodyPr/>
        <a:lstStyle/>
        <a:p>
          <a:r>
            <a:rPr lang="en-US"/>
            <a:t>Posterior Distribution</a:t>
          </a:r>
        </a:p>
      </dgm:t>
    </dgm:pt>
    <dgm:pt modelId="{7CCCD6B4-0550-403A-AC84-EEDBACA9B4A8}" type="parTrans" cxnId="{C94DD4E2-B346-4D89-994D-7314C185F882}">
      <dgm:prSet/>
      <dgm:spPr/>
      <dgm:t>
        <a:bodyPr/>
        <a:lstStyle/>
        <a:p>
          <a:endParaRPr lang="en-US"/>
        </a:p>
      </dgm:t>
    </dgm:pt>
    <dgm:pt modelId="{12BA5D3C-A292-4762-AD79-3A408CD2E381}" type="sibTrans" cxnId="{C94DD4E2-B346-4D89-994D-7314C185F882}">
      <dgm:prSet/>
      <dgm:spPr/>
      <dgm:t>
        <a:bodyPr/>
        <a:lstStyle/>
        <a:p>
          <a:endParaRPr lang="en-US"/>
        </a:p>
      </dgm:t>
    </dgm:pt>
    <dgm:pt modelId="{1CD40174-4F68-7641-9B5F-04ABF33E227D}" type="pres">
      <dgm:prSet presAssocID="{B524FF6E-DBDC-4FD3-91FA-53F8496CD1DA}" presName="diagram" presStyleCnt="0">
        <dgm:presLayoutVars>
          <dgm:chPref val="1"/>
          <dgm:dir/>
          <dgm:animOne val="branch"/>
          <dgm:animLvl val="lvl"/>
          <dgm:resizeHandles/>
        </dgm:presLayoutVars>
      </dgm:prSet>
      <dgm:spPr/>
    </dgm:pt>
    <dgm:pt modelId="{6C53D748-9CAF-8D44-8C56-1346A66CC55A}" type="pres">
      <dgm:prSet presAssocID="{C3199012-A034-4270-AE9A-764820F54372}" presName="root" presStyleCnt="0"/>
      <dgm:spPr/>
    </dgm:pt>
    <dgm:pt modelId="{AC69BD46-242D-C942-8361-6856576DFBF3}" type="pres">
      <dgm:prSet presAssocID="{C3199012-A034-4270-AE9A-764820F54372}" presName="rootComposite" presStyleCnt="0"/>
      <dgm:spPr/>
    </dgm:pt>
    <dgm:pt modelId="{FA6D50C9-D4DE-E849-994C-3BB64AFF3A2A}" type="pres">
      <dgm:prSet presAssocID="{C3199012-A034-4270-AE9A-764820F54372}" presName="rootText" presStyleLbl="node1" presStyleIdx="0" presStyleCnt="3"/>
      <dgm:spPr/>
    </dgm:pt>
    <dgm:pt modelId="{A9CD41C2-D6A5-8040-B4FD-B257EAB30292}" type="pres">
      <dgm:prSet presAssocID="{C3199012-A034-4270-AE9A-764820F54372}" presName="rootConnector" presStyleLbl="node1" presStyleIdx="0" presStyleCnt="3"/>
      <dgm:spPr/>
    </dgm:pt>
    <dgm:pt modelId="{159795C9-8B87-5041-8A96-DB18202956C0}" type="pres">
      <dgm:prSet presAssocID="{C3199012-A034-4270-AE9A-764820F54372}" presName="childShape" presStyleCnt="0"/>
      <dgm:spPr/>
    </dgm:pt>
    <dgm:pt modelId="{356A2768-89CB-2E4E-87EC-48978C013335}" type="pres">
      <dgm:prSet presAssocID="{21F86E04-778A-45FE-9A4B-ACDBC74E25DF}" presName="root" presStyleCnt="0"/>
      <dgm:spPr/>
    </dgm:pt>
    <dgm:pt modelId="{0DD7F7E3-E2CD-DB42-BB7F-164E6024442B}" type="pres">
      <dgm:prSet presAssocID="{21F86E04-778A-45FE-9A4B-ACDBC74E25DF}" presName="rootComposite" presStyleCnt="0"/>
      <dgm:spPr/>
    </dgm:pt>
    <dgm:pt modelId="{4AC71CC7-9025-5643-98BD-F045805F3A90}" type="pres">
      <dgm:prSet presAssocID="{21F86E04-778A-45FE-9A4B-ACDBC74E25DF}" presName="rootText" presStyleLbl="node1" presStyleIdx="1" presStyleCnt="3"/>
      <dgm:spPr/>
    </dgm:pt>
    <dgm:pt modelId="{D4EB89D5-92FE-2140-86AC-5701B771B1BD}" type="pres">
      <dgm:prSet presAssocID="{21F86E04-778A-45FE-9A4B-ACDBC74E25DF}" presName="rootConnector" presStyleLbl="node1" presStyleIdx="1" presStyleCnt="3"/>
      <dgm:spPr/>
    </dgm:pt>
    <dgm:pt modelId="{C6DF8329-B480-FA4F-BA44-86E1CA24FC17}" type="pres">
      <dgm:prSet presAssocID="{21F86E04-778A-45FE-9A4B-ACDBC74E25DF}" presName="childShape" presStyleCnt="0"/>
      <dgm:spPr/>
    </dgm:pt>
    <dgm:pt modelId="{2C7D6961-7089-CC4A-967D-BD7181AB1ED2}" type="pres">
      <dgm:prSet presAssocID="{AC6346A8-2A14-42CE-AB8B-3ABE07687ABE}" presName="root" presStyleCnt="0"/>
      <dgm:spPr/>
    </dgm:pt>
    <dgm:pt modelId="{FE99BDAB-DD7A-4849-A6CA-11A3429BCBA3}" type="pres">
      <dgm:prSet presAssocID="{AC6346A8-2A14-42CE-AB8B-3ABE07687ABE}" presName="rootComposite" presStyleCnt="0"/>
      <dgm:spPr/>
    </dgm:pt>
    <dgm:pt modelId="{D720FFFE-6B0C-7F4C-B108-FACF0A39E93B}" type="pres">
      <dgm:prSet presAssocID="{AC6346A8-2A14-42CE-AB8B-3ABE07687ABE}" presName="rootText" presStyleLbl="node1" presStyleIdx="2" presStyleCnt="3"/>
      <dgm:spPr/>
    </dgm:pt>
    <dgm:pt modelId="{1B5D56AA-43FD-3043-BA6C-7002B0E4DACD}" type="pres">
      <dgm:prSet presAssocID="{AC6346A8-2A14-42CE-AB8B-3ABE07687ABE}" presName="rootConnector" presStyleLbl="node1" presStyleIdx="2" presStyleCnt="3"/>
      <dgm:spPr/>
    </dgm:pt>
    <dgm:pt modelId="{F7EEB69D-A387-0F4A-AFAC-FEA08BA648B8}" type="pres">
      <dgm:prSet presAssocID="{AC6346A8-2A14-42CE-AB8B-3ABE07687ABE}" presName="childShape" presStyleCnt="0"/>
      <dgm:spPr/>
    </dgm:pt>
  </dgm:ptLst>
  <dgm:cxnLst>
    <dgm:cxn modelId="{7537DC2A-5CA1-6B40-840A-50C2F7CECC65}" type="presOf" srcId="{21F86E04-778A-45FE-9A4B-ACDBC74E25DF}" destId="{D4EB89D5-92FE-2140-86AC-5701B771B1BD}" srcOrd="1" destOrd="0" presId="urn:microsoft.com/office/officeart/2005/8/layout/hierarchy3"/>
    <dgm:cxn modelId="{E5832862-8AD9-0249-8A03-D74F333B1C7F}" type="presOf" srcId="{AC6346A8-2A14-42CE-AB8B-3ABE07687ABE}" destId="{1B5D56AA-43FD-3043-BA6C-7002B0E4DACD}" srcOrd="1" destOrd="0" presId="urn:microsoft.com/office/officeart/2005/8/layout/hierarchy3"/>
    <dgm:cxn modelId="{BF991C7F-0A8A-C845-8207-97134C35510D}" type="presOf" srcId="{C3199012-A034-4270-AE9A-764820F54372}" destId="{FA6D50C9-D4DE-E849-994C-3BB64AFF3A2A}" srcOrd="0" destOrd="0" presId="urn:microsoft.com/office/officeart/2005/8/layout/hierarchy3"/>
    <dgm:cxn modelId="{0F472E8F-4E1F-8040-9D1E-F92AB97DAFCF}" type="presOf" srcId="{21F86E04-778A-45FE-9A4B-ACDBC74E25DF}" destId="{4AC71CC7-9025-5643-98BD-F045805F3A90}" srcOrd="0" destOrd="0" presId="urn:microsoft.com/office/officeart/2005/8/layout/hierarchy3"/>
    <dgm:cxn modelId="{EB39299A-C8D4-584F-8F29-18E9834CC44D}" type="presOf" srcId="{B524FF6E-DBDC-4FD3-91FA-53F8496CD1DA}" destId="{1CD40174-4F68-7641-9B5F-04ABF33E227D}" srcOrd="0" destOrd="0" presId="urn:microsoft.com/office/officeart/2005/8/layout/hierarchy3"/>
    <dgm:cxn modelId="{8315AD9E-59E6-BF45-B31C-B506D61D0D7E}" type="presOf" srcId="{C3199012-A034-4270-AE9A-764820F54372}" destId="{A9CD41C2-D6A5-8040-B4FD-B257EAB30292}" srcOrd="1" destOrd="0" presId="urn:microsoft.com/office/officeart/2005/8/layout/hierarchy3"/>
    <dgm:cxn modelId="{81A311C8-A795-0549-83D4-D6A32D080D55}" type="presOf" srcId="{AC6346A8-2A14-42CE-AB8B-3ABE07687ABE}" destId="{D720FFFE-6B0C-7F4C-B108-FACF0A39E93B}" srcOrd="0" destOrd="0" presId="urn:microsoft.com/office/officeart/2005/8/layout/hierarchy3"/>
    <dgm:cxn modelId="{C94DD4E2-B346-4D89-994D-7314C185F882}" srcId="{B524FF6E-DBDC-4FD3-91FA-53F8496CD1DA}" destId="{AC6346A8-2A14-42CE-AB8B-3ABE07687ABE}" srcOrd="2" destOrd="0" parTransId="{7CCCD6B4-0550-403A-AC84-EEDBACA9B4A8}" sibTransId="{12BA5D3C-A292-4762-AD79-3A408CD2E381}"/>
    <dgm:cxn modelId="{27F09EE8-784F-4A10-8949-2D7C8F059733}" srcId="{B524FF6E-DBDC-4FD3-91FA-53F8496CD1DA}" destId="{21F86E04-778A-45FE-9A4B-ACDBC74E25DF}" srcOrd="1" destOrd="0" parTransId="{02CD89F5-DE29-4B19-ADEB-DC2472B5A8C5}" sibTransId="{715A3507-6D1A-4525-AA69-457A3458EC8B}"/>
    <dgm:cxn modelId="{93E718F2-7828-4CAD-A88B-D7A4AFB84E16}" srcId="{B524FF6E-DBDC-4FD3-91FA-53F8496CD1DA}" destId="{C3199012-A034-4270-AE9A-764820F54372}" srcOrd="0" destOrd="0" parTransId="{09C20A25-9668-4472-999E-DEEE0F77AE38}" sibTransId="{17630480-02E1-41D9-830E-C3A41B185A55}"/>
    <dgm:cxn modelId="{202E223F-3EA3-B548-A563-524210787727}" type="presParOf" srcId="{1CD40174-4F68-7641-9B5F-04ABF33E227D}" destId="{6C53D748-9CAF-8D44-8C56-1346A66CC55A}" srcOrd="0" destOrd="0" presId="urn:microsoft.com/office/officeart/2005/8/layout/hierarchy3"/>
    <dgm:cxn modelId="{49D629EA-A019-F345-9C12-287287A770F6}" type="presParOf" srcId="{6C53D748-9CAF-8D44-8C56-1346A66CC55A}" destId="{AC69BD46-242D-C942-8361-6856576DFBF3}" srcOrd="0" destOrd="0" presId="urn:microsoft.com/office/officeart/2005/8/layout/hierarchy3"/>
    <dgm:cxn modelId="{9A062F13-419D-E84A-A1B6-302CE31B5722}" type="presParOf" srcId="{AC69BD46-242D-C942-8361-6856576DFBF3}" destId="{FA6D50C9-D4DE-E849-994C-3BB64AFF3A2A}" srcOrd="0" destOrd="0" presId="urn:microsoft.com/office/officeart/2005/8/layout/hierarchy3"/>
    <dgm:cxn modelId="{841947BF-073F-CF41-BFC0-6EA8BD7B0539}" type="presParOf" srcId="{AC69BD46-242D-C942-8361-6856576DFBF3}" destId="{A9CD41C2-D6A5-8040-B4FD-B257EAB30292}" srcOrd="1" destOrd="0" presId="urn:microsoft.com/office/officeart/2005/8/layout/hierarchy3"/>
    <dgm:cxn modelId="{2B4F686D-657D-C14D-AAF4-305150114F29}" type="presParOf" srcId="{6C53D748-9CAF-8D44-8C56-1346A66CC55A}" destId="{159795C9-8B87-5041-8A96-DB18202956C0}" srcOrd="1" destOrd="0" presId="urn:microsoft.com/office/officeart/2005/8/layout/hierarchy3"/>
    <dgm:cxn modelId="{9FD636DE-96F6-2E48-B2E5-FA9A3B2F5F9F}" type="presParOf" srcId="{1CD40174-4F68-7641-9B5F-04ABF33E227D}" destId="{356A2768-89CB-2E4E-87EC-48978C013335}" srcOrd="1" destOrd="0" presId="urn:microsoft.com/office/officeart/2005/8/layout/hierarchy3"/>
    <dgm:cxn modelId="{F4397405-0F3F-084D-AE1E-EBCF989E3C13}" type="presParOf" srcId="{356A2768-89CB-2E4E-87EC-48978C013335}" destId="{0DD7F7E3-E2CD-DB42-BB7F-164E6024442B}" srcOrd="0" destOrd="0" presId="urn:microsoft.com/office/officeart/2005/8/layout/hierarchy3"/>
    <dgm:cxn modelId="{7579AA8B-EEBD-0B4D-BE51-2A7D0EE02553}" type="presParOf" srcId="{0DD7F7E3-E2CD-DB42-BB7F-164E6024442B}" destId="{4AC71CC7-9025-5643-98BD-F045805F3A90}" srcOrd="0" destOrd="0" presId="urn:microsoft.com/office/officeart/2005/8/layout/hierarchy3"/>
    <dgm:cxn modelId="{DA75F7BB-4D80-CC47-8BA3-204313DB6B91}" type="presParOf" srcId="{0DD7F7E3-E2CD-DB42-BB7F-164E6024442B}" destId="{D4EB89D5-92FE-2140-86AC-5701B771B1BD}" srcOrd="1" destOrd="0" presId="urn:microsoft.com/office/officeart/2005/8/layout/hierarchy3"/>
    <dgm:cxn modelId="{B79EFD1C-D509-6849-8235-3E1D6491F414}" type="presParOf" srcId="{356A2768-89CB-2E4E-87EC-48978C013335}" destId="{C6DF8329-B480-FA4F-BA44-86E1CA24FC17}" srcOrd="1" destOrd="0" presId="urn:microsoft.com/office/officeart/2005/8/layout/hierarchy3"/>
    <dgm:cxn modelId="{02378BE4-A7AF-0545-A263-7E9631D83679}" type="presParOf" srcId="{1CD40174-4F68-7641-9B5F-04ABF33E227D}" destId="{2C7D6961-7089-CC4A-967D-BD7181AB1ED2}" srcOrd="2" destOrd="0" presId="urn:microsoft.com/office/officeart/2005/8/layout/hierarchy3"/>
    <dgm:cxn modelId="{F1721D4C-21E0-DF4F-A230-1755ECB7DD78}" type="presParOf" srcId="{2C7D6961-7089-CC4A-967D-BD7181AB1ED2}" destId="{FE99BDAB-DD7A-4849-A6CA-11A3429BCBA3}" srcOrd="0" destOrd="0" presId="urn:microsoft.com/office/officeart/2005/8/layout/hierarchy3"/>
    <dgm:cxn modelId="{21EFE435-49B1-2D44-9D2B-A80F141AF1F9}" type="presParOf" srcId="{FE99BDAB-DD7A-4849-A6CA-11A3429BCBA3}" destId="{D720FFFE-6B0C-7F4C-B108-FACF0A39E93B}" srcOrd="0" destOrd="0" presId="urn:microsoft.com/office/officeart/2005/8/layout/hierarchy3"/>
    <dgm:cxn modelId="{31D1EE3C-1A32-DD42-995B-45A107617436}" type="presParOf" srcId="{FE99BDAB-DD7A-4849-A6CA-11A3429BCBA3}" destId="{1B5D56AA-43FD-3043-BA6C-7002B0E4DACD}" srcOrd="1" destOrd="0" presId="urn:microsoft.com/office/officeart/2005/8/layout/hierarchy3"/>
    <dgm:cxn modelId="{2789A0B9-F280-EB43-9108-308B3A289012}" type="presParOf" srcId="{2C7D6961-7089-CC4A-967D-BD7181AB1ED2}" destId="{F7EEB69D-A387-0F4A-AFAC-FEA08BA648B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1BA15-106A-49AD-8B5E-FB68C9713F90}">
      <dsp:nvSpPr>
        <dsp:cNvPr id="0" name=""/>
        <dsp:cNvSpPr/>
      </dsp:nvSpPr>
      <dsp:spPr>
        <a:xfrm>
          <a:off x="708743" y="465668"/>
          <a:ext cx="2058750" cy="20587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D230E-0A90-4DBB-AD48-3611086A6AB9}">
      <dsp:nvSpPr>
        <dsp:cNvPr id="0" name=""/>
        <dsp:cNvSpPr/>
      </dsp:nvSpPr>
      <dsp:spPr>
        <a:xfrm>
          <a:off x="1147493" y="904419"/>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EE9A83-AB82-4721-AE85-EBCCE2D18D15}">
      <dsp:nvSpPr>
        <dsp:cNvPr id="0" name=""/>
        <dsp:cNvSpPr/>
      </dsp:nvSpPr>
      <dsp:spPr>
        <a:xfrm>
          <a:off x="50618"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What is Bayesian analysis?</a:t>
          </a:r>
        </a:p>
      </dsp:txBody>
      <dsp:txXfrm>
        <a:off x="50618" y="3165669"/>
        <a:ext cx="3375000" cy="720000"/>
      </dsp:txXfrm>
    </dsp:sp>
    <dsp:sp modelId="{8B9BC9AE-48D2-44D1-AB94-76BB8AA3A1FA}">
      <dsp:nvSpPr>
        <dsp:cNvPr id="0" name=""/>
        <dsp:cNvSpPr/>
      </dsp:nvSpPr>
      <dsp:spPr>
        <a:xfrm>
          <a:off x="4674368" y="465668"/>
          <a:ext cx="2058750" cy="20587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B6EB93-4064-468A-A4D1-18DF4DA9B347}">
      <dsp:nvSpPr>
        <dsp:cNvPr id="0" name=""/>
        <dsp:cNvSpPr/>
      </dsp:nvSpPr>
      <dsp:spPr>
        <a:xfrm>
          <a:off x="5113118" y="904419"/>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D35750-C265-4477-BE9F-0F003244BE5D}">
      <dsp:nvSpPr>
        <dsp:cNvPr id="0" name=""/>
        <dsp:cNvSpPr/>
      </dsp:nvSpPr>
      <dsp:spPr>
        <a:xfrm>
          <a:off x="4016243"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Why Bayesian?</a:t>
          </a:r>
        </a:p>
      </dsp:txBody>
      <dsp:txXfrm>
        <a:off x="4016243" y="3165669"/>
        <a:ext cx="3375000" cy="720000"/>
      </dsp:txXfrm>
    </dsp:sp>
    <dsp:sp modelId="{DFA7B34A-D016-407F-9ED1-D75F68086050}">
      <dsp:nvSpPr>
        <dsp:cNvPr id="0" name=""/>
        <dsp:cNvSpPr/>
      </dsp:nvSpPr>
      <dsp:spPr>
        <a:xfrm>
          <a:off x="8639993" y="465668"/>
          <a:ext cx="2058750" cy="2058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3FE96-92F8-4B02-A32D-4C1824103F4C}">
      <dsp:nvSpPr>
        <dsp:cNvPr id="0" name=""/>
        <dsp:cNvSpPr/>
      </dsp:nvSpPr>
      <dsp:spPr>
        <a:xfrm>
          <a:off x="9078743" y="904419"/>
          <a:ext cx="1181250" cy="1181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9E9E47-7CBF-4C43-A4FB-62B2D49DBA80}">
      <dsp:nvSpPr>
        <dsp:cNvPr id="0" name=""/>
        <dsp:cNvSpPr/>
      </dsp:nvSpPr>
      <dsp:spPr>
        <a:xfrm>
          <a:off x="7981868" y="3165669"/>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How to run and/ interpret Bayesian models in R</a:t>
          </a:r>
        </a:p>
      </dsp:txBody>
      <dsp:txXfrm>
        <a:off x="7981868" y="3165669"/>
        <a:ext cx="337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D50C9-D4DE-E849-994C-3BB64AFF3A2A}">
      <dsp:nvSpPr>
        <dsp:cNvPr id="0" name=""/>
        <dsp:cNvSpPr/>
      </dsp:nvSpPr>
      <dsp:spPr>
        <a:xfrm>
          <a:off x="1283" y="1207132"/>
          <a:ext cx="3003723" cy="150186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Prior Distribution</a:t>
          </a:r>
        </a:p>
      </dsp:txBody>
      <dsp:txXfrm>
        <a:off x="45271" y="1251120"/>
        <a:ext cx="2915747" cy="1413885"/>
      </dsp:txXfrm>
    </dsp:sp>
    <dsp:sp modelId="{4AC71CC7-9025-5643-98BD-F045805F3A90}">
      <dsp:nvSpPr>
        <dsp:cNvPr id="0" name=""/>
        <dsp:cNvSpPr/>
      </dsp:nvSpPr>
      <dsp:spPr>
        <a:xfrm>
          <a:off x="3755938" y="1207132"/>
          <a:ext cx="3003723" cy="1501861"/>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Likelihood Function</a:t>
          </a:r>
        </a:p>
      </dsp:txBody>
      <dsp:txXfrm>
        <a:off x="3799926" y="1251120"/>
        <a:ext cx="2915747" cy="1413885"/>
      </dsp:txXfrm>
    </dsp:sp>
    <dsp:sp modelId="{D720FFFE-6B0C-7F4C-B108-FACF0A39E93B}">
      <dsp:nvSpPr>
        <dsp:cNvPr id="0" name=""/>
        <dsp:cNvSpPr/>
      </dsp:nvSpPr>
      <dsp:spPr>
        <a:xfrm>
          <a:off x="7510592" y="1207132"/>
          <a:ext cx="3003723" cy="1501861"/>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a:t>Posterior Distribution</a:t>
          </a:r>
        </a:p>
      </dsp:txBody>
      <dsp:txXfrm>
        <a:off x="7554580" y="1251120"/>
        <a:ext cx="2915747" cy="141388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6E6AD-2F84-AE47-9E3D-40427B489C5D}" type="datetimeFigureOut">
              <a:rPr lang="en-US" smtClean="0"/>
              <a:t>11/18/20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0C35E-D48B-CA40-9A8B-FA72BAD462CA}" type="slidenum">
              <a:rPr lang="en-US" smtClean="0"/>
              <a:t>‹#›</a:t>
            </a:fld>
            <a:endParaRPr lang="en-US"/>
          </a:p>
        </p:txBody>
      </p:sp>
    </p:spTree>
    <p:extLst>
      <p:ext uri="{BB962C8B-B14F-4D97-AF65-F5344CB8AC3E}">
        <p14:creationId xmlns:p14="http://schemas.microsoft.com/office/powerpoint/2010/main" val="168094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have a vague idea of Bayesian. What is it?</a:t>
            </a:r>
          </a:p>
        </p:txBody>
      </p:sp>
      <p:sp>
        <p:nvSpPr>
          <p:cNvPr id="4" name="Slide Number Placeholder 3"/>
          <p:cNvSpPr>
            <a:spLocks noGrp="1"/>
          </p:cNvSpPr>
          <p:nvPr>
            <p:ph type="sldNum" sz="quarter" idx="5"/>
          </p:nvPr>
        </p:nvSpPr>
        <p:spPr/>
        <p:txBody>
          <a:bodyPr/>
          <a:lstStyle/>
          <a:p>
            <a:fld id="{2B70C35E-D48B-CA40-9A8B-FA72BAD462CA}" type="slidenum">
              <a:rPr lang="en-US" smtClean="0"/>
              <a:t>2</a:t>
            </a:fld>
            <a:endParaRPr lang="en-US"/>
          </a:p>
        </p:txBody>
      </p:sp>
    </p:spTree>
    <p:extLst>
      <p:ext uri="{BB962C8B-B14F-4D97-AF65-F5344CB8AC3E}">
        <p14:creationId xmlns:p14="http://schemas.microsoft.com/office/powerpoint/2010/main" val="209750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counts to probability</a:t>
            </a:r>
          </a:p>
        </p:txBody>
      </p:sp>
      <p:sp>
        <p:nvSpPr>
          <p:cNvPr id="4" name="Slide Number Placeholder 3"/>
          <p:cNvSpPr>
            <a:spLocks noGrp="1"/>
          </p:cNvSpPr>
          <p:nvPr>
            <p:ph type="sldNum" sz="quarter" idx="5"/>
          </p:nvPr>
        </p:nvSpPr>
        <p:spPr/>
        <p:txBody>
          <a:bodyPr/>
          <a:lstStyle/>
          <a:p>
            <a:fld id="{2B70C35E-D48B-CA40-9A8B-FA72BAD462CA}" type="slidenum">
              <a:rPr lang="en-US" smtClean="0"/>
              <a:t>7</a:t>
            </a:fld>
            <a:endParaRPr lang="en-US"/>
          </a:p>
        </p:txBody>
      </p:sp>
    </p:spTree>
    <p:extLst>
      <p:ext uri="{BB962C8B-B14F-4D97-AF65-F5344CB8AC3E}">
        <p14:creationId xmlns:p14="http://schemas.microsoft.com/office/powerpoint/2010/main" val="221570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 </a:t>
            </a:r>
          </a:p>
          <a:p>
            <a:r>
              <a:rPr lang="en-US" dirty="0">
                <a:solidFill>
                  <a:srgbClr val="FF0000"/>
                </a:solidFill>
              </a:rPr>
              <a:t> </a:t>
            </a:r>
          </a:p>
        </p:txBody>
      </p:sp>
      <p:sp>
        <p:nvSpPr>
          <p:cNvPr id="4" name="Slide Number Placeholder 3"/>
          <p:cNvSpPr>
            <a:spLocks noGrp="1"/>
          </p:cNvSpPr>
          <p:nvPr>
            <p:ph type="sldNum" sz="quarter" idx="5"/>
          </p:nvPr>
        </p:nvSpPr>
        <p:spPr/>
        <p:txBody>
          <a:bodyPr/>
          <a:lstStyle/>
          <a:p>
            <a:fld id="{2B70C35E-D48B-CA40-9A8B-FA72BAD462CA}" type="slidenum">
              <a:rPr lang="en-US" smtClean="0"/>
              <a:t>8</a:t>
            </a:fld>
            <a:endParaRPr lang="en-US"/>
          </a:p>
        </p:txBody>
      </p:sp>
    </p:spTree>
    <p:extLst>
      <p:ext uri="{BB962C8B-B14F-4D97-AF65-F5344CB8AC3E}">
        <p14:creationId xmlns:p14="http://schemas.microsoft.com/office/powerpoint/2010/main" val="1576504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distribution does this sounds like</a:t>
            </a:r>
          </a:p>
        </p:txBody>
      </p:sp>
      <p:sp>
        <p:nvSpPr>
          <p:cNvPr id="4" name="Slide Number Placeholder 3"/>
          <p:cNvSpPr>
            <a:spLocks noGrp="1"/>
          </p:cNvSpPr>
          <p:nvPr>
            <p:ph type="sldNum" sz="quarter" idx="5"/>
          </p:nvPr>
        </p:nvSpPr>
        <p:spPr/>
        <p:txBody>
          <a:bodyPr/>
          <a:lstStyle/>
          <a:p>
            <a:fld id="{2B70C35E-D48B-CA40-9A8B-FA72BAD462CA}" type="slidenum">
              <a:rPr lang="en-US" smtClean="0"/>
              <a:t>9</a:t>
            </a:fld>
            <a:endParaRPr lang="en-US"/>
          </a:p>
        </p:txBody>
      </p:sp>
    </p:spTree>
    <p:extLst>
      <p:ext uri="{BB962C8B-B14F-4D97-AF65-F5344CB8AC3E}">
        <p14:creationId xmlns:p14="http://schemas.microsoft.com/office/powerpoint/2010/main" val="297991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70C35E-D48B-CA40-9A8B-FA72BAD462CA}" type="slidenum">
              <a:rPr lang="en-US" smtClean="0"/>
              <a:t>10</a:t>
            </a:fld>
            <a:endParaRPr lang="en-US"/>
          </a:p>
        </p:txBody>
      </p:sp>
    </p:spTree>
    <p:extLst>
      <p:ext uri="{BB962C8B-B14F-4D97-AF65-F5344CB8AC3E}">
        <p14:creationId xmlns:p14="http://schemas.microsoft.com/office/powerpoint/2010/main" val="3692365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is weakly informative priors, but  Also, it is much easier to  make data “lie” data using likelihood function  than priors, and all models use likelihood.</a:t>
            </a:r>
          </a:p>
          <a:p>
            <a:endParaRPr lang="en-US" dirty="0"/>
          </a:p>
          <a:p>
            <a:endParaRPr lang="en-US" dirty="0"/>
          </a:p>
          <a:p>
            <a:r>
              <a:rPr lang="en-US" dirty="0"/>
              <a:t>Model is an engine. Generating the posterior distribution is task of Bayes theorem. </a:t>
            </a:r>
          </a:p>
          <a:p>
            <a:endParaRPr lang="en-US" dirty="0"/>
          </a:p>
          <a:p>
            <a:r>
              <a:rPr lang="en-US" dirty="0"/>
              <a:t>Bayes theorem Posterior=(probability of data x prior)/ average probability of the data</a:t>
            </a:r>
          </a:p>
          <a:p>
            <a:endParaRPr lang="en-US" dirty="0"/>
          </a:p>
          <a:p>
            <a:r>
              <a:rPr lang="en-US" dirty="0"/>
              <a:t>Bayesian isn’t about Bayes theorem. Inference under any probability concept will eventually make use of Bayes theorem. Since all elements of the calculation are frequencies of the observations non-Bayesian analyses would do the same thing. Bayesian analysis uses Bayes theorem more generally to quantify uncertainty about theoretical entities that can be observed (</a:t>
            </a:r>
            <a:r>
              <a:rPr lang="en-US" dirty="0" err="1"/>
              <a:t>ie</a:t>
            </a:r>
            <a:r>
              <a:rPr lang="en-US" dirty="0"/>
              <a:t> model </a:t>
            </a:r>
            <a:r>
              <a:rPr lang="en-US" dirty="0" err="1"/>
              <a:t>paramenters</a:t>
            </a:r>
            <a:r>
              <a:rPr lang="en-US" dirty="0"/>
              <a:t>)</a:t>
            </a:r>
          </a:p>
          <a:p>
            <a:endParaRPr lang="en-US" dirty="0"/>
          </a:p>
          <a:p>
            <a:endParaRPr lang="en-US" dirty="0"/>
          </a:p>
          <a:p>
            <a:r>
              <a:rPr lang="en-US" dirty="0"/>
              <a:t>Several motors approximate this math grid approximation, Quadratic, or (Hamiltonian) MCMC Markov Chain Monte Carlo</a:t>
            </a:r>
          </a:p>
        </p:txBody>
      </p:sp>
      <p:sp>
        <p:nvSpPr>
          <p:cNvPr id="4" name="Slide Number Placeholder 3"/>
          <p:cNvSpPr>
            <a:spLocks noGrp="1"/>
          </p:cNvSpPr>
          <p:nvPr>
            <p:ph type="sldNum" sz="quarter" idx="5"/>
          </p:nvPr>
        </p:nvSpPr>
        <p:spPr/>
        <p:txBody>
          <a:bodyPr/>
          <a:lstStyle/>
          <a:p>
            <a:fld id="{2B70C35E-D48B-CA40-9A8B-FA72BAD462CA}" type="slidenum">
              <a:rPr lang="en-US" smtClean="0"/>
              <a:t>11</a:t>
            </a:fld>
            <a:endParaRPr lang="en-US"/>
          </a:p>
        </p:txBody>
      </p:sp>
    </p:spTree>
    <p:extLst>
      <p:ext uri="{BB962C8B-B14F-4D97-AF65-F5344CB8AC3E}">
        <p14:creationId xmlns:p14="http://schemas.microsoft.com/office/powerpoint/2010/main" val="246654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Critiques Priors and computationally intense.</a:t>
            </a:r>
          </a:p>
        </p:txBody>
      </p:sp>
      <p:sp>
        <p:nvSpPr>
          <p:cNvPr id="4" name="Slide Number Placeholder 3"/>
          <p:cNvSpPr>
            <a:spLocks noGrp="1"/>
          </p:cNvSpPr>
          <p:nvPr>
            <p:ph type="sldNum" sz="quarter" idx="5"/>
          </p:nvPr>
        </p:nvSpPr>
        <p:spPr/>
        <p:txBody>
          <a:bodyPr/>
          <a:lstStyle/>
          <a:p>
            <a:fld id="{2B70C35E-D48B-CA40-9A8B-FA72BAD462CA}" type="slidenum">
              <a:rPr lang="en-US" smtClean="0"/>
              <a:t>12</a:t>
            </a:fld>
            <a:endParaRPr lang="en-US"/>
          </a:p>
        </p:txBody>
      </p:sp>
    </p:spTree>
    <p:extLst>
      <p:ext uri="{BB962C8B-B14F-4D97-AF65-F5344CB8AC3E}">
        <p14:creationId xmlns:p14="http://schemas.microsoft.com/office/powerpoint/2010/main" val="3638153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9BB5-8433-5645-AE17-82032806F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7A6A64-0DAB-144D-A662-C4D8C7FE74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1B190-8733-644C-A41F-CFFC6C03744B}"/>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5" name="Footer Placeholder 4">
            <a:extLst>
              <a:ext uri="{FF2B5EF4-FFF2-40B4-BE49-F238E27FC236}">
                <a16:creationId xmlns:a16="http://schemas.microsoft.com/office/drawing/2014/main" id="{939F5F86-C871-9740-AF5A-AB5EC4CDB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ECD92-E0DB-D94D-988D-4C399B0C2C22}"/>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2683310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3012-4DF2-A741-8CBB-F2FFB74C50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6EF57-7981-F244-B5BA-14479F1A2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28DBF-9C2A-494D-A0E1-9C62C1FC8063}"/>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5" name="Footer Placeholder 4">
            <a:extLst>
              <a:ext uri="{FF2B5EF4-FFF2-40B4-BE49-F238E27FC236}">
                <a16:creationId xmlns:a16="http://schemas.microsoft.com/office/drawing/2014/main" id="{5CA654FF-4B9D-FE43-825F-519A4CE78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EB8FB-F618-2543-8694-2D508E5FAC39}"/>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159733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6336C2-E41A-FF4B-9FA4-403FD54AC2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B61205-CC6C-7B41-B310-171C2727CC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45B14-65D5-714A-907B-5374595049EC}"/>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5" name="Footer Placeholder 4">
            <a:extLst>
              <a:ext uri="{FF2B5EF4-FFF2-40B4-BE49-F238E27FC236}">
                <a16:creationId xmlns:a16="http://schemas.microsoft.com/office/drawing/2014/main" id="{A5C64E38-74E5-0646-A536-AB1D53F96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462B4-4AB4-3A42-88DA-379C662B4780}"/>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351336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98EC-A495-9547-9CC9-162153D96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97AD5-9F9F-5042-8CCD-833C0F16F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B49AC-2A7A-DE4D-95C7-BDE5612F5274}"/>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5" name="Footer Placeholder 4">
            <a:extLst>
              <a:ext uri="{FF2B5EF4-FFF2-40B4-BE49-F238E27FC236}">
                <a16:creationId xmlns:a16="http://schemas.microsoft.com/office/drawing/2014/main" id="{5F8A7208-DEA3-B643-A7A3-E0C79C86D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F533D-AAD7-2C42-9DDB-79E337672363}"/>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376161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405E-615B-5345-91E2-7C1807F69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6DAC2-C5D2-3445-A544-A5543D580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4C606D-854C-C847-ABCD-A473DCD4BA70}"/>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5" name="Footer Placeholder 4">
            <a:extLst>
              <a:ext uri="{FF2B5EF4-FFF2-40B4-BE49-F238E27FC236}">
                <a16:creationId xmlns:a16="http://schemas.microsoft.com/office/drawing/2014/main" id="{637C8408-58FD-4144-9FCD-C039EFECA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CA785-E6A2-6F47-B0EE-821548E49153}"/>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325668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560D-E205-0F4A-A1E0-AE4A35ED6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8192A5-BF69-E74C-975A-C18FB8C37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3FF86-9233-FB42-AE9A-507C78B99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494125-D77D-9344-AE25-891C60BE33D1}"/>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6" name="Footer Placeholder 5">
            <a:extLst>
              <a:ext uri="{FF2B5EF4-FFF2-40B4-BE49-F238E27FC236}">
                <a16:creationId xmlns:a16="http://schemas.microsoft.com/office/drawing/2014/main" id="{B18C3054-F5F6-D741-96DA-47C53F6B2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F50FB-ED86-324F-B5A7-F006046DFFD2}"/>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238491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29C9-C980-4A43-BD26-4D5FD1BFE1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6B7D0-97F5-DF4C-8DC7-9BE75827C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9A7BE-7E78-BC45-9754-5575ADDCE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2DEABA-BA20-064F-BA66-74685E3F3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33A2D6-F276-AC42-A836-7E34D6511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2F354C-C1D2-D14D-ADFF-E54B6DE56C47}"/>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8" name="Footer Placeholder 7">
            <a:extLst>
              <a:ext uri="{FF2B5EF4-FFF2-40B4-BE49-F238E27FC236}">
                <a16:creationId xmlns:a16="http://schemas.microsoft.com/office/drawing/2014/main" id="{33732CE1-3539-C74E-AC4E-A3A2C8C54D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C284F3-47BF-C74E-9DF2-50A04597C939}"/>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366335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68A2-BC9B-B848-ADA2-360EE0D774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995A3F-31CF-0F45-B129-DB7B6DB4D600}"/>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4" name="Footer Placeholder 3">
            <a:extLst>
              <a:ext uri="{FF2B5EF4-FFF2-40B4-BE49-F238E27FC236}">
                <a16:creationId xmlns:a16="http://schemas.microsoft.com/office/drawing/2014/main" id="{81C63894-AEB7-7B4C-BCE6-B85A4C748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EE75FF-3E5B-E44A-8556-A75169EED719}"/>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305625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723BFA-E5DD-2B4B-A4E4-484EED116238}"/>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3" name="Footer Placeholder 2">
            <a:extLst>
              <a:ext uri="{FF2B5EF4-FFF2-40B4-BE49-F238E27FC236}">
                <a16:creationId xmlns:a16="http://schemas.microsoft.com/office/drawing/2014/main" id="{1AA382BE-C2B7-D542-A72F-3AEE6D8A5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FD733F-ECB8-B24F-9ED4-1E54453728C0}"/>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142148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4C76-0222-9940-B64C-BCB5BB5EC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053355-FB5C-E84F-BDA3-42BEE98E1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48AA46-52F7-AC4C-BF5D-0EBAB48AE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F051E-2DD0-CF4C-B0A4-185E2D094841}"/>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6" name="Footer Placeholder 5">
            <a:extLst>
              <a:ext uri="{FF2B5EF4-FFF2-40B4-BE49-F238E27FC236}">
                <a16:creationId xmlns:a16="http://schemas.microsoft.com/office/drawing/2014/main" id="{EF1A9722-43B9-6049-A6FC-C768628DBE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A11F0-8ADF-C849-89B4-C9E34DA6790E}"/>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233783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8DEE-8165-B64C-88A6-6EE8CF716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92FD50-FD31-9B49-89ED-6A95E3D66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985A6-C55C-CC4A-A4E6-75E33AD1B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72EB9-D5DB-2D4B-887A-AB0AB424CFBA}"/>
              </a:ext>
            </a:extLst>
          </p:cNvPr>
          <p:cNvSpPr>
            <a:spLocks noGrp="1"/>
          </p:cNvSpPr>
          <p:nvPr>
            <p:ph type="dt" sz="half" idx="10"/>
          </p:nvPr>
        </p:nvSpPr>
        <p:spPr/>
        <p:txBody>
          <a:bodyPr/>
          <a:lstStyle/>
          <a:p>
            <a:fld id="{00510358-BC17-F149-BB8B-80BE7A1C6287}" type="datetimeFigureOut">
              <a:rPr lang="en-US" smtClean="0"/>
              <a:t>11/18/20</a:t>
            </a:fld>
            <a:endParaRPr lang="en-US"/>
          </a:p>
        </p:txBody>
      </p:sp>
      <p:sp>
        <p:nvSpPr>
          <p:cNvPr id="6" name="Footer Placeholder 5">
            <a:extLst>
              <a:ext uri="{FF2B5EF4-FFF2-40B4-BE49-F238E27FC236}">
                <a16:creationId xmlns:a16="http://schemas.microsoft.com/office/drawing/2014/main" id="{E0587EF9-2C8B-7B43-9EC6-92789EA20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D6918-B99E-BD49-AC95-8AEEFAE0A734}"/>
              </a:ext>
            </a:extLst>
          </p:cNvPr>
          <p:cNvSpPr>
            <a:spLocks noGrp="1"/>
          </p:cNvSpPr>
          <p:nvPr>
            <p:ph type="sldNum" sz="quarter" idx="12"/>
          </p:nvPr>
        </p:nvSpPr>
        <p:spPr/>
        <p:txBody>
          <a:bodyPr/>
          <a:lstStyle/>
          <a:p>
            <a:fld id="{A7AABA10-A042-1D4B-8A67-01B6CCB985BD}" type="slidenum">
              <a:rPr lang="en-US" smtClean="0"/>
              <a:t>‹#›</a:t>
            </a:fld>
            <a:endParaRPr lang="en-US"/>
          </a:p>
        </p:txBody>
      </p:sp>
    </p:spTree>
    <p:extLst>
      <p:ext uri="{BB962C8B-B14F-4D97-AF65-F5344CB8AC3E}">
        <p14:creationId xmlns:p14="http://schemas.microsoft.com/office/powerpoint/2010/main" val="94490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6FEC8-6372-664E-A239-571650ADC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E8655-1D48-FC42-A83A-AE2551800A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E756B-1148-DC47-95E8-A72C3F1BE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10358-BC17-F149-BB8B-80BE7A1C6287}" type="datetimeFigureOut">
              <a:rPr lang="en-US" smtClean="0"/>
              <a:t>11/18/20</a:t>
            </a:fld>
            <a:endParaRPr lang="en-US"/>
          </a:p>
        </p:txBody>
      </p:sp>
      <p:sp>
        <p:nvSpPr>
          <p:cNvPr id="5" name="Footer Placeholder 4">
            <a:extLst>
              <a:ext uri="{FF2B5EF4-FFF2-40B4-BE49-F238E27FC236}">
                <a16:creationId xmlns:a16="http://schemas.microsoft.com/office/drawing/2014/main" id="{E85A7005-4D4C-AE46-9F09-EA7BFD891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A68B9F-4BCC-3240-B8A1-F7B133EA3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ABA10-A042-1D4B-8A67-01B6CCB985BD}" type="slidenum">
              <a:rPr lang="en-US" smtClean="0"/>
              <a:t>‹#›</a:t>
            </a:fld>
            <a:endParaRPr lang="en-US"/>
          </a:p>
        </p:txBody>
      </p:sp>
    </p:spTree>
    <p:extLst>
      <p:ext uri="{BB962C8B-B14F-4D97-AF65-F5344CB8AC3E}">
        <p14:creationId xmlns:p14="http://schemas.microsoft.com/office/powerpoint/2010/main" val="24672614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31F52A2-2774-E442-970A-9756450187E7}"/>
              </a:ext>
            </a:extLst>
          </p:cNvPr>
          <p:cNvSpPr>
            <a:spLocks noGrp="1"/>
          </p:cNvSpPr>
          <p:nvPr>
            <p:ph type="ctrTitle"/>
          </p:nvPr>
        </p:nvSpPr>
        <p:spPr>
          <a:xfrm>
            <a:off x="8449201" y="1481328"/>
            <a:ext cx="3319127" cy="2468880"/>
          </a:xfrm>
        </p:spPr>
        <p:txBody>
          <a:bodyPr>
            <a:normAutofit/>
          </a:bodyPr>
          <a:lstStyle/>
          <a:p>
            <a:pPr algn="l"/>
            <a:r>
              <a:rPr lang="en-US" sz="4000" dirty="0"/>
              <a:t>Introduction to Bayesian Analyses Part I</a:t>
            </a:r>
          </a:p>
        </p:txBody>
      </p:sp>
      <p:sp>
        <p:nvSpPr>
          <p:cNvPr id="3" name="Subtitle 2">
            <a:extLst>
              <a:ext uri="{FF2B5EF4-FFF2-40B4-BE49-F238E27FC236}">
                <a16:creationId xmlns:a16="http://schemas.microsoft.com/office/drawing/2014/main" id="{414F6F65-32AE-E147-9CFC-615492399B10}"/>
              </a:ext>
            </a:extLst>
          </p:cNvPr>
          <p:cNvSpPr>
            <a:spLocks noGrp="1"/>
          </p:cNvSpPr>
          <p:nvPr>
            <p:ph type="subTitle" idx="1"/>
          </p:nvPr>
        </p:nvSpPr>
        <p:spPr>
          <a:xfrm>
            <a:off x="8842248" y="4078224"/>
            <a:ext cx="2926080" cy="1307592"/>
          </a:xfrm>
        </p:spPr>
        <p:txBody>
          <a:bodyPr>
            <a:normAutofit/>
          </a:bodyPr>
          <a:lstStyle/>
          <a:p>
            <a:pPr algn="l"/>
            <a:r>
              <a:rPr lang="en-US" sz="2000"/>
              <a:t>Dan Buonaiuto, Ben Taylor</a:t>
            </a:r>
          </a:p>
          <a:p>
            <a:pPr algn="l"/>
            <a:r>
              <a:rPr lang="en-US" sz="2000"/>
              <a:t>OEB 137</a:t>
            </a:r>
          </a:p>
          <a:p>
            <a:pPr algn="l"/>
            <a:r>
              <a:rPr lang="en-US" sz="2000"/>
              <a:t>Fall 2020</a:t>
            </a:r>
          </a:p>
        </p:txBody>
      </p:sp>
      <p:sp>
        <p:nvSpPr>
          <p:cNvPr id="45"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Shape 48">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7" name="Picture 6" descr="Graphical user interface, website&#10;&#10;Description automatically generated">
            <a:extLst>
              <a:ext uri="{FF2B5EF4-FFF2-40B4-BE49-F238E27FC236}">
                <a16:creationId xmlns:a16="http://schemas.microsoft.com/office/drawing/2014/main" id="{10D0CD61-E281-834C-93EB-37F82A93E746}"/>
              </a:ext>
            </a:extLst>
          </p:cNvPr>
          <p:cNvPicPr>
            <a:picLocks noChangeAspect="1"/>
          </p:cNvPicPr>
          <p:nvPr/>
        </p:nvPicPr>
        <p:blipFill rotWithShape="1">
          <a:blip r:embed="rId2"/>
          <a:srcRect l="2317" r="12403" b="-1"/>
          <a:stretch/>
        </p:blipFill>
        <p:spPr>
          <a:xfrm>
            <a:off x="2160935" y="2383526"/>
            <a:ext cx="4551868" cy="3133363"/>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14698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127A-E258-D841-B18D-25FE32F29A25}"/>
              </a:ext>
            </a:extLst>
          </p:cNvPr>
          <p:cNvSpPr>
            <a:spLocks noGrp="1"/>
          </p:cNvSpPr>
          <p:nvPr>
            <p:ph type="title"/>
          </p:nvPr>
        </p:nvSpPr>
        <p:spPr>
          <a:xfrm>
            <a:off x="838200" y="365125"/>
            <a:ext cx="10515600" cy="609433"/>
          </a:xfrm>
        </p:spPr>
        <p:txBody>
          <a:bodyPr>
            <a:normAutofit fontScale="90000"/>
          </a:bodyPr>
          <a:lstStyle/>
          <a:p>
            <a:r>
              <a:rPr lang="en-US" dirty="0"/>
              <a:t>Bayesian updating</a:t>
            </a:r>
          </a:p>
        </p:txBody>
      </p:sp>
      <p:pic>
        <p:nvPicPr>
          <p:cNvPr id="5" name="Content Placeholder 4" descr="Polygon&#10;&#10;Description automatically generated">
            <a:extLst>
              <a:ext uri="{FF2B5EF4-FFF2-40B4-BE49-F238E27FC236}">
                <a16:creationId xmlns:a16="http://schemas.microsoft.com/office/drawing/2014/main" id="{7C485E4D-F72F-0C42-ACA9-6C90DB1BD7E6}"/>
              </a:ext>
            </a:extLst>
          </p:cNvPr>
          <p:cNvPicPr>
            <a:picLocks noGrp="1" noChangeAspect="1"/>
          </p:cNvPicPr>
          <p:nvPr>
            <p:ph idx="1"/>
          </p:nvPr>
        </p:nvPicPr>
        <p:blipFill rotWithShape="1">
          <a:blip r:embed="rId3"/>
          <a:srcRect l="12898" r="2924"/>
          <a:stretch/>
        </p:blipFill>
        <p:spPr>
          <a:xfrm>
            <a:off x="4788568" y="155958"/>
            <a:ext cx="5710989" cy="6546084"/>
          </a:xfrm>
        </p:spPr>
      </p:pic>
    </p:spTree>
    <p:extLst>
      <p:ext uri="{BB962C8B-B14F-4D97-AF65-F5344CB8AC3E}">
        <p14:creationId xmlns:p14="http://schemas.microsoft.com/office/powerpoint/2010/main" val="170608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9417-0E6F-F142-AE79-C811AD802B55}"/>
              </a:ext>
            </a:extLst>
          </p:cNvPr>
          <p:cNvSpPr>
            <a:spLocks noGrp="1"/>
          </p:cNvSpPr>
          <p:nvPr>
            <p:ph type="title"/>
          </p:nvPr>
        </p:nvSpPr>
        <p:spPr>
          <a:xfrm>
            <a:off x="838200" y="365125"/>
            <a:ext cx="3021050" cy="1325563"/>
          </a:xfrm>
        </p:spPr>
        <p:txBody>
          <a:bodyPr/>
          <a:lstStyle/>
          <a:p>
            <a:r>
              <a:rPr lang="en-US" dirty="0"/>
              <a:t>How it fits</a:t>
            </a:r>
          </a:p>
        </p:txBody>
      </p:sp>
      <p:pic>
        <p:nvPicPr>
          <p:cNvPr id="5" name="Content Placeholder 4" descr="Shape, polygon&#10;&#10;Description automatically generated">
            <a:extLst>
              <a:ext uri="{FF2B5EF4-FFF2-40B4-BE49-F238E27FC236}">
                <a16:creationId xmlns:a16="http://schemas.microsoft.com/office/drawing/2014/main" id="{D4BCBDA4-9863-7545-BC66-8FEB7CE4C3A9}"/>
              </a:ext>
            </a:extLst>
          </p:cNvPr>
          <p:cNvPicPr>
            <a:picLocks noGrp="1" noChangeAspect="1"/>
          </p:cNvPicPr>
          <p:nvPr>
            <p:ph idx="1"/>
          </p:nvPr>
        </p:nvPicPr>
        <p:blipFill>
          <a:blip r:embed="rId3"/>
          <a:stretch>
            <a:fillRect/>
          </a:stretch>
        </p:blipFill>
        <p:spPr>
          <a:xfrm>
            <a:off x="4401184" y="0"/>
            <a:ext cx="5765500" cy="5700040"/>
          </a:xfrm>
        </p:spPr>
      </p:pic>
      <p:sp>
        <p:nvSpPr>
          <p:cNvPr id="6" name="TextBox 5">
            <a:extLst>
              <a:ext uri="{FF2B5EF4-FFF2-40B4-BE49-F238E27FC236}">
                <a16:creationId xmlns:a16="http://schemas.microsoft.com/office/drawing/2014/main" id="{41A715E1-DCE9-3840-96CF-2E85B36D0861}"/>
              </a:ext>
            </a:extLst>
          </p:cNvPr>
          <p:cNvSpPr txBox="1"/>
          <p:nvPr/>
        </p:nvSpPr>
        <p:spPr>
          <a:xfrm>
            <a:off x="360947" y="2442411"/>
            <a:ext cx="3498303" cy="2308324"/>
          </a:xfrm>
          <a:prstGeom prst="rect">
            <a:avLst/>
          </a:prstGeom>
          <a:noFill/>
        </p:spPr>
        <p:txBody>
          <a:bodyPr wrap="square" rtlCol="0">
            <a:spAutoFit/>
          </a:bodyPr>
          <a:lstStyle/>
          <a:p>
            <a:r>
              <a:rPr lang="en-US" dirty="0"/>
              <a:t>General notes:</a:t>
            </a:r>
          </a:p>
          <a:p>
            <a:r>
              <a:rPr lang="en-US" dirty="0"/>
              <a:t>Opponents to Bayes don’t like priors. But we all sort of have them.</a:t>
            </a:r>
          </a:p>
          <a:p>
            <a:endParaRPr lang="en-US" dirty="0"/>
          </a:p>
          <a:p>
            <a:r>
              <a:rPr lang="en-US" dirty="0"/>
              <a:t>Posterior estimates can be reported sort of like frequentist values. </a:t>
            </a:r>
          </a:p>
        </p:txBody>
      </p:sp>
      <p:sp>
        <p:nvSpPr>
          <p:cNvPr id="3" name="Rectangle 2">
            <a:extLst>
              <a:ext uri="{FF2B5EF4-FFF2-40B4-BE49-F238E27FC236}">
                <a16:creationId xmlns:a16="http://schemas.microsoft.com/office/drawing/2014/main" id="{155A7A9A-ED7B-A040-ACDA-94074FB7EF01}"/>
              </a:ext>
            </a:extLst>
          </p:cNvPr>
          <p:cNvSpPr/>
          <p:nvPr/>
        </p:nvSpPr>
        <p:spPr>
          <a:xfrm>
            <a:off x="3408947" y="5867679"/>
            <a:ext cx="6096000" cy="646331"/>
          </a:xfrm>
          <a:prstGeom prst="rect">
            <a:avLst/>
          </a:prstGeom>
        </p:spPr>
        <p:txBody>
          <a:bodyPr>
            <a:spAutoFit/>
          </a:bodyPr>
          <a:lstStyle/>
          <a:p>
            <a:r>
              <a:rPr lang="en-US" b="1" dirty="0"/>
              <a:t>Bayes theorem: </a:t>
            </a:r>
            <a:r>
              <a:rPr lang="en-US" dirty="0"/>
              <a:t>Posterior=(probability of data x prior)/ average probability of the data</a:t>
            </a:r>
          </a:p>
        </p:txBody>
      </p:sp>
    </p:spTree>
    <p:extLst>
      <p:ext uri="{BB962C8B-B14F-4D97-AF65-F5344CB8AC3E}">
        <p14:creationId xmlns:p14="http://schemas.microsoft.com/office/powerpoint/2010/main" val="111075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5798-16D3-D64E-B31B-5334AD8271B2}"/>
              </a:ext>
            </a:extLst>
          </p:cNvPr>
          <p:cNvSpPr>
            <a:spLocks noGrp="1"/>
          </p:cNvSpPr>
          <p:nvPr>
            <p:ph type="title"/>
          </p:nvPr>
        </p:nvSpPr>
        <p:spPr>
          <a:xfrm>
            <a:off x="616974" y="158647"/>
            <a:ext cx="10515600" cy="1325563"/>
          </a:xfrm>
        </p:spPr>
        <p:txBody>
          <a:bodyPr/>
          <a:lstStyle/>
          <a:p>
            <a:r>
              <a:rPr lang="en-US" dirty="0"/>
              <a:t>Pros and cons of Bayesian</a:t>
            </a:r>
          </a:p>
        </p:txBody>
      </p:sp>
      <p:sp>
        <p:nvSpPr>
          <p:cNvPr id="3" name="Content Placeholder 2">
            <a:extLst>
              <a:ext uri="{FF2B5EF4-FFF2-40B4-BE49-F238E27FC236}">
                <a16:creationId xmlns:a16="http://schemas.microsoft.com/office/drawing/2014/main" id="{2B2F83EB-D961-3540-AEF8-E43ADCE632AE}"/>
              </a:ext>
            </a:extLst>
          </p:cNvPr>
          <p:cNvSpPr>
            <a:spLocks noGrp="1"/>
          </p:cNvSpPr>
          <p:nvPr>
            <p:ph idx="1"/>
          </p:nvPr>
        </p:nvSpPr>
        <p:spPr>
          <a:xfrm>
            <a:off x="616974" y="1253331"/>
            <a:ext cx="10515600" cy="4351338"/>
          </a:xfrm>
        </p:spPr>
        <p:txBody>
          <a:bodyPr/>
          <a:lstStyle/>
          <a:p>
            <a:r>
              <a:rPr lang="en-US" dirty="0">
                <a:solidFill>
                  <a:schemeClr val="accent1"/>
                </a:solidFill>
              </a:rPr>
              <a:t>Bayes theorem doesn’t have a minimum sample size. (Small samples will just rely more heavily on priors).</a:t>
            </a:r>
          </a:p>
          <a:p>
            <a:r>
              <a:rPr lang="en-US" dirty="0">
                <a:solidFill>
                  <a:schemeClr val="bg1">
                    <a:lumMod val="50000"/>
                  </a:schemeClr>
                </a:solidFill>
              </a:rPr>
              <a:t>Priors.</a:t>
            </a:r>
          </a:p>
          <a:p>
            <a:r>
              <a:rPr lang="en-US" dirty="0">
                <a:solidFill>
                  <a:schemeClr val="bg1">
                    <a:lumMod val="50000"/>
                  </a:schemeClr>
                </a:solidFill>
              </a:rPr>
              <a:t>Flexible.</a:t>
            </a:r>
          </a:p>
          <a:p>
            <a:r>
              <a:rPr lang="en-US" dirty="0">
                <a:solidFill>
                  <a:schemeClr val="accent1"/>
                </a:solidFill>
              </a:rPr>
              <a:t>Intuitive reporting of results. Rather than “rejects the null hypothesis” “there is a 95% likelihood that the answer falls in this range”.</a:t>
            </a:r>
          </a:p>
          <a:p>
            <a:r>
              <a:rPr lang="en-US" dirty="0">
                <a:solidFill>
                  <a:schemeClr val="accent1"/>
                </a:solidFill>
              </a:rPr>
              <a:t>Better representation of uncertainty (compared to least squares of maximum likelihood).</a:t>
            </a:r>
          </a:p>
          <a:p>
            <a:r>
              <a:rPr lang="en-US" dirty="0">
                <a:solidFill>
                  <a:srgbClr val="FF0000"/>
                </a:solidFill>
              </a:rPr>
              <a:t>Computationally intensive</a:t>
            </a:r>
          </a:p>
        </p:txBody>
      </p:sp>
    </p:spTree>
    <p:extLst>
      <p:ext uri="{BB962C8B-B14F-4D97-AF65-F5344CB8AC3E}">
        <p14:creationId xmlns:p14="http://schemas.microsoft.com/office/powerpoint/2010/main" val="188410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7CB0-A48D-FB45-AAB4-C5EFAE53A16B}"/>
              </a:ext>
            </a:extLst>
          </p:cNvPr>
          <p:cNvSpPr>
            <a:spLocks noGrp="1"/>
          </p:cNvSpPr>
          <p:nvPr>
            <p:ph type="title"/>
          </p:nvPr>
        </p:nvSpPr>
        <p:spPr/>
        <p:txBody>
          <a:bodyPr/>
          <a:lstStyle/>
          <a:p>
            <a:r>
              <a:rPr lang="en-US" dirty="0"/>
              <a:t>Bayesian in R</a:t>
            </a:r>
          </a:p>
        </p:txBody>
      </p:sp>
      <p:sp>
        <p:nvSpPr>
          <p:cNvPr id="3" name="Content Placeholder 2">
            <a:extLst>
              <a:ext uri="{FF2B5EF4-FFF2-40B4-BE49-F238E27FC236}">
                <a16:creationId xmlns:a16="http://schemas.microsoft.com/office/drawing/2014/main" id="{730061C5-9074-174D-B9DB-C9D5AAA368F0}"/>
              </a:ext>
            </a:extLst>
          </p:cNvPr>
          <p:cNvSpPr>
            <a:spLocks noGrp="1"/>
          </p:cNvSpPr>
          <p:nvPr>
            <p:ph idx="1"/>
          </p:nvPr>
        </p:nvSpPr>
        <p:spPr/>
        <p:txBody>
          <a:bodyPr/>
          <a:lstStyle/>
          <a:p>
            <a:r>
              <a:rPr lang="en-US" dirty="0"/>
              <a:t>Stan is the major programming language for Bayesian statistics. You code it in R using the package </a:t>
            </a:r>
            <a:r>
              <a:rPr lang="en-US" dirty="0" err="1"/>
              <a:t>rstan</a:t>
            </a:r>
            <a:r>
              <a:rPr lang="en-US" dirty="0"/>
              <a:t>. But it has its own syntax.</a:t>
            </a:r>
          </a:p>
          <a:p>
            <a:endParaRPr lang="en-US" dirty="0"/>
          </a:p>
          <a:p>
            <a:r>
              <a:rPr lang="en-US" dirty="0"/>
              <a:t>Several newer packages translate stan code into familiar R syntax (like lme4). </a:t>
            </a:r>
            <a:r>
              <a:rPr lang="en-US" dirty="0" err="1"/>
              <a:t>rstanarm</a:t>
            </a:r>
            <a:r>
              <a:rPr lang="en-US" dirty="0"/>
              <a:t>, brms, rethinking. And there are special packages for visualizing Bayesian outputs (</a:t>
            </a:r>
            <a:r>
              <a:rPr lang="en-US" dirty="0" err="1"/>
              <a:t>eg</a:t>
            </a:r>
            <a:r>
              <a:rPr lang="en-US" dirty="0"/>
              <a:t> </a:t>
            </a:r>
            <a:r>
              <a:rPr lang="en-US" dirty="0" err="1"/>
              <a:t>shinystan</a:t>
            </a:r>
            <a:r>
              <a:rPr lang="en-US" dirty="0"/>
              <a:t>, </a:t>
            </a:r>
            <a:r>
              <a:rPr lang="en-US" dirty="0" err="1"/>
              <a:t>tideybayes</a:t>
            </a:r>
            <a:r>
              <a:rPr lang="en-US" dirty="0"/>
              <a:t>).</a:t>
            </a:r>
          </a:p>
        </p:txBody>
      </p:sp>
    </p:spTree>
    <p:extLst>
      <p:ext uri="{BB962C8B-B14F-4D97-AF65-F5344CB8AC3E}">
        <p14:creationId xmlns:p14="http://schemas.microsoft.com/office/powerpoint/2010/main" val="794062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6E1F-5480-EC42-88E7-52839E0EA89D}"/>
              </a:ext>
            </a:extLst>
          </p:cNvPr>
          <p:cNvSpPr>
            <a:spLocks noGrp="1"/>
          </p:cNvSpPr>
          <p:nvPr>
            <p:ph type="title"/>
          </p:nvPr>
        </p:nvSpPr>
        <p:spPr/>
        <p:txBody>
          <a:bodyPr/>
          <a:lstStyle/>
          <a:p>
            <a:r>
              <a:rPr lang="en-US" dirty="0"/>
              <a:t>Work flow</a:t>
            </a:r>
          </a:p>
        </p:txBody>
      </p:sp>
      <p:sp>
        <p:nvSpPr>
          <p:cNvPr id="3" name="Content Placeholder 2">
            <a:extLst>
              <a:ext uri="{FF2B5EF4-FFF2-40B4-BE49-F238E27FC236}">
                <a16:creationId xmlns:a16="http://schemas.microsoft.com/office/drawing/2014/main" id="{B809070A-EA73-FE42-91B6-359688AA6830}"/>
              </a:ext>
            </a:extLst>
          </p:cNvPr>
          <p:cNvSpPr>
            <a:spLocks noGrp="1"/>
          </p:cNvSpPr>
          <p:nvPr>
            <p:ph idx="1"/>
          </p:nvPr>
        </p:nvSpPr>
        <p:spPr/>
        <p:txBody>
          <a:bodyPr/>
          <a:lstStyle/>
          <a:p>
            <a:r>
              <a:rPr lang="en-US" dirty="0"/>
              <a:t>Write model and apply to fake data.</a:t>
            </a:r>
          </a:p>
          <a:p>
            <a:r>
              <a:rPr lang="en-US" dirty="0"/>
              <a:t>Choosing priors for real data</a:t>
            </a:r>
          </a:p>
          <a:p>
            <a:pPr lvl="1"/>
            <a:r>
              <a:rPr lang="en-US" dirty="0"/>
              <a:t>Previous work</a:t>
            </a:r>
          </a:p>
          <a:p>
            <a:pPr lvl="1"/>
            <a:r>
              <a:rPr lang="en-US" dirty="0"/>
              <a:t>Biologically reasonable assumptions </a:t>
            </a:r>
          </a:p>
          <a:p>
            <a:pPr lvl="1"/>
            <a:r>
              <a:rPr lang="en-US" dirty="0"/>
              <a:t>Prior predictive checks</a:t>
            </a:r>
          </a:p>
          <a:p>
            <a:pPr lvl="1"/>
            <a:endParaRPr lang="en-US" dirty="0"/>
          </a:p>
          <a:p>
            <a:r>
              <a:rPr lang="en-US" dirty="0"/>
              <a:t>Run Model</a:t>
            </a:r>
          </a:p>
          <a:p>
            <a:r>
              <a:rPr lang="en-US" dirty="0"/>
              <a:t>Evaluate model</a:t>
            </a:r>
          </a:p>
          <a:p>
            <a:endParaRPr lang="en-US" dirty="0"/>
          </a:p>
        </p:txBody>
      </p:sp>
    </p:spTree>
    <p:extLst>
      <p:ext uri="{BB962C8B-B14F-4D97-AF65-F5344CB8AC3E}">
        <p14:creationId xmlns:p14="http://schemas.microsoft.com/office/powerpoint/2010/main" val="68508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026D83-BA6C-DD4C-BB93-A4899E66BB7B}"/>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Overview</a:t>
            </a:r>
          </a:p>
        </p:txBody>
      </p:sp>
      <p:graphicFrame>
        <p:nvGraphicFramePr>
          <p:cNvPr id="5" name="Content Placeholder 2">
            <a:extLst>
              <a:ext uri="{FF2B5EF4-FFF2-40B4-BE49-F238E27FC236}">
                <a16:creationId xmlns:a16="http://schemas.microsoft.com/office/drawing/2014/main" id="{543D4544-EAF9-446E-8BCD-573D90EB4D3C}"/>
              </a:ext>
            </a:extLst>
          </p:cNvPr>
          <p:cNvGraphicFramePr>
            <a:graphicFrameLocks noGrp="1"/>
          </p:cNvGraphicFramePr>
          <p:nvPr>
            <p:ph idx="1"/>
            <p:extLst>
              <p:ext uri="{D42A27DB-BD31-4B8C-83A1-F6EECF244321}">
                <p14:modId xmlns:p14="http://schemas.microsoft.com/office/powerpoint/2010/main" val="4012509784"/>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878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D5F2E7E6-0185-44B7-851D-B22EE2A0D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20833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FA7FED-1D4F-004B-8085-BD9488062D85}"/>
              </a:ext>
            </a:extLst>
          </p:cNvPr>
          <p:cNvSpPr>
            <a:spLocks noGrp="1"/>
          </p:cNvSpPr>
          <p:nvPr>
            <p:ph type="title"/>
          </p:nvPr>
        </p:nvSpPr>
        <p:spPr>
          <a:xfrm>
            <a:off x="838200" y="368515"/>
            <a:ext cx="10515600" cy="1325563"/>
          </a:xfrm>
        </p:spPr>
        <p:txBody>
          <a:bodyPr>
            <a:normAutofit/>
          </a:bodyPr>
          <a:lstStyle/>
          <a:p>
            <a:pPr algn="ctr"/>
            <a:r>
              <a:rPr lang="en-US" sz="4600">
                <a:solidFill>
                  <a:schemeClr val="bg1">
                    <a:lumMod val="95000"/>
                  </a:schemeClr>
                </a:solidFill>
              </a:rPr>
              <a:t>Bayesian Model consists of 3 components</a:t>
            </a:r>
          </a:p>
        </p:txBody>
      </p:sp>
      <p:graphicFrame>
        <p:nvGraphicFramePr>
          <p:cNvPr id="20" name="Content Placeholder 2">
            <a:extLst>
              <a:ext uri="{FF2B5EF4-FFF2-40B4-BE49-F238E27FC236}">
                <a16:creationId xmlns:a16="http://schemas.microsoft.com/office/drawing/2014/main" id="{E00CF9D6-D07E-42BC-835A-A3302519D108}"/>
              </a:ext>
            </a:extLst>
          </p:cNvPr>
          <p:cNvGraphicFramePr>
            <a:graphicFrameLocks noGrp="1"/>
          </p:cNvGraphicFramePr>
          <p:nvPr>
            <p:ph idx="1"/>
            <p:extLst>
              <p:ext uri="{D42A27DB-BD31-4B8C-83A1-F6EECF244321}">
                <p14:modId xmlns:p14="http://schemas.microsoft.com/office/powerpoint/2010/main" val="2489672984"/>
              </p:ext>
            </p:extLst>
          </p:nvPr>
        </p:nvGraphicFramePr>
        <p:xfrm>
          <a:off x="838200" y="2265218"/>
          <a:ext cx="10515600" cy="3916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0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4336-1FEA-D144-9336-E4FC96DF129D}"/>
              </a:ext>
            </a:extLst>
          </p:cNvPr>
          <p:cNvSpPr>
            <a:spLocks noGrp="1"/>
          </p:cNvSpPr>
          <p:nvPr>
            <p:ph type="title"/>
          </p:nvPr>
        </p:nvSpPr>
        <p:spPr>
          <a:xfrm>
            <a:off x="838200" y="365125"/>
            <a:ext cx="10515600" cy="699857"/>
          </a:xfrm>
        </p:spPr>
        <p:txBody>
          <a:bodyPr/>
          <a:lstStyle/>
          <a:p>
            <a:r>
              <a:rPr lang="en-US" dirty="0"/>
              <a:t>Toy model I</a:t>
            </a:r>
          </a:p>
        </p:txBody>
      </p:sp>
      <p:sp>
        <p:nvSpPr>
          <p:cNvPr id="3" name="Content Placeholder 2">
            <a:extLst>
              <a:ext uri="{FF2B5EF4-FFF2-40B4-BE49-F238E27FC236}">
                <a16:creationId xmlns:a16="http://schemas.microsoft.com/office/drawing/2014/main" id="{8B336CE6-56B0-3D47-9810-9EE09A44B8B2}"/>
              </a:ext>
            </a:extLst>
          </p:cNvPr>
          <p:cNvSpPr>
            <a:spLocks noGrp="1"/>
          </p:cNvSpPr>
          <p:nvPr>
            <p:ph idx="1"/>
          </p:nvPr>
        </p:nvSpPr>
        <p:spPr>
          <a:xfrm>
            <a:off x="838200" y="1368425"/>
            <a:ext cx="10515600" cy="1168298"/>
          </a:xfrm>
        </p:spPr>
        <p:txBody>
          <a:bodyPr/>
          <a:lstStyle/>
          <a:p>
            <a:r>
              <a:rPr lang="en-US" dirty="0"/>
              <a:t>You have 4 model in a bag. Marbles can be either blue or white.</a:t>
            </a:r>
          </a:p>
          <a:p>
            <a:r>
              <a:rPr lang="en-US" dirty="0"/>
              <a:t>What are the possible combinations?</a:t>
            </a:r>
          </a:p>
          <a:p>
            <a:endParaRPr lang="en-US" dirty="0"/>
          </a:p>
          <a:p>
            <a:pPr marL="0" indent="0">
              <a:buNone/>
            </a:pPr>
            <a:endParaRPr lang="en-US" dirty="0"/>
          </a:p>
        </p:txBody>
      </p:sp>
      <p:sp>
        <p:nvSpPr>
          <p:cNvPr id="4" name="Oval 3">
            <a:extLst>
              <a:ext uri="{FF2B5EF4-FFF2-40B4-BE49-F238E27FC236}">
                <a16:creationId xmlns:a16="http://schemas.microsoft.com/office/drawing/2014/main" id="{976A3AE7-195E-0944-AADA-8E7770A6847F}"/>
              </a:ext>
            </a:extLst>
          </p:cNvPr>
          <p:cNvSpPr/>
          <p:nvPr/>
        </p:nvSpPr>
        <p:spPr>
          <a:xfrm>
            <a:off x="1297858" y="3156155"/>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B034144-B908-2940-B64B-28B59485E498}"/>
              </a:ext>
            </a:extLst>
          </p:cNvPr>
          <p:cNvSpPr/>
          <p:nvPr/>
        </p:nvSpPr>
        <p:spPr>
          <a:xfrm>
            <a:off x="1435510" y="3308555"/>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2691815-1346-424A-952B-6BF5980EFB66}"/>
              </a:ext>
            </a:extLst>
          </p:cNvPr>
          <p:cNvSpPr/>
          <p:nvPr/>
        </p:nvSpPr>
        <p:spPr>
          <a:xfrm>
            <a:off x="1587910" y="3460955"/>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9B802E3-10C6-154C-BC8E-74A255A1B91D}"/>
              </a:ext>
            </a:extLst>
          </p:cNvPr>
          <p:cNvSpPr/>
          <p:nvPr/>
        </p:nvSpPr>
        <p:spPr>
          <a:xfrm>
            <a:off x="1740310" y="3613355"/>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9F0D520-A8E6-A341-98A8-43DE9858346C}"/>
              </a:ext>
            </a:extLst>
          </p:cNvPr>
          <p:cNvSpPr/>
          <p:nvPr/>
        </p:nvSpPr>
        <p:spPr>
          <a:xfrm>
            <a:off x="2236840" y="3057833"/>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BE16BBC-6480-F045-9BC7-95F3AEDE4111}"/>
              </a:ext>
            </a:extLst>
          </p:cNvPr>
          <p:cNvSpPr/>
          <p:nvPr/>
        </p:nvSpPr>
        <p:spPr>
          <a:xfrm>
            <a:off x="2384324" y="3210233"/>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31D097C-C71F-444C-9765-3FDDE831D22D}"/>
              </a:ext>
            </a:extLst>
          </p:cNvPr>
          <p:cNvSpPr/>
          <p:nvPr/>
        </p:nvSpPr>
        <p:spPr>
          <a:xfrm>
            <a:off x="2526892" y="3362633"/>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8D3027F-BDCC-584E-9AE2-133A7C849C98}"/>
              </a:ext>
            </a:extLst>
          </p:cNvPr>
          <p:cNvSpPr/>
          <p:nvPr/>
        </p:nvSpPr>
        <p:spPr>
          <a:xfrm>
            <a:off x="2689124" y="3515033"/>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F76890A-6A50-314D-83EC-09569789D679}"/>
              </a:ext>
            </a:extLst>
          </p:cNvPr>
          <p:cNvSpPr/>
          <p:nvPr/>
        </p:nvSpPr>
        <p:spPr>
          <a:xfrm>
            <a:off x="3397047" y="30480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2909F28-E713-7F4A-9208-CD7DA520DB3B}"/>
              </a:ext>
            </a:extLst>
          </p:cNvPr>
          <p:cNvSpPr/>
          <p:nvPr/>
        </p:nvSpPr>
        <p:spPr>
          <a:xfrm>
            <a:off x="3583860" y="32004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94C11AC-FED7-EC4B-9A93-FE8DD6617D31}"/>
              </a:ext>
            </a:extLst>
          </p:cNvPr>
          <p:cNvSpPr/>
          <p:nvPr/>
        </p:nvSpPr>
        <p:spPr>
          <a:xfrm>
            <a:off x="3736260" y="3352802"/>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9FA9E39-0B57-B045-92CF-6F1D3A613D76}"/>
              </a:ext>
            </a:extLst>
          </p:cNvPr>
          <p:cNvSpPr/>
          <p:nvPr/>
        </p:nvSpPr>
        <p:spPr>
          <a:xfrm>
            <a:off x="3888660" y="3505202"/>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CF5160D-3825-374C-8794-705AE7B9D7E5}"/>
              </a:ext>
            </a:extLst>
          </p:cNvPr>
          <p:cNvSpPr/>
          <p:nvPr/>
        </p:nvSpPr>
        <p:spPr>
          <a:xfrm>
            <a:off x="4921047" y="30480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20BFE5-88CE-834D-AF2F-3233B7C442FD}"/>
              </a:ext>
            </a:extLst>
          </p:cNvPr>
          <p:cNvSpPr/>
          <p:nvPr/>
        </p:nvSpPr>
        <p:spPr>
          <a:xfrm>
            <a:off x="5058699" y="32004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343245-D217-BD4C-A670-80D8F1FC6429}"/>
              </a:ext>
            </a:extLst>
          </p:cNvPr>
          <p:cNvSpPr/>
          <p:nvPr/>
        </p:nvSpPr>
        <p:spPr>
          <a:xfrm>
            <a:off x="5211099" y="33528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8A566D6-FBFE-2242-BB5C-75699E801560}"/>
              </a:ext>
            </a:extLst>
          </p:cNvPr>
          <p:cNvSpPr/>
          <p:nvPr/>
        </p:nvSpPr>
        <p:spPr>
          <a:xfrm>
            <a:off x="5363499" y="3505202"/>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519E675-0B56-E64F-B06D-344CA9D3F67A}"/>
              </a:ext>
            </a:extLst>
          </p:cNvPr>
          <p:cNvSpPr/>
          <p:nvPr/>
        </p:nvSpPr>
        <p:spPr>
          <a:xfrm>
            <a:off x="6032091" y="2993926"/>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8440220-BC0F-C143-88B8-2C26D16A8BA2}"/>
              </a:ext>
            </a:extLst>
          </p:cNvPr>
          <p:cNvSpPr/>
          <p:nvPr/>
        </p:nvSpPr>
        <p:spPr>
          <a:xfrm>
            <a:off x="6169743" y="3146326"/>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1397D6A-A436-2D46-B26B-523C43A1CE3A}"/>
              </a:ext>
            </a:extLst>
          </p:cNvPr>
          <p:cNvSpPr/>
          <p:nvPr/>
        </p:nvSpPr>
        <p:spPr>
          <a:xfrm>
            <a:off x="6322143" y="3298726"/>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89AF3C5-FC6F-2846-8574-5397330E7DE9}"/>
              </a:ext>
            </a:extLst>
          </p:cNvPr>
          <p:cNvSpPr/>
          <p:nvPr/>
        </p:nvSpPr>
        <p:spPr>
          <a:xfrm>
            <a:off x="6474543" y="3451126"/>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A27EB6E9-1072-B94E-8390-B9F9779A2818}"/>
              </a:ext>
            </a:extLst>
          </p:cNvPr>
          <p:cNvSpPr txBox="1">
            <a:spLocks/>
          </p:cNvSpPr>
          <p:nvPr/>
        </p:nvSpPr>
        <p:spPr>
          <a:xfrm>
            <a:off x="823451" y="4343403"/>
            <a:ext cx="10515600" cy="1168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pull out a sequence of 3 marbles, replacing the one you pick each time, and shaking the bag well between draws.. Here’s the sequence:</a:t>
            </a:r>
          </a:p>
          <a:p>
            <a:pPr marL="0" indent="0">
              <a:buFont typeface="Arial" panose="020B0604020202020204" pitchFamily="34" charset="0"/>
              <a:buNone/>
            </a:pPr>
            <a:endParaRPr lang="en-US" dirty="0"/>
          </a:p>
        </p:txBody>
      </p:sp>
      <p:sp>
        <p:nvSpPr>
          <p:cNvPr id="27" name="Oval 26">
            <a:extLst>
              <a:ext uri="{FF2B5EF4-FFF2-40B4-BE49-F238E27FC236}">
                <a16:creationId xmlns:a16="http://schemas.microsoft.com/office/drawing/2014/main" id="{9264A39E-90BD-0446-A84C-F4FAC6907585}"/>
              </a:ext>
            </a:extLst>
          </p:cNvPr>
          <p:cNvSpPr/>
          <p:nvPr/>
        </p:nvSpPr>
        <p:spPr>
          <a:xfrm>
            <a:off x="2851356" y="5309502"/>
            <a:ext cx="476864" cy="47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EB85286-3782-0743-9212-015BCECC9C7C}"/>
              </a:ext>
            </a:extLst>
          </p:cNvPr>
          <p:cNvSpPr/>
          <p:nvPr/>
        </p:nvSpPr>
        <p:spPr>
          <a:xfrm>
            <a:off x="4820267" y="5275726"/>
            <a:ext cx="476864" cy="47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794E10-C09A-604E-A428-2CB0572B96D5}"/>
              </a:ext>
            </a:extLst>
          </p:cNvPr>
          <p:cNvSpPr/>
          <p:nvPr/>
        </p:nvSpPr>
        <p:spPr>
          <a:xfrm>
            <a:off x="3823521" y="5284283"/>
            <a:ext cx="476864" cy="471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76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able&#10;&#10;Description automatically generated">
            <a:extLst>
              <a:ext uri="{FF2B5EF4-FFF2-40B4-BE49-F238E27FC236}">
                <a16:creationId xmlns:a16="http://schemas.microsoft.com/office/drawing/2014/main" id="{0DC3179A-FFC8-9848-8211-8445552487FB}"/>
              </a:ext>
            </a:extLst>
          </p:cNvPr>
          <p:cNvPicPr>
            <a:picLocks noGrp="1" noChangeAspect="1"/>
          </p:cNvPicPr>
          <p:nvPr>
            <p:ph idx="1"/>
          </p:nvPr>
        </p:nvPicPr>
        <p:blipFill>
          <a:blip r:embed="rId2"/>
          <a:stretch>
            <a:fillRect/>
          </a:stretch>
        </p:blipFill>
        <p:spPr>
          <a:xfrm>
            <a:off x="806118" y="1597895"/>
            <a:ext cx="8891336" cy="3662210"/>
          </a:xfrm>
        </p:spPr>
      </p:pic>
    </p:spTree>
    <p:extLst>
      <p:ext uri="{BB962C8B-B14F-4D97-AF65-F5344CB8AC3E}">
        <p14:creationId xmlns:p14="http://schemas.microsoft.com/office/powerpoint/2010/main" val="417061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AAA6-C4AD-ED4D-934A-6D23887AA3A8}"/>
              </a:ext>
            </a:extLst>
          </p:cNvPr>
          <p:cNvSpPr>
            <a:spLocks noGrp="1"/>
          </p:cNvSpPr>
          <p:nvPr>
            <p:ph type="title"/>
          </p:nvPr>
        </p:nvSpPr>
        <p:spPr/>
        <p:txBody>
          <a:bodyPr/>
          <a:lstStyle/>
          <a:p>
            <a:r>
              <a:rPr lang="en-US" dirty="0"/>
              <a:t>Draw another marble…..</a:t>
            </a:r>
          </a:p>
        </p:txBody>
      </p:sp>
      <p:sp>
        <p:nvSpPr>
          <p:cNvPr id="3" name="Content Placeholder 2">
            <a:extLst>
              <a:ext uri="{FF2B5EF4-FFF2-40B4-BE49-F238E27FC236}">
                <a16:creationId xmlns:a16="http://schemas.microsoft.com/office/drawing/2014/main" id="{EACA3F09-B802-E84A-B7D8-021046EA2B2C}"/>
              </a:ext>
            </a:extLst>
          </p:cNvPr>
          <p:cNvSpPr>
            <a:spLocks noGrp="1"/>
          </p:cNvSpPr>
          <p:nvPr>
            <p:ph idx="1"/>
          </p:nvPr>
        </p:nvSpPr>
        <p:spPr>
          <a:xfrm>
            <a:off x="838200" y="1476602"/>
            <a:ext cx="10515600" cy="696633"/>
          </a:xfrm>
        </p:spPr>
        <p:txBody>
          <a:bodyPr/>
          <a:lstStyle/>
          <a:p>
            <a:r>
              <a:rPr lang="en-US" dirty="0"/>
              <a:t>Option 1: You could re-calculate the likelihood of </a:t>
            </a:r>
          </a:p>
        </p:txBody>
      </p:sp>
      <p:sp>
        <p:nvSpPr>
          <p:cNvPr id="4" name="Oval 3">
            <a:extLst>
              <a:ext uri="{FF2B5EF4-FFF2-40B4-BE49-F238E27FC236}">
                <a16:creationId xmlns:a16="http://schemas.microsoft.com/office/drawing/2014/main" id="{5F3FDE90-E4C7-3843-86B4-EBFFCDF87C82}"/>
              </a:ext>
            </a:extLst>
          </p:cNvPr>
          <p:cNvSpPr/>
          <p:nvPr/>
        </p:nvSpPr>
        <p:spPr>
          <a:xfrm>
            <a:off x="7018435" y="420625"/>
            <a:ext cx="713678" cy="76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307E7AB-D2AA-564B-80DD-32AB9A430EAD}"/>
              </a:ext>
            </a:extLst>
          </p:cNvPr>
          <p:cNvSpPr/>
          <p:nvPr/>
        </p:nvSpPr>
        <p:spPr>
          <a:xfrm>
            <a:off x="2556388" y="2157544"/>
            <a:ext cx="476864" cy="47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31CACE-73CB-D54A-B8DE-67056E5CD8EA}"/>
              </a:ext>
            </a:extLst>
          </p:cNvPr>
          <p:cNvSpPr/>
          <p:nvPr/>
        </p:nvSpPr>
        <p:spPr>
          <a:xfrm>
            <a:off x="4483512" y="2157544"/>
            <a:ext cx="476864" cy="47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82800DF-BDD3-1843-BEE3-C12242143A30}"/>
              </a:ext>
            </a:extLst>
          </p:cNvPr>
          <p:cNvSpPr/>
          <p:nvPr/>
        </p:nvSpPr>
        <p:spPr>
          <a:xfrm>
            <a:off x="3598608" y="2157544"/>
            <a:ext cx="476864" cy="4719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E55409B-B19C-C64B-B823-282D972F8E9A}"/>
              </a:ext>
            </a:extLst>
          </p:cNvPr>
          <p:cNvSpPr/>
          <p:nvPr/>
        </p:nvSpPr>
        <p:spPr>
          <a:xfrm>
            <a:off x="5514668" y="2157543"/>
            <a:ext cx="476864" cy="47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54F6F31B-924F-7A45-970B-F25692AD6D0A}"/>
              </a:ext>
            </a:extLst>
          </p:cNvPr>
          <p:cNvSpPr txBox="1">
            <a:spLocks/>
          </p:cNvSpPr>
          <p:nvPr/>
        </p:nvSpPr>
        <p:spPr>
          <a:xfrm>
            <a:off x="838200" y="2929913"/>
            <a:ext cx="10515600" cy="6966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Option 2: Take the “prior” counts and update conjectures in light of new observation</a:t>
            </a:r>
          </a:p>
        </p:txBody>
      </p:sp>
      <p:pic>
        <p:nvPicPr>
          <p:cNvPr id="11" name="Picture 10" descr="Table&#10;&#10;Description automatically generated">
            <a:extLst>
              <a:ext uri="{FF2B5EF4-FFF2-40B4-BE49-F238E27FC236}">
                <a16:creationId xmlns:a16="http://schemas.microsoft.com/office/drawing/2014/main" id="{463D3CE9-8671-4345-8EA2-F54DD4C41632}"/>
              </a:ext>
            </a:extLst>
          </p:cNvPr>
          <p:cNvPicPr>
            <a:picLocks noChangeAspect="1"/>
          </p:cNvPicPr>
          <p:nvPr/>
        </p:nvPicPr>
        <p:blipFill>
          <a:blip r:embed="rId2"/>
          <a:stretch>
            <a:fillRect/>
          </a:stretch>
        </p:blipFill>
        <p:spPr>
          <a:xfrm>
            <a:off x="1201176" y="3471482"/>
            <a:ext cx="7518400" cy="3187700"/>
          </a:xfrm>
          <a:prstGeom prst="rect">
            <a:avLst/>
          </a:prstGeom>
        </p:spPr>
      </p:pic>
    </p:spTree>
    <p:extLst>
      <p:ext uri="{BB962C8B-B14F-4D97-AF65-F5344CB8AC3E}">
        <p14:creationId xmlns:p14="http://schemas.microsoft.com/office/powerpoint/2010/main" val="242373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BCCD-C630-1F4D-A7FE-EDFE322DD16A}"/>
              </a:ext>
            </a:extLst>
          </p:cNvPr>
          <p:cNvSpPr>
            <a:spLocks noGrp="1"/>
          </p:cNvSpPr>
          <p:nvPr>
            <p:ph type="title"/>
          </p:nvPr>
        </p:nvSpPr>
        <p:spPr>
          <a:xfrm>
            <a:off x="838200" y="137597"/>
            <a:ext cx="10515600" cy="811214"/>
          </a:xfrm>
        </p:spPr>
        <p:txBody>
          <a:bodyPr/>
          <a:lstStyle/>
          <a:p>
            <a:r>
              <a:rPr lang="en-US" dirty="0"/>
              <a:t>Priors come in many forms</a:t>
            </a:r>
          </a:p>
        </p:txBody>
      </p:sp>
      <p:sp>
        <p:nvSpPr>
          <p:cNvPr id="3" name="Content Placeholder 2">
            <a:extLst>
              <a:ext uri="{FF2B5EF4-FFF2-40B4-BE49-F238E27FC236}">
                <a16:creationId xmlns:a16="http://schemas.microsoft.com/office/drawing/2014/main" id="{9819073D-402C-154E-953C-79D3F0B76626}"/>
              </a:ext>
            </a:extLst>
          </p:cNvPr>
          <p:cNvSpPr>
            <a:spLocks noGrp="1"/>
          </p:cNvSpPr>
          <p:nvPr>
            <p:ph idx="1"/>
          </p:nvPr>
        </p:nvSpPr>
        <p:spPr>
          <a:xfrm>
            <a:off x="263014" y="1442888"/>
            <a:ext cx="10515600" cy="1460087"/>
          </a:xfrm>
        </p:spPr>
        <p:txBody>
          <a:bodyPr>
            <a:normAutofit fontScale="92500" lnSpcReduction="10000"/>
          </a:bodyPr>
          <a:lstStyle/>
          <a:p>
            <a:pPr marL="0" indent="0">
              <a:buNone/>
            </a:pPr>
            <a:r>
              <a:rPr lang="en-US" dirty="0"/>
              <a:t>Suppose you have a connection at a marble factory, and they tell you blue marble are extremely rare,  but the factory makes sure all bags contain at least one blue and one white marble. They also tell you about their production sequences:</a:t>
            </a:r>
          </a:p>
          <a:p>
            <a:pPr marL="0" indent="0">
              <a:buNone/>
            </a:pPr>
            <a:endParaRPr lang="en-US" dirty="0"/>
          </a:p>
        </p:txBody>
      </p:sp>
      <p:sp>
        <p:nvSpPr>
          <p:cNvPr id="4" name="Oval 3">
            <a:extLst>
              <a:ext uri="{FF2B5EF4-FFF2-40B4-BE49-F238E27FC236}">
                <a16:creationId xmlns:a16="http://schemas.microsoft.com/office/drawing/2014/main" id="{7114C77F-A22B-174B-9C2D-41DE91C07815}"/>
              </a:ext>
            </a:extLst>
          </p:cNvPr>
          <p:cNvSpPr/>
          <p:nvPr/>
        </p:nvSpPr>
        <p:spPr>
          <a:xfrm>
            <a:off x="875072" y="314632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CE27F49-85AD-9448-A7E2-29526CA49D95}"/>
              </a:ext>
            </a:extLst>
          </p:cNvPr>
          <p:cNvSpPr/>
          <p:nvPr/>
        </p:nvSpPr>
        <p:spPr>
          <a:xfrm>
            <a:off x="1012724" y="3298722"/>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1EF304B-CDFE-DB45-9A62-AEF7EEB5F1AE}"/>
              </a:ext>
            </a:extLst>
          </p:cNvPr>
          <p:cNvSpPr/>
          <p:nvPr/>
        </p:nvSpPr>
        <p:spPr>
          <a:xfrm>
            <a:off x="1165124" y="3451122"/>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901CF3E-1A20-9E41-9B41-DBF5CC55C25C}"/>
              </a:ext>
            </a:extLst>
          </p:cNvPr>
          <p:cNvSpPr/>
          <p:nvPr/>
        </p:nvSpPr>
        <p:spPr>
          <a:xfrm>
            <a:off x="1317524" y="3603522"/>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E16BF1E-0B44-B942-8308-178F304D0BF4}"/>
              </a:ext>
            </a:extLst>
          </p:cNvPr>
          <p:cNvSpPr/>
          <p:nvPr/>
        </p:nvSpPr>
        <p:spPr>
          <a:xfrm>
            <a:off x="3446208" y="30480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FFCDDA-EB2F-3542-8575-C8E8753A095B}"/>
              </a:ext>
            </a:extLst>
          </p:cNvPr>
          <p:cNvSpPr/>
          <p:nvPr/>
        </p:nvSpPr>
        <p:spPr>
          <a:xfrm>
            <a:off x="3583860" y="32004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F7CCD09-6229-1340-8E96-7221CB64918B}"/>
              </a:ext>
            </a:extLst>
          </p:cNvPr>
          <p:cNvSpPr/>
          <p:nvPr/>
        </p:nvSpPr>
        <p:spPr>
          <a:xfrm>
            <a:off x="3736260" y="3352802"/>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932BF4-ADBD-9C4A-B412-10B56C69B039}"/>
              </a:ext>
            </a:extLst>
          </p:cNvPr>
          <p:cNvSpPr/>
          <p:nvPr/>
        </p:nvSpPr>
        <p:spPr>
          <a:xfrm>
            <a:off x="3888660" y="3505202"/>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6515589-1C71-A646-BCF7-264760E7A77B}"/>
              </a:ext>
            </a:extLst>
          </p:cNvPr>
          <p:cNvSpPr/>
          <p:nvPr/>
        </p:nvSpPr>
        <p:spPr>
          <a:xfrm>
            <a:off x="4144300" y="2949680"/>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808293D-4CD7-DA48-8A8F-1A06D616EFB6}"/>
              </a:ext>
            </a:extLst>
          </p:cNvPr>
          <p:cNvSpPr/>
          <p:nvPr/>
        </p:nvSpPr>
        <p:spPr>
          <a:xfrm>
            <a:off x="4281952" y="3102080"/>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0820D42-FB69-2142-AC0A-5E37D7E0DBEE}"/>
              </a:ext>
            </a:extLst>
          </p:cNvPr>
          <p:cNvSpPr/>
          <p:nvPr/>
        </p:nvSpPr>
        <p:spPr>
          <a:xfrm>
            <a:off x="4434352" y="3254480"/>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2C606A8-F6A6-014A-B813-CC43B559DBF7}"/>
              </a:ext>
            </a:extLst>
          </p:cNvPr>
          <p:cNvSpPr/>
          <p:nvPr/>
        </p:nvSpPr>
        <p:spPr>
          <a:xfrm>
            <a:off x="4586752" y="3406880"/>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D2C96D7-82F6-6C40-B2F6-852227FAF986}"/>
              </a:ext>
            </a:extLst>
          </p:cNvPr>
          <p:cNvSpPr/>
          <p:nvPr/>
        </p:nvSpPr>
        <p:spPr>
          <a:xfrm>
            <a:off x="6676104" y="30480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8ED98E7-4E80-8B4E-B498-E907266C3A41}"/>
              </a:ext>
            </a:extLst>
          </p:cNvPr>
          <p:cNvSpPr/>
          <p:nvPr/>
        </p:nvSpPr>
        <p:spPr>
          <a:xfrm>
            <a:off x="6813756" y="32004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C18FC9D-2D3A-5141-963C-30E15AA0DD64}"/>
              </a:ext>
            </a:extLst>
          </p:cNvPr>
          <p:cNvSpPr/>
          <p:nvPr/>
        </p:nvSpPr>
        <p:spPr>
          <a:xfrm>
            <a:off x="6966156" y="3352802"/>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D099E49-482D-364C-86BD-9A85D67C9E4B}"/>
              </a:ext>
            </a:extLst>
          </p:cNvPr>
          <p:cNvSpPr/>
          <p:nvPr/>
        </p:nvSpPr>
        <p:spPr>
          <a:xfrm>
            <a:off x="7118556" y="3505202"/>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259777-6325-2E4F-9FE7-CBAC4DFB1554}"/>
              </a:ext>
            </a:extLst>
          </p:cNvPr>
          <p:cNvSpPr/>
          <p:nvPr/>
        </p:nvSpPr>
        <p:spPr>
          <a:xfrm>
            <a:off x="7403692" y="2964430"/>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6ABBCEB-336A-904B-A8A3-AF52590131F6}"/>
              </a:ext>
            </a:extLst>
          </p:cNvPr>
          <p:cNvSpPr/>
          <p:nvPr/>
        </p:nvSpPr>
        <p:spPr>
          <a:xfrm>
            <a:off x="7541344" y="3116830"/>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4A67967-F3AB-8944-BF1A-48903FEA4E95}"/>
              </a:ext>
            </a:extLst>
          </p:cNvPr>
          <p:cNvSpPr/>
          <p:nvPr/>
        </p:nvSpPr>
        <p:spPr>
          <a:xfrm>
            <a:off x="7693744" y="3269230"/>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C32983-E994-744B-B234-7F0C7827018C}"/>
              </a:ext>
            </a:extLst>
          </p:cNvPr>
          <p:cNvSpPr/>
          <p:nvPr/>
        </p:nvSpPr>
        <p:spPr>
          <a:xfrm>
            <a:off x="7846144" y="3421630"/>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FE9FA83-8BD8-2B49-82A4-C00FBBBDA875}"/>
              </a:ext>
            </a:extLst>
          </p:cNvPr>
          <p:cNvSpPr/>
          <p:nvPr/>
        </p:nvSpPr>
        <p:spPr>
          <a:xfrm>
            <a:off x="8082117" y="2934930"/>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F70899D-1AB6-B84C-9C0F-99F73D11D663}"/>
              </a:ext>
            </a:extLst>
          </p:cNvPr>
          <p:cNvSpPr/>
          <p:nvPr/>
        </p:nvSpPr>
        <p:spPr>
          <a:xfrm>
            <a:off x="8219769" y="3087330"/>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64CAF5E-3859-B046-8A25-C1D930E68C34}"/>
              </a:ext>
            </a:extLst>
          </p:cNvPr>
          <p:cNvSpPr/>
          <p:nvPr/>
        </p:nvSpPr>
        <p:spPr>
          <a:xfrm>
            <a:off x="8372169" y="3239730"/>
            <a:ext cx="324464" cy="2728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A954093-D2EE-C749-AFF5-8F740C270489}"/>
              </a:ext>
            </a:extLst>
          </p:cNvPr>
          <p:cNvSpPr/>
          <p:nvPr/>
        </p:nvSpPr>
        <p:spPr>
          <a:xfrm>
            <a:off x="8524569" y="3392130"/>
            <a:ext cx="324464" cy="272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Table&#10;&#10;Description automatically generated">
            <a:extLst>
              <a:ext uri="{FF2B5EF4-FFF2-40B4-BE49-F238E27FC236}">
                <a16:creationId xmlns:a16="http://schemas.microsoft.com/office/drawing/2014/main" id="{B30ABEB2-6C28-CF41-B69C-75EFC5E72160}"/>
              </a:ext>
            </a:extLst>
          </p:cNvPr>
          <p:cNvPicPr>
            <a:picLocks noChangeAspect="1"/>
          </p:cNvPicPr>
          <p:nvPr/>
        </p:nvPicPr>
        <p:blipFill>
          <a:blip r:embed="rId3"/>
          <a:stretch>
            <a:fillRect/>
          </a:stretch>
        </p:blipFill>
        <p:spPr>
          <a:xfrm>
            <a:off x="1641988" y="3945198"/>
            <a:ext cx="7620000" cy="2806700"/>
          </a:xfrm>
          <a:prstGeom prst="rect">
            <a:avLst/>
          </a:prstGeom>
        </p:spPr>
      </p:pic>
    </p:spTree>
    <p:extLst>
      <p:ext uri="{BB962C8B-B14F-4D97-AF65-F5344CB8AC3E}">
        <p14:creationId xmlns:p14="http://schemas.microsoft.com/office/powerpoint/2010/main" val="242824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1762-5914-144B-BEF7-18A3C1852D6F}"/>
              </a:ext>
            </a:extLst>
          </p:cNvPr>
          <p:cNvSpPr>
            <a:spLocks noGrp="1"/>
          </p:cNvSpPr>
          <p:nvPr>
            <p:ph type="title"/>
          </p:nvPr>
        </p:nvSpPr>
        <p:spPr/>
        <p:txBody>
          <a:bodyPr/>
          <a:lstStyle/>
          <a:p>
            <a:r>
              <a:rPr lang="en-US" dirty="0"/>
              <a:t>Toy Model II</a:t>
            </a:r>
          </a:p>
        </p:txBody>
      </p:sp>
      <p:pic>
        <p:nvPicPr>
          <p:cNvPr id="5" name="Content Placeholder 4" descr="Text&#10;&#10;Description automatically generated">
            <a:extLst>
              <a:ext uri="{FF2B5EF4-FFF2-40B4-BE49-F238E27FC236}">
                <a16:creationId xmlns:a16="http://schemas.microsoft.com/office/drawing/2014/main" id="{024BFC1A-CDA9-1C47-AD9C-F206080B7982}"/>
              </a:ext>
            </a:extLst>
          </p:cNvPr>
          <p:cNvPicPr>
            <a:picLocks noGrp="1" noChangeAspect="1"/>
          </p:cNvPicPr>
          <p:nvPr>
            <p:ph idx="1"/>
          </p:nvPr>
        </p:nvPicPr>
        <p:blipFill rotWithShape="1">
          <a:blip r:embed="rId3"/>
          <a:srcRect t="3587" b="17267"/>
          <a:stretch/>
        </p:blipFill>
        <p:spPr>
          <a:xfrm>
            <a:off x="838200" y="2170545"/>
            <a:ext cx="10515600" cy="3121891"/>
          </a:xfrm>
        </p:spPr>
      </p:pic>
    </p:spTree>
    <p:extLst>
      <p:ext uri="{BB962C8B-B14F-4D97-AF65-F5344CB8AC3E}">
        <p14:creationId xmlns:p14="http://schemas.microsoft.com/office/powerpoint/2010/main" val="237619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3FFC-658C-F149-813D-AE162E7914C7}"/>
              </a:ext>
            </a:extLst>
          </p:cNvPr>
          <p:cNvSpPr>
            <a:spLocks noGrp="1"/>
          </p:cNvSpPr>
          <p:nvPr>
            <p:ph type="title"/>
          </p:nvPr>
        </p:nvSpPr>
        <p:spPr/>
        <p:txBody>
          <a:bodyPr/>
          <a:lstStyle/>
          <a:p>
            <a:r>
              <a:rPr lang="en-US" dirty="0"/>
              <a:t>What we know</a:t>
            </a:r>
          </a:p>
        </p:txBody>
      </p:sp>
      <p:sp>
        <p:nvSpPr>
          <p:cNvPr id="3" name="Content Placeholder 2">
            <a:extLst>
              <a:ext uri="{FF2B5EF4-FFF2-40B4-BE49-F238E27FC236}">
                <a16:creationId xmlns:a16="http://schemas.microsoft.com/office/drawing/2014/main" id="{BE6B71A8-5343-C745-BD77-68F01467C4B4}"/>
              </a:ext>
            </a:extLst>
          </p:cNvPr>
          <p:cNvSpPr>
            <a:spLocks noGrp="1"/>
          </p:cNvSpPr>
          <p:nvPr>
            <p:ph idx="1"/>
          </p:nvPr>
        </p:nvSpPr>
        <p:spPr/>
        <p:txBody>
          <a:bodyPr/>
          <a:lstStyle/>
          <a:p>
            <a:pPr marL="0" indent="0">
              <a:buNone/>
            </a:pPr>
            <a:r>
              <a:rPr lang="en-US" dirty="0"/>
              <a:t>Based on the true ratio of water to land there is probability (p) of your right index figure landing on water and p-1 it will land on land. We don’t know p. </a:t>
            </a:r>
          </a:p>
          <a:p>
            <a:pPr marL="0" indent="0">
              <a:buNone/>
            </a:pPr>
            <a:endParaRPr lang="en-US" dirty="0"/>
          </a:p>
          <a:p>
            <a:pPr marL="0" indent="0">
              <a:buNone/>
            </a:pPr>
            <a:r>
              <a:rPr lang="en-US" dirty="0"/>
              <a:t>Your right index finger can only land on water or land (0,1). Each flip is independent.</a:t>
            </a:r>
          </a:p>
          <a:p>
            <a:pPr marL="0" indent="0">
              <a:buNone/>
            </a:pPr>
            <a:endParaRPr lang="en-US" dirty="0"/>
          </a:p>
        </p:txBody>
      </p:sp>
    </p:spTree>
    <p:extLst>
      <p:ext uri="{BB962C8B-B14F-4D97-AF65-F5344CB8AC3E}">
        <p14:creationId xmlns:p14="http://schemas.microsoft.com/office/powerpoint/2010/main" val="3631056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TotalTime>
  <Words>634</Words>
  <Application>Microsoft Macintosh PowerPoint</Application>
  <PresentationFormat>Widescreen</PresentationFormat>
  <Paragraphs>77</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Rockwell</vt:lpstr>
      <vt:lpstr>Office Theme</vt:lpstr>
      <vt:lpstr>Introduction to Bayesian Analyses Part I</vt:lpstr>
      <vt:lpstr>Overview</vt:lpstr>
      <vt:lpstr>Bayesian Model consists of 3 components</vt:lpstr>
      <vt:lpstr>Toy model I</vt:lpstr>
      <vt:lpstr>PowerPoint Presentation</vt:lpstr>
      <vt:lpstr>Draw another marble…..</vt:lpstr>
      <vt:lpstr>Priors come in many forms</vt:lpstr>
      <vt:lpstr>Toy Model II</vt:lpstr>
      <vt:lpstr>What we know</vt:lpstr>
      <vt:lpstr>Bayesian updating</vt:lpstr>
      <vt:lpstr>How it fits</vt:lpstr>
      <vt:lpstr>Pros and cons of Bayesian</vt:lpstr>
      <vt:lpstr>Bayesian in R</vt:lpstr>
      <vt:lpstr>Work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Bayesian Analyses</dc:title>
  <dc:creator>Buonaiuto, Daniel</dc:creator>
  <cp:lastModifiedBy>Buonaiuto, Daniel</cp:lastModifiedBy>
  <cp:revision>10</cp:revision>
  <dcterms:created xsi:type="dcterms:W3CDTF">2020-11-18T15:38:08Z</dcterms:created>
  <dcterms:modified xsi:type="dcterms:W3CDTF">2020-11-19T17:00:48Z</dcterms:modified>
</cp:coreProperties>
</file>