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65" r:id="rId3"/>
    <p:sldId id="266" r:id="rId4"/>
    <p:sldId id="262" r:id="rId5"/>
    <p:sldId id="257" r:id="rId6"/>
    <p:sldId id="258" r:id="rId7"/>
    <p:sldId id="259" r:id="rId8"/>
    <p:sldId id="267" r:id="rId9"/>
    <p:sldId id="260" r:id="rId10"/>
    <p:sldId id="268" r:id="rId11"/>
    <p:sldId id="261" r:id="rId12"/>
    <p:sldId id="264" r:id="rId13"/>
    <p:sldId id="269" r:id="rId14"/>
    <p:sldId id="270" r:id="rId15"/>
    <p:sldId id="271" r:id="rId16"/>
    <p:sldId id="274" r:id="rId17"/>
    <p:sldId id="275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4"/>
    <p:restoredTop sz="93578"/>
  </p:normalViewPr>
  <p:slideViewPr>
    <p:cSldViewPr snapToGrid="0" snapToObjects="1">
      <p:cViewPr>
        <p:scale>
          <a:sx n="117" d="100"/>
          <a:sy n="117" d="100"/>
        </p:scale>
        <p:origin x="12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F87E2-4DF1-AC4F-8672-7C737A70B6C5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3A39-9915-0A4F-AB78-AFD769A4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same thermal time requirement for simplicity</a:t>
            </a:r>
          </a:p>
          <a:p>
            <a:r>
              <a:rPr lang="en-US" dirty="0"/>
              <a:t>Species with lower Tb will germinate first. If the they have differential sensitivity to stratification that might 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8BE63-793E-4A46-8DE4-B676FF388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experiment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6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 also can handle pre-germ and moldiness, though not explicitly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4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Germination index is hard to think of in real </a:t>
            </a:r>
            <a:r>
              <a:rPr lang="en-US" dirty="0" err="1"/>
              <a:t>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trouble shoot why some treatments won’t converge.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507-26C8-804E-8727-0E9169AB9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E521C-5E2D-5549-86F7-08607265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FAC9-6B3B-D74F-B9AD-2503085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D1A1-8FBE-D247-B053-50383565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B598-585B-A948-9AAA-45BCF59C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29EE-C01F-3C4A-B32E-C1FF4B0E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820-036F-9B4F-9073-C8C05C893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5B24-D826-714B-8550-2B836DD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42EC-42C3-274C-B821-33E0EE5C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B495-7563-D64A-83B5-D4E13CA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6F5AC-9166-FA47-8890-B789CB3A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92155-5BE9-5F42-90EF-5985551D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D4B7-A9D2-9F43-AC9B-038DE5C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52E6-E3C8-DA46-B2B4-A62808D2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5D8B-1F18-054F-8F82-7F234C43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6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03" y="344528"/>
            <a:ext cx="5591525" cy="487365"/>
          </a:xfrm>
          <a:ln w="38100" cmpd="sng">
            <a:solidFill>
              <a:srgbClr val="000000"/>
            </a:solidFill>
          </a:ln>
        </p:spPr>
        <p:txBody>
          <a:bodyPr>
            <a:normAutofit/>
          </a:bodyPr>
          <a:lstStyle>
            <a:lvl1pPr algn="l">
              <a:defRPr sz="2400" baseline="0">
                <a:latin typeface="Helvetica"/>
                <a:cs typeface="Helvetica"/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1219200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[ Background</a:t>
            </a:r>
            <a:r>
              <a:rPr lang="en-US" sz="1400" baseline="0" dirty="0">
                <a:solidFill>
                  <a:schemeClr val="bg1"/>
                </a:solidFill>
              </a:rPr>
              <a:t> | Chapter I | Chapter II | Chapter III | </a:t>
            </a:r>
            <a:r>
              <a:rPr lang="en-US" sz="1400" baseline="0" dirty="0">
                <a:solidFill>
                  <a:srgbClr val="FFFF00"/>
                </a:solidFill>
              </a:rPr>
              <a:t>Chapter IV </a:t>
            </a:r>
            <a:r>
              <a:rPr lang="en-US" sz="1400" baseline="0" dirty="0">
                <a:solidFill>
                  <a:schemeClr val="bg1"/>
                </a:solidFill>
              </a:rPr>
              <a:t>| Timeline | Conclusions 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FCBE-B8CE-AF45-B4D8-2373F235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A0AF-E8B4-114F-A952-482ECE70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BF62-6C74-9E4F-8C61-456472B4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6565-1BC0-2447-9EB7-413F6D5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D192-F126-7E41-82BF-968D1638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4116-8F99-C046-B424-ED45624E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19FB4-4731-7146-87EE-B6BDE9A7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454D-8731-504B-AFE9-520B1250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BF9A-7DF2-9443-9530-8EF28BB0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0D0A-ADEE-A04C-8E32-8FE9AAE4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D8F4-FC3F-4840-9E6B-D1CE7BA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7BED-C70A-E944-8D56-154F4B2B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1312D-C72A-1340-89AC-E248F462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D3CA0-F0BE-E24E-A8F1-605F3B24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A1EB-BA43-904F-8BB3-C291004A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F24A8-9F48-1343-9700-1ECD9BB3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8C98-AE94-174C-8B12-AC96D73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2F64-5026-6D43-A03F-3950E1CA7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8927B-F6AF-4D49-A426-EEA214B5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CAE18-E563-5642-ACB0-C94BD7BD4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E8606-BE99-784F-8F3A-1C03FA48B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E6D92-FD30-0344-892E-110793CE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50498-A9D3-CA4B-A45C-8F2F592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C4401-BC47-DD43-A71B-F2D307A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CD5-6FEC-B14E-BFCB-9106EAE7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61178-A217-884F-A09D-762A770F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1C01F-50BD-EA48-B9E9-3EA8F76F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9114-098D-EA43-BD93-750EC51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40486-6B9F-D440-9396-6AB75CE5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DD17-8ACF-BD47-AE4E-60FB1FA8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A1CB-4332-D34A-AB29-B334ADA3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2C6F-0474-6541-8A1D-4F2F7FD6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799F-6EEE-0440-9CE7-B4DCA7A9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7B1D4-44E0-514E-A6DF-153396E2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7E52-819F-FE43-8477-F6B99837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62B-C7B7-214B-9F3F-CF373039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5C567-AE82-BD48-AFC2-81D146DD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6AE2-CD6E-7749-BABB-BFB5368A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FCAA2-69D4-5D4A-8104-28DB77200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05AE4-F2E8-3542-AC74-406D520C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1E12E-8EE4-8A40-9217-8D012146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EEC6-1EF5-8D4C-9814-F735FAA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0B37-F0D0-794C-9A71-70456C12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60B4F-CE55-9241-A6D5-6BA894D0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0A82-6B73-9B45-B87C-30798E75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5184-43AE-0944-A137-D0CCF4EB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A5B5-647B-EF49-A2C5-BE1321D4BC4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B524-4B43-6644-BCCA-D4C1257A3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E626-FBB4-DF43-A814-4726625F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(null)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971-80F6-DD4E-97A2-CAFDE1533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Germination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5A7C-7469-3847-992D-8C903BD05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30-January-2019</a:t>
            </a:r>
          </a:p>
        </p:txBody>
      </p:sp>
    </p:spTree>
    <p:extLst>
      <p:ext uri="{BB962C8B-B14F-4D97-AF65-F5344CB8AC3E}">
        <p14:creationId xmlns:p14="http://schemas.microsoft.com/office/powerpoint/2010/main" val="318218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65513-1E89-A641-B81F-DE904556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FBEE0-BE2E-4545-8FD1-CC0A551E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51"/>
            <a:ext cx="12192000" cy="67466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3F2AD9-5223-5144-A546-91A993D0859E}"/>
              </a:ext>
            </a:extLst>
          </p:cNvPr>
          <p:cNvSpPr/>
          <p:nvPr/>
        </p:nvSpPr>
        <p:spPr>
          <a:xfrm>
            <a:off x="6970643" y="3472070"/>
            <a:ext cx="2796209" cy="2968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3D9118-B176-AE4D-BF91-A3FA93007582}"/>
              </a:ext>
            </a:extLst>
          </p:cNvPr>
          <p:cNvSpPr/>
          <p:nvPr/>
        </p:nvSpPr>
        <p:spPr>
          <a:xfrm>
            <a:off x="5135217" y="279617"/>
            <a:ext cx="2796209" cy="2968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5C825E-4E16-E14A-A516-4182FC63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5" y="193962"/>
            <a:ext cx="11286065" cy="64319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69A67-87C9-2947-9D07-C5D901E34B7B}"/>
              </a:ext>
            </a:extLst>
          </p:cNvPr>
          <p:cNvSpPr/>
          <p:nvPr/>
        </p:nvSpPr>
        <p:spPr>
          <a:xfrm>
            <a:off x="6289964" y="193962"/>
            <a:ext cx="969818" cy="623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4318D-991D-9B44-B440-F73645A356AC}"/>
              </a:ext>
            </a:extLst>
          </p:cNvPr>
          <p:cNvSpPr/>
          <p:nvPr/>
        </p:nvSpPr>
        <p:spPr>
          <a:xfrm>
            <a:off x="1980143" y="193961"/>
            <a:ext cx="969818" cy="623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6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1C4E5C-322E-1A43-9F6B-A9B4A7F04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25"/>
            <a:ext cx="10978035" cy="62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9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DC30B-194E-FB40-9F88-70A3AE0F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73" y="142010"/>
            <a:ext cx="4211781" cy="289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60E06-2C28-4347-8C7C-4583A2C1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7" y="850519"/>
            <a:ext cx="8047759" cy="60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8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3EB3B-E562-C744-AE2F-580F4A69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5091"/>
            <a:ext cx="4889881" cy="3532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FD13B-8195-AA42-A6DA-F7D9D66C3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31" y="0"/>
            <a:ext cx="7683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9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06C638-CC28-934D-BA03-99C23736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" y="275165"/>
            <a:ext cx="5418667" cy="541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FF5A5-F051-8C47-9A8E-061AA2609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88" y="275165"/>
            <a:ext cx="5576995" cy="55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EF2E95-B4B4-E841-BE87-B45E53D6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8" y="400047"/>
            <a:ext cx="5492753" cy="5492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2E6E04-DA96-4649-BD46-623A6FED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98" y="400047"/>
            <a:ext cx="5549781" cy="55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830DF-8B1F-5047-8C80-9BC9DF03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1" y="331893"/>
            <a:ext cx="3553164" cy="6194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136E8-EEEA-C545-A861-C1FB06D0B99C}"/>
              </a:ext>
            </a:extLst>
          </p:cNvPr>
          <p:cNvSpPr txBox="1"/>
          <p:nvPr/>
        </p:nvSpPr>
        <p:spPr>
          <a:xfrm>
            <a:off x="4490720" y="1286933"/>
            <a:ext cx="565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model for how T50 (e) is affected by treatments.</a:t>
            </a:r>
          </a:p>
          <a:p>
            <a:r>
              <a:rPr lang="en-US" dirty="0"/>
              <a:t>As you can see, it seem like not really, but I think that because of the covariance of d (upper limit), and e</a:t>
            </a:r>
          </a:p>
        </p:txBody>
      </p:sp>
    </p:spTree>
    <p:extLst>
      <p:ext uri="{BB962C8B-B14F-4D97-AF65-F5344CB8AC3E}">
        <p14:creationId xmlns:p14="http://schemas.microsoft.com/office/powerpoint/2010/main" val="193007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A87DB-13EF-6440-A9F2-F9F0EB02AC4E}"/>
              </a:ext>
            </a:extLst>
          </p:cNvPr>
          <p:cNvSpPr txBox="1"/>
          <p:nvPr/>
        </p:nvSpPr>
        <p:spPr>
          <a:xfrm>
            <a:off x="2309706" y="1483359"/>
            <a:ext cx="83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concerns: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Usefulness of/methods for chilling thresh holds?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08C6B-3BED-9C4A-AEEE-86217C435C7E}"/>
              </a:ext>
            </a:extLst>
          </p:cNvPr>
          <p:cNvSpPr txBox="1"/>
          <p:nvPr/>
        </p:nvSpPr>
        <p:spPr>
          <a:xfrm>
            <a:off x="2438400" y="1444487"/>
            <a:ext cx="854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species for competition trial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Quantify sensitivity to winter temperature for a suite of temperate herbs</a:t>
            </a:r>
          </a:p>
        </p:txBody>
      </p:sp>
    </p:spTree>
    <p:extLst>
      <p:ext uri="{BB962C8B-B14F-4D97-AF65-F5344CB8AC3E}">
        <p14:creationId xmlns:p14="http://schemas.microsoft.com/office/powerpoint/2010/main" val="33182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9527" y="344528"/>
            <a:ext cx="7183949" cy="487365"/>
          </a:xfrm>
        </p:spPr>
        <p:txBody>
          <a:bodyPr>
            <a:normAutofit fontScale="90000"/>
          </a:bodyPr>
          <a:lstStyle/>
          <a:p>
            <a:r>
              <a:rPr lang="en-US" dirty="0"/>
              <a:t>Seasonal Priority Effects and </a:t>
            </a:r>
            <a:r>
              <a:rPr lang="en-US" dirty="0" err="1"/>
              <a:t>phenological</a:t>
            </a:r>
            <a:r>
              <a:rPr lang="en-US" dirty="0"/>
              <a:t> sensitivity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2855204" y="936668"/>
            <a:ext cx="7393696" cy="283338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2493254" y="2166002"/>
            <a:ext cx="7755646" cy="118991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8F193E0-17BE-354F-9C73-7798D07C8ABC}"/>
              </a:ext>
            </a:extLst>
          </p:cNvPr>
          <p:cNvSpPr/>
          <p:nvPr/>
        </p:nvSpPr>
        <p:spPr>
          <a:xfrm>
            <a:off x="3861004" y="5468183"/>
            <a:ext cx="205905" cy="1285465"/>
          </a:xfrm>
          <a:prstGeom prst="parallelogram">
            <a:avLst>
              <a:gd name="adj" fmla="val 58482"/>
            </a:avLst>
          </a:prstGeom>
          <a:solidFill>
            <a:schemeClr val="accent2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D878F709-736E-2744-A8F0-D955B398548B}"/>
              </a:ext>
            </a:extLst>
          </p:cNvPr>
          <p:cNvSpPr/>
          <p:nvPr/>
        </p:nvSpPr>
        <p:spPr>
          <a:xfrm rot="1274459">
            <a:off x="4048208" y="4604837"/>
            <a:ext cx="542048" cy="1135090"/>
          </a:xfrm>
          <a:prstGeom prst="teardrop">
            <a:avLst>
              <a:gd name="adj" fmla="val 113077"/>
            </a:avLst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3160296C-C113-8B4D-9C97-F0551BC91275}"/>
              </a:ext>
            </a:extLst>
          </p:cNvPr>
          <p:cNvSpPr/>
          <p:nvPr/>
        </p:nvSpPr>
        <p:spPr>
          <a:xfrm rot="15175870">
            <a:off x="3208589" y="4896278"/>
            <a:ext cx="1135090" cy="542048"/>
          </a:xfrm>
          <a:prstGeom prst="teardrop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06C8DCA-166A-1848-95AB-A2E2918B928A}"/>
              </a:ext>
            </a:extLst>
          </p:cNvPr>
          <p:cNvSpPr/>
          <p:nvPr/>
        </p:nvSpPr>
        <p:spPr>
          <a:xfrm>
            <a:off x="5249460" y="6232556"/>
            <a:ext cx="69739" cy="459743"/>
          </a:xfrm>
          <a:prstGeom prst="parallelogram">
            <a:avLst>
              <a:gd name="adj" fmla="val 58482"/>
            </a:avLst>
          </a:prstGeom>
          <a:solidFill>
            <a:schemeClr val="accent1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9AB9BD61-AFF8-1740-9B18-E9FA134DD8AB}"/>
              </a:ext>
            </a:extLst>
          </p:cNvPr>
          <p:cNvSpPr/>
          <p:nvPr/>
        </p:nvSpPr>
        <p:spPr>
          <a:xfrm rot="1274459">
            <a:off x="5277471" y="5882657"/>
            <a:ext cx="183590" cy="405962"/>
          </a:xfrm>
          <a:prstGeom prst="teardrop">
            <a:avLst>
              <a:gd name="adj" fmla="val 113077"/>
            </a:avLst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A0CA9A75-C87B-DB46-BF8D-D1C067E41491}"/>
              </a:ext>
            </a:extLst>
          </p:cNvPr>
          <p:cNvSpPr/>
          <p:nvPr/>
        </p:nvSpPr>
        <p:spPr>
          <a:xfrm rot="15175870">
            <a:off x="5045761" y="6009071"/>
            <a:ext cx="405962" cy="183590"/>
          </a:xfrm>
          <a:prstGeom prst="teardrop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338B9B2-5CD6-4148-A7C0-916023383721}"/>
              </a:ext>
            </a:extLst>
          </p:cNvPr>
          <p:cNvSpPr/>
          <p:nvPr/>
        </p:nvSpPr>
        <p:spPr>
          <a:xfrm>
            <a:off x="9142055" y="5888087"/>
            <a:ext cx="103305" cy="830750"/>
          </a:xfrm>
          <a:prstGeom prst="parallelogram">
            <a:avLst>
              <a:gd name="adj" fmla="val 58482"/>
            </a:avLst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5A091536-9BEC-E34E-B702-62C089374F7F}"/>
              </a:ext>
            </a:extLst>
          </p:cNvPr>
          <p:cNvSpPr/>
          <p:nvPr/>
        </p:nvSpPr>
        <p:spPr>
          <a:xfrm rot="1274459">
            <a:off x="9272789" y="5198774"/>
            <a:ext cx="271951" cy="733568"/>
          </a:xfrm>
          <a:prstGeom prst="teardrop">
            <a:avLst>
              <a:gd name="adj" fmla="val 113077"/>
            </a:avLst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D3DF2040-90E3-4641-B9B9-E9C5BCB339FB}"/>
              </a:ext>
            </a:extLst>
          </p:cNvPr>
          <p:cNvSpPr/>
          <p:nvPr/>
        </p:nvSpPr>
        <p:spPr>
          <a:xfrm rot="15175870">
            <a:off x="8736622" y="5441098"/>
            <a:ext cx="733568" cy="271951"/>
          </a:xfrm>
          <a:prstGeom prst="teardrop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2F98EEB-31FB-8C4F-BDC8-1DBDA070F2D3}"/>
              </a:ext>
            </a:extLst>
          </p:cNvPr>
          <p:cNvSpPr/>
          <p:nvPr/>
        </p:nvSpPr>
        <p:spPr>
          <a:xfrm>
            <a:off x="8453653" y="5824834"/>
            <a:ext cx="129966" cy="956437"/>
          </a:xfrm>
          <a:prstGeom prst="parallelogram">
            <a:avLst>
              <a:gd name="adj" fmla="val 58482"/>
            </a:avLst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0FACB55D-F1DA-0641-9742-AF1128DFC694}"/>
              </a:ext>
            </a:extLst>
          </p:cNvPr>
          <p:cNvSpPr/>
          <p:nvPr/>
        </p:nvSpPr>
        <p:spPr>
          <a:xfrm rot="1274459">
            <a:off x="8547962" y="5031325"/>
            <a:ext cx="342137" cy="844552"/>
          </a:xfrm>
          <a:prstGeom prst="teardrop">
            <a:avLst>
              <a:gd name="adj" fmla="val 113077"/>
            </a:avLst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4501E061-A43D-E841-A000-96DF0769F6F7}"/>
              </a:ext>
            </a:extLst>
          </p:cNvPr>
          <p:cNvSpPr/>
          <p:nvPr/>
        </p:nvSpPr>
        <p:spPr>
          <a:xfrm rot="15175870">
            <a:off x="8009272" y="5297704"/>
            <a:ext cx="844552" cy="342137"/>
          </a:xfrm>
          <a:prstGeom prst="teardrop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072FB5-4557-CF41-8B62-BF9CD41E432F}"/>
              </a:ext>
            </a:extLst>
          </p:cNvPr>
          <p:cNvCxnSpPr>
            <a:cxnSpLocks/>
          </p:cNvCxnSpPr>
          <p:nvPr/>
        </p:nvCxnSpPr>
        <p:spPr>
          <a:xfrm flipV="1">
            <a:off x="6994587" y="1633139"/>
            <a:ext cx="0" cy="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EE636B-E823-4046-8310-AA5F6313542C}"/>
              </a:ext>
            </a:extLst>
          </p:cNvPr>
          <p:cNvSpPr txBox="1"/>
          <p:nvPr/>
        </p:nvSpPr>
        <p:spPr>
          <a:xfrm>
            <a:off x="2151502" y="2093685"/>
            <a:ext cx="68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</a:t>
            </a:r>
            <a:r>
              <a:rPr lang="en-US" baseline="-25000" dirty="0">
                <a:latin typeface="Helvetica" pitchFamily="2" charset="0"/>
              </a:rPr>
              <a:t>b(j)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C3B8E-D74B-754A-B132-7B060AF00BF4}"/>
              </a:ext>
            </a:extLst>
          </p:cNvPr>
          <p:cNvSpPr/>
          <p:nvPr/>
        </p:nvSpPr>
        <p:spPr>
          <a:xfrm>
            <a:off x="2400758" y="83189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T</a:t>
            </a:r>
            <a:r>
              <a:rPr lang="en-US" baseline="-25000" dirty="0">
                <a:latin typeface="Helvetica" pitchFamily="2" charset="0"/>
              </a:rPr>
              <a:t>b(</a:t>
            </a:r>
            <a:r>
              <a:rPr lang="en-US" baseline="-25000" dirty="0" err="1">
                <a:latin typeface="Helvetica" pitchFamily="2" charset="0"/>
              </a:rPr>
              <a:t>i</a:t>
            </a:r>
            <a:r>
              <a:rPr lang="en-US" baseline="-25000" dirty="0">
                <a:latin typeface="Helvetica" pitchFamily="2" charset="0"/>
              </a:rPr>
              <a:t>)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E7347F-45F9-3740-A8EC-CD826EB6E7A1}"/>
              </a:ext>
            </a:extLst>
          </p:cNvPr>
          <p:cNvCxnSpPr>
            <a:cxnSpLocks/>
          </p:cNvCxnSpPr>
          <p:nvPr/>
        </p:nvCxnSpPr>
        <p:spPr>
          <a:xfrm flipH="1">
            <a:off x="1957953" y="4095749"/>
            <a:ext cx="8539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16DAB4-AB12-5F4B-A5D4-4733603A0064}"/>
              </a:ext>
            </a:extLst>
          </p:cNvPr>
          <p:cNvCxnSpPr/>
          <p:nvPr/>
        </p:nvCxnSpPr>
        <p:spPr>
          <a:xfrm flipV="1">
            <a:off x="1957953" y="831893"/>
            <a:ext cx="0" cy="326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13961-4F1D-AA47-8234-98B028AC3501}"/>
              </a:ext>
            </a:extLst>
          </p:cNvPr>
          <p:cNvSpPr txBox="1"/>
          <p:nvPr/>
        </p:nvSpPr>
        <p:spPr>
          <a:xfrm>
            <a:off x="5520066" y="4215916"/>
            <a:ext cx="20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Stratification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2B7C17-C119-B544-B940-80F5D763FC4B}"/>
              </a:ext>
            </a:extLst>
          </p:cNvPr>
          <p:cNvSpPr txBox="1"/>
          <p:nvPr/>
        </p:nvSpPr>
        <p:spPr>
          <a:xfrm rot="16200000">
            <a:off x="1312331" y="1799952"/>
            <a:ext cx="7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b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A80E82-AA55-F947-A089-2E27952D85DB}"/>
              </a:ext>
            </a:extLst>
          </p:cNvPr>
          <p:cNvCxnSpPr/>
          <p:nvPr/>
        </p:nvCxnSpPr>
        <p:spPr>
          <a:xfrm flipV="1">
            <a:off x="4066908" y="936667"/>
            <a:ext cx="0" cy="3159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55C5CA-B7BA-FB49-A6B5-E47118A508CD}"/>
              </a:ext>
            </a:extLst>
          </p:cNvPr>
          <p:cNvCxnSpPr/>
          <p:nvPr/>
        </p:nvCxnSpPr>
        <p:spPr>
          <a:xfrm flipV="1">
            <a:off x="9407366" y="936667"/>
            <a:ext cx="0" cy="3159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732D0DE-7E3A-1346-AE26-2AFFA89503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4" t="20914" r="5069" b="22241"/>
          <a:stretch/>
        </p:blipFill>
        <p:spPr>
          <a:xfrm rot="19686489">
            <a:off x="3066086" y="656545"/>
            <a:ext cx="5351048" cy="48582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3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00486E-B7D9-D34F-96E4-0929E52C43D1}"/>
              </a:ext>
            </a:extLst>
          </p:cNvPr>
          <p:cNvCxnSpPr/>
          <p:nvPr/>
        </p:nvCxnSpPr>
        <p:spPr>
          <a:xfrm>
            <a:off x="7058025" y="1000125"/>
            <a:ext cx="0" cy="381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512FA-587E-A74D-9127-29A61314A9A5}"/>
              </a:ext>
            </a:extLst>
          </p:cNvPr>
          <p:cNvCxnSpPr>
            <a:cxnSpLocks/>
          </p:cNvCxnSpPr>
          <p:nvPr/>
        </p:nvCxnSpPr>
        <p:spPr>
          <a:xfrm flipH="1">
            <a:off x="7058025" y="4824413"/>
            <a:ext cx="3876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0DF900-8E56-8F43-9643-7257DA8DA418}"/>
              </a:ext>
            </a:extLst>
          </p:cNvPr>
          <p:cNvSpPr txBox="1"/>
          <p:nvPr/>
        </p:nvSpPr>
        <p:spPr>
          <a:xfrm>
            <a:off x="8520113" y="5029200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77A71-69BC-EB47-9FF8-81E968C446D8}"/>
              </a:ext>
            </a:extLst>
          </p:cNvPr>
          <p:cNvSpPr txBox="1"/>
          <p:nvPr/>
        </p:nvSpPr>
        <p:spPr>
          <a:xfrm rot="16200000">
            <a:off x="5372101" y="2417639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Germination %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2872455-2170-9249-946D-49615A32ED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8980" y="1404535"/>
            <a:ext cx="3614740" cy="34198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BCD9EE5-CB4D-D54B-880C-A588CEF432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8026" y="1404535"/>
            <a:ext cx="3911495" cy="3419878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E5034C9-32E8-924E-B072-66F98901D6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3800" y="1395010"/>
            <a:ext cx="3614740" cy="3419878"/>
          </a:xfrm>
          <a:prstGeom prst="curvedConnector3">
            <a:avLst>
              <a:gd name="adj1" fmla="val 37747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C6177E-07C2-6543-B7B6-35CDB3C9B51D}"/>
              </a:ext>
            </a:extLst>
          </p:cNvPr>
          <p:cNvCxnSpPr/>
          <p:nvPr/>
        </p:nvCxnSpPr>
        <p:spPr>
          <a:xfrm>
            <a:off x="7058025" y="2907506"/>
            <a:ext cx="4065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45AB303-CE3B-2742-A303-56F7D5B2629A}"/>
              </a:ext>
            </a:extLst>
          </p:cNvPr>
          <p:cNvSpPr/>
          <p:nvPr/>
        </p:nvSpPr>
        <p:spPr>
          <a:xfrm>
            <a:off x="9770270" y="2847977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3FC12B-DFB9-F940-B302-ADC8DAC23793}"/>
              </a:ext>
            </a:extLst>
          </p:cNvPr>
          <p:cNvSpPr/>
          <p:nvPr/>
        </p:nvSpPr>
        <p:spPr>
          <a:xfrm>
            <a:off x="9308304" y="2857497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69C48E-3537-2240-A909-87753BA1E792}"/>
              </a:ext>
            </a:extLst>
          </p:cNvPr>
          <p:cNvSpPr/>
          <p:nvPr/>
        </p:nvSpPr>
        <p:spPr>
          <a:xfrm>
            <a:off x="8993975" y="2843209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FF0B0-B901-074C-AB6E-2EDED8E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563" y="0"/>
            <a:ext cx="5371539" cy="6858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AE387-9906-634D-B8D1-A0EF76766FF0}"/>
              </a:ext>
            </a:extLst>
          </p:cNvPr>
          <p:cNvSpPr txBox="1"/>
          <p:nvPr/>
        </p:nvSpPr>
        <p:spPr>
          <a:xfrm>
            <a:off x="6205708" y="6215063"/>
            <a:ext cx="20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Kader 2005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8698D-923A-CB4A-AB01-43A78B8FDD6B}"/>
              </a:ext>
            </a:extLst>
          </p:cNvPr>
          <p:cNvSpPr/>
          <p:nvPr/>
        </p:nvSpPr>
        <p:spPr>
          <a:xfrm>
            <a:off x="447781" y="3957642"/>
            <a:ext cx="4214812" cy="226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6415C-7C26-2C4E-B13E-51147E2E7349}"/>
              </a:ext>
            </a:extLst>
          </p:cNvPr>
          <p:cNvSpPr/>
          <p:nvPr/>
        </p:nvSpPr>
        <p:spPr>
          <a:xfrm>
            <a:off x="423036" y="4255810"/>
            <a:ext cx="4214812" cy="226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4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04B580-252B-E84A-AF12-5E6E3F6B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1" y="313581"/>
            <a:ext cx="5076191" cy="6398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451898-16D3-E742-892D-681DB91D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390" y="583094"/>
            <a:ext cx="6808500" cy="52611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D95878-1B33-9044-9668-24B00FB4984C}"/>
              </a:ext>
            </a:extLst>
          </p:cNvPr>
          <p:cNvSpPr/>
          <p:nvPr/>
        </p:nvSpPr>
        <p:spPr>
          <a:xfrm>
            <a:off x="474873" y="3788310"/>
            <a:ext cx="4214812" cy="226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4BAF9-5AB9-0947-9570-2582A4EDECCC}"/>
              </a:ext>
            </a:extLst>
          </p:cNvPr>
          <p:cNvSpPr/>
          <p:nvPr/>
        </p:nvSpPr>
        <p:spPr>
          <a:xfrm>
            <a:off x="450128" y="4086478"/>
            <a:ext cx="4214812" cy="226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2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23F09F2-413B-924F-8A4C-4CD96FFA58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4" t="20914" r="5069" b="22241"/>
          <a:stretch/>
        </p:blipFill>
        <p:spPr>
          <a:xfrm rot="19686489">
            <a:off x="590628" y="559285"/>
            <a:ext cx="5125563" cy="4653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D8D491-7A5C-064E-B59C-248B65727903}"/>
              </a:ext>
            </a:extLst>
          </p:cNvPr>
          <p:cNvSpPr txBox="1">
            <a:spLocks/>
          </p:cNvSpPr>
          <p:nvPr/>
        </p:nvSpPr>
        <p:spPr>
          <a:xfrm>
            <a:off x="6308035" y="524499"/>
            <a:ext cx="5658678" cy="54257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% will germination in pre-treatment (</a:t>
            </a:r>
            <a:r>
              <a:rPr lang="en-US" b="1" dirty="0"/>
              <a:t>left censor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germinate in the trial (</a:t>
            </a:r>
            <a:r>
              <a:rPr lang="en-US" b="1" dirty="0"/>
              <a:t>yay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die during the trial (</a:t>
            </a:r>
            <a:r>
              <a:rPr lang="en-US" b="1" dirty="0"/>
              <a:t>mold…</a:t>
            </a:r>
            <a:r>
              <a:rPr lang="en-US" b="1" dirty="0" err="1"/>
              <a:t>ewww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will not germinate </a:t>
            </a:r>
            <a:r>
              <a:rPr lang="en-US" b="1" dirty="0"/>
              <a:t>(right censor</a:t>
            </a:r>
            <a:r>
              <a:rPr lang="en-US" dirty="0"/>
              <a:t>…or </a:t>
            </a:r>
            <a:r>
              <a:rPr lang="en-US" b="1" dirty="0"/>
              <a:t>is it?)</a:t>
            </a:r>
          </a:p>
        </p:txBody>
      </p:sp>
    </p:spTree>
    <p:extLst>
      <p:ext uri="{BB962C8B-B14F-4D97-AF65-F5344CB8AC3E}">
        <p14:creationId xmlns:p14="http://schemas.microsoft.com/office/powerpoint/2010/main" val="31049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CABAE-9369-D144-B489-D2DF40E47C75}"/>
              </a:ext>
            </a:extLst>
          </p:cNvPr>
          <p:cNvSpPr txBox="1"/>
          <p:nvPr/>
        </p:nvSpPr>
        <p:spPr>
          <a:xfrm>
            <a:off x="1470991" y="304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Baskin and Baskin suggest reporting: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germination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measure of germination speed (</a:t>
            </a:r>
            <a:r>
              <a:rPr lang="en-US" dirty="0" err="1"/>
              <a:t>ie</a:t>
            </a:r>
            <a:r>
              <a:rPr lang="en-US" dirty="0"/>
              <a:t> mean germination time, T50)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measure of germination synchrony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Modeling option 1:</a:t>
            </a:r>
          </a:p>
          <a:p>
            <a:r>
              <a:rPr lang="en-US" dirty="0"/>
              <a:t>Each of the above~ stratification duration * incubation temp |species</a:t>
            </a:r>
          </a:p>
          <a:p>
            <a:pPr lvl="1"/>
            <a:r>
              <a:rPr lang="en-US" dirty="0"/>
              <a:t>Seems hard to make direct interspecific comparison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1a. </a:t>
            </a:r>
            <a:r>
              <a:rPr lang="en-US" dirty="0"/>
              <a:t>Add a germination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E73E1-41A6-C640-8177-9896B44F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4" y="3444121"/>
            <a:ext cx="9463433" cy="26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3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53ECD-1AA0-8145-ADDB-BE62378D51C3}"/>
              </a:ext>
            </a:extLst>
          </p:cNvPr>
          <p:cNvSpPr txBox="1"/>
          <p:nvPr/>
        </p:nvSpPr>
        <p:spPr>
          <a:xfrm>
            <a:off x="1470991" y="3048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complicated….</a:t>
            </a:r>
          </a:p>
          <a:p>
            <a:r>
              <a:rPr lang="en-US" b="1" dirty="0"/>
              <a:t>2. Tradition nonlinear modeling: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cumulative distribution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Violates assumptions of independence at each 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repeat measure type analysis for nonlinear models?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3. Time to event analysis:</a:t>
            </a:r>
          </a:p>
          <a:p>
            <a:r>
              <a:rPr lang="en-US" dirty="0"/>
              <a:t>Survival models and dose-response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all seeds can germinate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Estimates right censoring (maybe inappropriate for  seeds with dormancy)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typical distributions used for germination can’t handle negative time values (some survival analysis can).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DRC-rigid packages, doesn’t play well with others, hard to diagnose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4. Some sort of four part hierarchical:</a:t>
            </a:r>
          </a:p>
          <a:p>
            <a:r>
              <a:rPr lang="en-US" dirty="0"/>
              <a:t>A:  moldy seed # ~(chilling time, temp) + |species</a:t>
            </a:r>
          </a:p>
          <a:p>
            <a:r>
              <a:rPr lang="en-US" dirty="0"/>
              <a:t>B: Cold germ~ chilling time</a:t>
            </a:r>
          </a:p>
          <a:p>
            <a:r>
              <a:rPr lang="en-US" dirty="0"/>
              <a:t>C: germination model (</a:t>
            </a:r>
            <a:r>
              <a:rPr lang="en-US" dirty="0" err="1"/>
              <a:t>drc</a:t>
            </a:r>
            <a:r>
              <a:rPr lang="en-US" dirty="0"/>
              <a:t> or survival)</a:t>
            </a:r>
          </a:p>
          <a:p>
            <a:r>
              <a:rPr lang="en-US" dirty="0"/>
              <a:t>D*: Cure model- how many right censored will germination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8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401</Words>
  <Application>Microsoft Macintosh PowerPoint</Application>
  <PresentationFormat>Widescreen</PresentationFormat>
  <Paragraphs>69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Germination Update</vt:lpstr>
      <vt:lpstr>PowerPoint Presentation</vt:lpstr>
      <vt:lpstr>Seasonal Priority Effects and phenological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Buonaiuto, Daniel</dc:creator>
  <cp:lastModifiedBy>Buonaiuto, Daniel</cp:lastModifiedBy>
  <cp:revision>23</cp:revision>
  <cp:lastPrinted>2019-01-30T13:45:40Z</cp:lastPrinted>
  <dcterms:created xsi:type="dcterms:W3CDTF">2019-01-16T17:29:02Z</dcterms:created>
  <dcterms:modified xsi:type="dcterms:W3CDTF">2019-01-30T20:49:22Z</dcterms:modified>
</cp:coreProperties>
</file>