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6" d="100"/>
          <a:sy n="136" d="100"/>
        </p:scale>
        <p:origin x="-16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ED91F6-016F-944E-A994-397AABC87908}" type="datetimeFigureOut">
              <a:rPr lang="en-US" smtClean="0"/>
              <a:t>9/30/18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18BE63-793E-4A46-8DE4-B676FF388248}" type="slidenum">
              <a:rPr lang="en-US" smtClean="0"/>
              <a:t>‹#›</a:t>
            </a:fld>
            <a:endParaRPr lang="en-US"/>
          </a:p>
        </p:txBody>
      </p:sp>
    </p:spTree>
    <p:extLst>
      <p:ext uri="{BB962C8B-B14F-4D97-AF65-F5344CB8AC3E}">
        <p14:creationId xmlns:p14="http://schemas.microsoft.com/office/powerpoint/2010/main" val="30810004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Germination is a critical fitness</a:t>
            </a:r>
            <a:r>
              <a:rPr lang="en-US" baseline="0" dirty="0" smtClean="0"/>
              <a:t> step. Very temperature </a:t>
            </a:r>
            <a:r>
              <a:rPr lang="en-US" baseline="0" dirty="0" err="1" smtClean="0"/>
              <a:t>sensative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5118BE63-793E-4A46-8DE4-B676FF388248}" type="slidenum">
              <a:rPr lang="en-US" smtClean="0"/>
              <a:t>15</a:t>
            </a:fld>
            <a:endParaRPr lang="en-US"/>
          </a:p>
        </p:txBody>
      </p:sp>
    </p:spTree>
    <p:extLst>
      <p:ext uri="{BB962C8B-B14F-4D97-AF65-F5344CB8AC3E}">
        <p14:creationId xmlns:p14="http://schemas.microsoft.com/office/powerpoint/2010/main" val="243497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Arial" charset="0"/>
                <a:cs typeface="Baekmuk Gulim" charset="0"/>
              </a:rPr>
              <a:t> Shifts of germination phenology between now (dashed lines) and the future (solid lines) with global warming for species requiring cold stratification. (a) Seedling emergence will be delayed if the current length of cold stratification approximates the minimum requirement. In this case, shortened winters will not adequately overcome dormancy and seeds will require increased time in spring to germinate. (b) Emergence will be earlier if the current length of stratification greatly exceeds the minimum required. Seeds remain un‐germinated (but </a:t>
            </a:r>
            <a:r>
              <a:rPr lang="en-US" sz="1200" dirty="0" err="1" smtClean="0">
                <a:latin typeface="Arial" charset="0"/>
                <a:cs typeface="Baekmuk Gulim" charset="0"/>
              </a:rPr>
              <a:t>nondormant</a:t>
            </a:r>
            <a:r>
              <a:rPr lang="en-US" sz="1200" dirty="0" smtClean="0">
                <a:latin typeface="Arial" charset="0"/>
                <a:cs typeface="Baekmuk Gulim" charset="0"/>
              </a:rPr>
              <a:t>) until spring temperatures warm, and thus shortened winters do not affect dormancy break but premature spring warm‐up accelerates germination. </a:t>
            </a:r>
          </a:p>
          <a:p>
            <a:endParaRPr lang="en-US" dirty="0"/>
          </a:p>
        </p:txBody>
      </p:sp>
      <p:sp>
        <p:nvSpPr>
          <p:cNvPr id="4" name="Slide Number Placeholder 3"/>
          <p:cNvSpPr>
            <a:spLocks noGrp="1"/>
          </p:cNvSpPr>
          <p:nvPr>
            <p:ph type="sldNum" sz="quarter" idx="10"/>
          </p:nvPr>
        </p:nvSpPr>
        <p:spPr/>
        <p:txBody>
          <a:bodyPr/>
          <a:lstStyle/>
          <a:p>
            <a:fld id="{5118BE63-793E-4A46-8DE4-B676FF388248}" type="slidenum">
              <a:rPr lang="en-US" smtClean="0"/>
              <a:t>16</a:t>
            </a:fld>
            <a:endParaRPr lang="en-US"/>
          </a:p>
        </p:txBody>
      </p:sp>
    </p:spTree>
    <p:extLst>
      <p:ext uri="{BB962C8B-B14F-4D97-AF65-F5344CB8AC3E}">
        <p14:creationId xmlns:p14="http://schemas.microsoft.com/office/powerpoint/2010/main" val="248874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Evetts</a:t>
            </a:r>
            <a:r>
              <a:rPr lang="en-US" dirty="0" smtClean="0"/>
              <a:t> 1972</a:t>
            </a:r>
          </a:p>
          <a:p>
            <a:r>
              <a:rPr lang="en-US" dirty="0" err="1" smtClean="0"/>
              <a:t>Oegema</a:t>
            </a:r>
            <a:r>
              <a:rPr lang="en-US" dirty="0" smtClean="0"/>
              <a:t> and Fletcher 1972</a:t>
            </a:r>
          </a:p>
          <a:p>
            <a:r>
              <a:rPr lang="en-US" dirty="0" smtClean="0"/>
              <a:t>Farmer 1986</a:t>
            </a:r>
          </a:p>
          <a:p>
            <a:r>
              <a:rPr lang="en-US" dirty="0" smtClean="0"/>
              <a:t>Baskin and Baskin 1977</a:t>
            </a:r>
          </a:p>
          <a:p>
            <a:endParaRPr lang="en-US" dirty="0" smtClean="0"/>
          </a:p>
          <a:p>
            <a:r>
              <a:rPr lang="en-US" dirty="0" smtClean="0"/>
              <a:t>Add picture of </a:t>
            </a:r>
            <a:r>
              <a:rPr lang="en-US" dirty="0" err="1" smtClean="0"/>
              <a:t>Ascleptias</a:t>
            </a:r>
            <a:r>
              <a:rPr lang="en-US" baseline="0" dirty="0" smtClean="0"/>
              <a:t> only</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118BE63-793E-4A46-8DE4-B676FF388248}" type="slidenum">
              <a:rPr lang="en-US" smtClean="0"/>
              <a:t>21</a:t>
            </a:fld>
            <a:endParaRPr lang="en-US"/>
          </a:p>
        </p:txBody>
      </p:sp>
    </p:spTree>
    <p:extLst>
      <p:ext uri="{BB962C8B-B14F-4D97-AF65-F5344CB8AC3E}">
        <p14:creationId xmlns:p14="http://schemas.microsoft.com/office/powerpoint/2010/main" val="390487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Map</a:t>
            </a:r>
            <a:r>
              <a:rPr lang="en-US" baseline="0" dirty="0" smtClean="0"/>
              <a:t> of eastern US to global map with points all over the world</a:t>
            </a:r>
            <a:endParaRPr lang="en-US" dirty="0"/>
          </a:p>
        </p:txBody>
      </p:sp>
      <p:sp>
        <p:nvSpPr>
          <p:cNvPr id="4" name="Slide Number Placeholder 3"/>
          <p:cNvSpPr>
            <a:spLocks noGrp="1"/>
          </p:cNvSpPr>
          <p:nvPr>
            <p:ph type="sldNum" sz="quarter" idx="10"/>
          </p:nvPr>
        </p:nvSpPr>
        <p:spPr/>
        <p:txBody>
          <a:bodyPr/>
          <a:lstStyle/>
          <a:p>
            <a:fld id="{5118BE63-793E-4A46-8DE4-B676FF388248}" type="slidenum">
              <a:rPr lang="en-US" smtClean="0"/>
              <a:t>22</a:t>
            </a:fld>
            <a:endParaRPr lang="en-US"/>
          </a:p>
        </p:txBody>
      </p:sp>
    </p:spTree>
    <p:extLst>
      <p:ext uri="{BB962C8B-B14F-4D97-AF65-F5344CB8AC3E}">
        <p14:creationId xmlns:p14="http://schemas.microsoft.com/office/powerpoint/2010/main" val="3904872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 name="Rectangle 12"/>
          <p:cNvSpPr/>
          <p:nvPr userDrawn="1"/>
        </p:nvSpPr>
        <p:spPr>
          <a:xfrm>
            <a:off x="1" y="5912992"/>
            <a:ext cx="9144000" cy="928414"/>
          </a:xfrm>
          <a:prstGeom prst="rect">
            <a:avLst/>
          </a:prstGeom>
          <a:gradFill flip="none" rotWithShape="1">
            <a:gsLst>
              <a:gs pos="0">
                <a:schemeClr val="dk1">
                  <a:tint val="100000"/>
                  <a:shade val="100000"/>
                  <a:satMod val="130000"/>
                  <a:alpha val="64000"/>
                </a:schemeClr>
              </a:gs>
              <a:gs pos="100000">
                <a:schemeClr val="dk1">
                  <a:tint val="50000"/>
                  <a:shade val="100000"/>
                  <a:satMod val="350000"/>
                  <a:alpha val="64000"/>
                </a:schemeClr>
              </a:gs>
            </a:gsLst>
            <a:lin ang="16200000" scaled="0"/>
            <a:tileRect/>
          </a:gra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ln>
                <a:solidFill>
                  <a:srgbClr val="000000"/>
                </a:solidFill>
              </a:ln>
              <a:solidFill>
                <a:srgbClr val="000000"/>
              </a:solidFill>
            </a:endParaRPr>
          </a:p>
        </p:txBody>
      </p:sp>
      <p:sp>
        <p:nvSpPr>
          <p:cNvPr id="2" name="Title 1"/>
          <p:cNvSpPr>
            <a:spLocks noGrp="1"/>
          </p:cNvSpPr>
          <p:nvPr>
            <p:ph type="ctrTitle" hasCustomPrompt="1"/>
          </p:nvPr>
        </p:nvSpPr>
        <p:spPr>
          <a:xfrm>
            <a:off x="35033" y="439401"/>
            <a:ext cx="9082690" cy="501276"/>
          </a:xfrm>
          <a:noFill/>
          <a:ln w="12700" cmpd="sng">
            <a:solidFill>
              <a:schemeClr val="tx1"/>
            </a:solidFill>
            <a:bevel/>
          </a:ln>
          <a:effectLst>
            <a:softEdge rad="596900"/>
          </a:effectLst>
        </p:spPr>
        <p:txBody>
          <a:bodyPr>
            <a:normAutofit/>
          </a:bodyPr>
          <a:lstStyle>
            <a:lvl1pPr>
              <a:defRPr sz="2000" baseline="0">
                <a:ln>
                  <a:noFill/>
                </a:ln>
                <a:latin typeface="Helvetica"/>
                <a:cs typeface="Helvetica"/>
              </a:defRPr>
            </a:lvl1pPr>
          </a:lstStyle>
          <a:p>
            <a:r>
              <a:rPr lang="en-US" dirty="0" err="1" smtClean="0"/>
              <a:t>Phenological</a:t>
            </a:r>
            <a:r>
              <a:rPr lang="en-US" dirty="0" smtClean="0"/>
              <a:t> sensitivity as a mediator of plant interactions</a:t>
            </a:r>
            <a:endParaRPr lang="en-US" dirty="0"/>
          </a:p>
        </p:txBody>
      </p:sp>
      <p:sp>
        <p:nvSpPr>
          <p:cNvPr id="3" name="Subtitle 2"/>
          <p:cNvSpPr>
            <a:spLocks noGrp="1"/>
          </p:cNvSpPr>
          <p:nvPr>
            <p:ph type="subTitle" idx="1" hasCustomPrompt="1"/>
          </p:nvPr>
        </p:nvSpPr>
        <p:spPr>
          <a:xfrm>
            <a:off x="4143695" y="3799513"/>
            <a:ext cx="5118274" cy="677041"/>
          </a:xfrm>
          <a:ln>
            <a:solidFill>
              <a:srgbClr val="000000"/>
            </a:solidFill>
          </a:ln>
        </p:spPr>
        <p:txBody>
          <a:bodyPr>
            <a:normAutofit/>
          </a:bodyPr>
          <a:lstStyle>
            <a:lvl1pPr marL="0" indent="0" algn="ctr">
              <a:buNone/>
              <a:defRPr sz="1600" baseline="0">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Dissertation Proposal of Daniel </a:t>
            </a:r>
            <a:r>
              <a:rPr lang="en-US" dirty="0" err="1" smtClean="0"/>
              <a:t>Buonaiuto</a:t>
            </a:r>
            <a:endParaRPr lang="en-US" dirty="0" smtClean="0"/>
          </a:p>
          <a:p>
            <a:r>
              <a:rPr lang="en-US" dirty="0" smtClean="0"/>
              <a:t>October 25, 2018</a:t>
            </a:r>
          </a:p>
        </p:txBody>
      </p:sp>
      <p:sp>
        <p:nvSpPr>
          <p:cNvPr id="8" name="TextBox 7"/>
          <p:cNvSpPr txBox="1"/>
          <p:nvPr userDrawn="1"/>
        </p:nvSpPr>
        <p:spPr>
          <a:xfrm>
            <a:off x="7076966" y="4479604"/>
            <a:ext cx="2067034" cy="1231106"/>
          </a:xfrm>
          <a:prstGeom prst="rect">
            <a:avLst/>
          </a:prstGeom>
          <a:noFill/>
          <a:ln>
            <a:solidFill>
              <a:srgbClr val="000000"/>
            </a:solidFill>
          </a:ln>
        </p:spPr>
        <p:txBody>
          <a:bodyPr wrap="square" rtlCol="0">
            <a:spAutoFit/>
          </a:bodyPr>
          <a:lstStyle/>
          <a:p>
            <a:pPr algn="l"/>
            <a:r>
              <a:rPr lang="en-US" sz="1400" dirty="0" smtClean="0">
                <a:solidFill>
                  <a:schemeClr val="tx1"/>
                </a:solidFill>
                <a:latin typeface="Helvetica"/>
                <a:cs typeface="Helvetica"/>
              </a:rPr>
              <a:t>Dr. Missy Holbrook</a:t>
            </a:r>
          </a:p>
          <a:p>
            <a:pPr algn="l"/>
            <a:r>
              <a:rPr lang="en-US" sz="1400" dirty="0" smtClean="0">
                <a:solidFill>
                  <a:schemeClr val="tx1"/>
                </a:solidFill>
                <a:latin typeface="Helvetica"/>
                <a:cs typeface="Helvetica"/>
              </a:rPr>
              <a:t>Dr. Robin Hopkins</a:t>
            </a:r>
          </a:p>
          <a:p>
            <a:pPr algn="l"/>
            <a:r>
              <a:rPr lang="en-US" sz="1400" dirty="0" smtClean="0">
                <a:solidFill>
                  <a:schemeClr val="tx1"/>
                </a:solidFill>
                <a:latin typeface="Helvetica"/>
                <a:cs typeface="Helvetica"/>
              </a:rPr>
              <a:t>Dr. Paul Moorcroft</a:t>
            </a:r>
          </a:p>
          <a:p>
            <a:pPr algn="l"/>
            <a:r>
              <a:rPr lang="en-US" sz="1400" dirty="0" smtClean="0">
                <a:solidFill>
                  <a:schemeClr val="tx1"/>
                </a:solidFill>
                <a:latin typeface="Helvetica"/>
                <a:cs typeface="Helvetica"/>
              </a:rPr>
              <a:t>Dr. Lizzie </a:t>
            </a:r>
            <a:r>
              <a:rPr lang="en-US" sz="1400" dirty="0" err="1" smtClean="0">
                <a:solidFill>
                  <a:schemeClr val="tx1"/>
                </a:solidFill>
                <a:latin typeface="Helvetica"/>
                <a:cs typeface="Helvetica"/>
              </a:rPr>
              <a:t>Wolkovich</a:t>
            </a:r>
            <a:endParaRPr lang="en-US" sz="1400" dirty="0" smtClean="0">
              <a:solidFill>
                <a:schemeClr val="tx1"/>
              </a:solidFill>
              <a:latin typeface="Helvetica"/>
              <a:cs typeface="Helvetica"/>
            </a:endParaRPr>
          </a:p>
          <a:p>
            <a:pPr algn="ctr"/>
            <a:endParaRPr lang="en-US" dirty="0"/>
          </a:p>
        </p:txBody>
      </p:sp>
      <p:pic>
        <p:nvPicPr>
          <p:cNvPr id="10" name="Picture 9"/>
          <p:cNvPicPr>
            <a:picLocks noChangeAspect="1"/>
          </p:cNvPicPr>
          <p:nvPr userDrawn="1"/>
        </p:nvPicPr>
        <p:blipFill>
          <a:blip r:embed="rId2"/>
          <a:stretch>
            <a:fillRect/>
          </a:stretch>
        </p:blipFill>
        <p:spPr>
          <a:xfrm>
            <a:off x="4239174" y="5912357"/>
            <a:ext cx="953822" cy="927194"/>
          </a:xfrm>
          <a:prstGeom prst="rect">
            <a:avLst/>
          </a:prstGeom>
        </p:spPr>
      </p:pic>
      <p:pic>
        <p:nvPicPr>
          <p:cNvPr id="11" name="Picture 10"/>
          <p:cNvPicPr>
            <a:picLocks noChangeAspect="1"/>
          </p:cNvPicPr>
          <p:nvPr userDrawn="1"/>
        </p:nvPicPr>
        <p:blipFill>
          <a:blip r:embed="rId3"/>
          <a:stretch>
            <a:fillRect/>
          </a:stretch>
        </p:blipFill>
        <p:spPr>
          <a:xfrm>
            <a:off x="6122296" y="6051874"/>
            <a:ext cx="1967461" cy="603355"/>
          </a:xfrm>
          <a:prstGeom prst="rect">
            <a:avLst/>
          </a:prstGeom>
          <a:ln>
            <a:noFill/>
          </a:ln>
        </p:spPr>
      </p:pic>
      <p:pic>
        <p:nvPicPr>
          <p:cNvPr id="12" name="Picture 11"/>
          <p:cNvPicPr>
            <a:picLocks noChangeAspect="1"/>
          </p:cNvPicPr>
          <p:nvPr userDrawn="1"/>
        </p:nvPicPr>
        <p:blipFill>
          <a:blip r:embed="rId4"/>
          <a:stretch>
            <a:fillRect/>
          </a:stretch>
        </p:blipFill>
        <p:spPr>
          <a:xfrm>
            <a:off x="521683" y="6113517"/>
            <a:ext cx="2824110" cy="517394"/>
          </a:xfrm>
          <a:prstGeom prst="rect">
            <a:avLst/>
          </a:prstGeom>
        </p:spPr>
      </p:pic>
      <p:sp>
        <p:nvSpPr>
          <p:cNvPr id="14" name="Rectangle 13"/>
          <p:cNvSpPr/>
          <p:nvPr userDrawn="1"/>
        </p:nvSpPr>
        <p:spPr>
          <a:xfrm flipV="1">
            <a:off x="-8748" y="0"/>
            <a:ext cx="9161519" cy="424840"/>
          </a:xfrm>
          <a:prstGeom prst="rect">
            <a:avLst/>
          </a:prstGeom>
          <a:gradFill flip="none" rotWithShape="1">
            <a:gsLst>
              <a:gs pos="0">
                <a:schemeClr val="dk1">
                  <a:tint val="100000"/>
                  <a:shade val="100000"/>
                  <a:satMod val="130000"/>
                  <a:alpha val="70000"/>
                </a:schemeClr>
              </a:gs>
              <a:gs pos="100000">
                <a:schemeClr val="dk1">
                  <a:tint val="50000"/>
                  <a:shade val="100000"/>
                  <a:satMod val="350000"/>
                  <a:alpha val="70000"/>
                </a:schemeClr>
              </a:gs>
            </a:gsLst>
            <a:lin ang="16200000" scaled="0"/>
            <a:tileRect/>
          </a:gradFill>
          <a:ln>
            <a:noFill/>
          </a:ln>
        </p:spPr>
        <p:style>
          <a:lnRef idx="1">
            <a:schemeClr val="dk1"/>
          </a:lnRef>
          <a:fillRef idx="3">
            <a:schemeClr val="dk1"/>
          </a:fillRef>
          <a:effectRef idx="2">
            <a:schemeClr val="dk1"/>
          </a:effectRef>
          <a:fontRef idx="minor">
            <a:schemeClr val="lt1"/>
          </a:fontRef>
        </p:style>
        <p:txBody>
          <a:bodyPr rtlCol="0" anchor="ctr">
            <a:scene3d>
              <a:camera prst="orthographicFront"/>
              <a:lightRig rig="threePt" dir="t"/>
            </a:scene3d>
            <a:sp3d extrusionH="57150">
              <a:bevelT w="38100" h="38100"/>
            </a:sp3d>
          </a:bodyPr>
          <a:lstStyle/>
          <a:p>
            <a:pPr algn="ctr"/>
            <a:endParaRPr lang="en-US">
              <a:ln>
                <a:solidFill>
                  <a:srgbClr val="000000"/>
                </a:solidFill>
              </a:ln>
              <a:solidFill>
                <a:srgbClr val="000000"/>
              </a:solidFill>
            </a:endParaRPr>
          </a:p>
        </p:txBody>
      </p:sp>
      <p:sp>
        <p:nvSpPr>
          <p:cNvPr id="15" name="Rectangle 14"/>
          <p:cNvSpPr/>
          <p:nvPr userDrawn="1"/>
        </p:nvSpPr>
        <p:spPr>
          <a:xfrm>
            <a:off x="-3" y="940677"/>
            <a:ext cx="9161519" cy="424840"/>
          </a:xfrm>
          <a:prstGeom prst="rect">
            <a:avLst/>
          </a:prstGeom>
          <a:gradFill flip="none" rotWithShape="1">
            <a:gsLst>
              <a:gs pos="0">
                <a:schemeClr val="dk1">
                  <a:tint val="100000"/>
                  <a:shade val="100000"/>
                  <a:satMod val="130000"/>
                  <a:alpha val="70000"/>
                </a:schemeClr>
              </a:gs>
              <a:gs pos="100000">
                <a:schemeClr val="dk1">
                  <a:tint val="50000"/>
                  <a:shade val="100000"/>
                  <a:satMod val="350000"/>
                  <a:alpha val="70000"/>
                </a:schemeClr>
              </a:gs>
            </a:gsLst>
            <a:lin ang="16200000" scaled="0"/>
            <a:tileRect/>
          </a:gradFill>
          <a:ln>
            <a:noFill/>
          </a:ln>
        </p:spPr>
        <p:style>
          <a:lnRef idx="1">
            <a:schemeClr val="dk1"/>
          </a:lnRef>
          <a:fillRef idx="3">
            <a:schemeClr val="dk1"/>
          </a:fillRef>
          <a:effectRef idx="2">
            <a:schemeClr val="dk1"/>
          </a:effectRef>
          <a:fontRef idx="minor">
            <a:schemeClr val="lt1"/>
          </a:fontRef>
        </p:style>
        <p:txBody>
          <a:bodyPr rtlCol="0" anchor="ctr">
            <a:scene3d>
              <a:camera prst="orthographicFront"/>
              <a:lightRig rig="threePt" dir="t"/>
            </a:scene3d>
            <a:sp3d extrusionH="57150">
              <a:bevelT w="38100" h="38100"/>
            </a:sp3d>
          </a:bodyPr>
          <a:lstStyle/>
          <a:p>
            <a:pPr algn="ctr"/>
            <a:endParaRPr lang="en-US">
              <a:ln>
                <a:solidFill>
                  <a:srgbClr val="000000"/>
                </a:solidFill>
              </a:ln>
              <a:solidFill>
                <a:srgbClr val="000000"/>
              </a:solidFill>
            </a:endParaRPr>
          </a:p>
        </p:txBody>
      </p:sp>
      <p:sp>
        <p:nvSpPr>
          <p:cNvPr id="17" name="Rectangle 16"/>
          <p:cNvSpPr/>
          <p:nvPr userDrawn="1"/>
        </p:nvSpPr>
        <p:spPr>
          <a:xfrm rot="16200000">
            <a:off x="8270084" y="474085"/>
            <a:ext cx="1358024" cy="424840"/>
          </a:xfrm>
          <a:prstGeom prst="rect">
            <a:avLst/>
          </a:prstGeom>
          <a:gradFill flip="none" rotWithShape="1">
            <a:gsLst>
              <a:gs pos="0">
                <a:schemeClr val="dk1">
                  <a:tint val="100000"/>
                  <a:shade val="100000"/>
                  <a:satMod val="130000"/>
                </a:schemeClr>
              </a:gs>
              <a:gs pos="100000">
                <a:schemeClr val="dk1">
                  <a:tint val="50000"/>
                  <a:shade val="100000"/>
                  <a:satMod val="350000"/>
                </a:schemeClr>
              </a:gs>
            </a:gsLst>
            <a:lin ang="16200000" scaled="0"/>
            <a:tileRect/>
          </a:gradFill>
          <a:ln>
            <a:noFill/>
          </a:ln>
        </p:spPr>
        <p:style>
          <a:lnRef idx="1">
            <a:schemeClr val="dk1"/>
          </a:lnRef>
          <a:fillRef idx="3">
            <a:schemeClr val="dk1"/>
          </a:fillRef>
          <a:effectRef idx="2">
            <a:schemeClr val="dk1"/>
          </a:effectRef>
          <a:fontRef idx="minor">
            <a:schemeClr val="lt1"/>
          </a:fontRef>
        </p:style>
        <p:txBody>
          <a:bodyPr rtlCol="0" anchor="ctr">
            <a:scene3d>
              <a:camera prst="orthographicFront"/>
              <a:lightRig rig="threePt" dir="t"/>
            </a:scene3d>
            <a:sp3d extrusionH="57150">
              <a:bevelT w="38100" h="38100"/>
            </a:sp3d>
          </a:bodyPr>
          <a:lstStyle/>
          <a:p>
            <a:pPr algn="ctr"/>
            <a:endParaRPr lang="en-US">
              <a:ln>
                <a:solidFill>
                  <a:srgbClr val="000000"/>
                </a:solidFill>
              </a:ln>
              <a:solidFill>
                <a:srgbClr val="000000"/>
              </a:solidFill>
            </a:endParaRPr>
          </a:p>
        </p:txBody>
      </p:sp>
      <p:sp>
        <p:nvSpPr>
          <p:cNvPr id="18" name="Rectangle 17"/>
          <p:cNvSpPr/>
          <p:nvPr userDrawn="1"/>
        </p:nvSpPr>
        <p:spPr>
          <a:xfrm rot="5400000">
            <a:off x="-457832" y="482844"/>
            <a:ext cx="1358024" cy="424840"/>
          </a:xfrm>
          <a:prstGeom prst="rect">
            <a:avLst/>
          </a:prstGeom>
          <a:gradFill flip="none" rotWithShape="1">
            <a:gsLst>
              <a:gs pos="0">
                <a:schemeClr val="dk1">
                  <a:tint val="100000"/>
                  <a:shade val="100000"/>
                  <a:satMod val="130000"/>
                </a:schemeClr>
              </a:gs>
              <a:gs pos="100000">
                <a:schemeClr val="dk1">
                  <a:tint val="50000"/>
                  <a:shade val="100000"/>
                  <a:satMod val="350000"/>
                </a:schemeClr>
              </a:gs>
            </a:gsLst>
            <a:lin ang="16200000" scaled="0"/>
            <a:tileRect/>
          </a:gradFill>
          <a:ln>
            <a:noFill/>
          </a:ln>
        </p:spPr>
        <p:style>
          <a:lnRef idx="1">
            <a:schemeClr val="dk1"/>
          </a:lnRef>
          <a:fillRef idx="3">
            <a:schemeClr val="dk1"/>
          </a:fillRef>
          <a:effectRef idx="2">
            <a:schemeClr val="dk1"/>
          </a:effectRef>
          <a:fontRef idx="minor">
            <a:schemeClr val="lt1"/>
          </a:fontRef>
        </p:style>
        <p:txBody>
          <a:bodyPr rtlCol="0" anchor="ctr">
            <a:scene3d>
              <a:camera prst="orthographicFront"/>
              <a:lightRig rig="threePt" dir="t"/>
            </a:scene3d>
            <a:sp3d extrusionH="57150">
              <a:bevelT w="38100" h="38100"/>
            </a:sp3d>
          </a:bodyPr>
          <a:lstStyle/>
          <a:p>
            <a:pPr algn="ctr"/>
            <a:endParaRPr lang="en-US">
              <a:ln>
                <a:solidFill>
                  <a:srgbClr val="000000"/>
                </a:solidFill>
              </a:ln>
              <a:solidFill>
                <a:srgbClr val="000000"/>
              </a:solidFill>
            </a:endParaRPr>
          </a:p>
        </p:txBody>
      </p:sp>
    </p:spTree>
    <p:extLst>
      <p:ext uri="{BB962C8B-B14F-4D97-AF65-F5344CB8AC3E}">
        <p14:creationId xmlns:p14="http://schemas.microsoft.com/office/powerpoint/2010/main" val="776656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37F87F-7A13-AB4F-816E-A50305B7DDDA}"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73621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37F87F-7A13-AB4F-816E-A50305B7DDDA}" type="datetimeFigureOut">
              <a:rPr lang="en-US" smtClean="0"/>
              <a:t>9/30/18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2175358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7F87F-7A13-AB4F-816E-A50305B7DDDA}" type="datetimeFigureOut">
              <a:rPr lang="en-US" smtClean="0"/>
              <a:t>9/30/18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78212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7F87F-7A13-AB4F-816E-A50305B7DDDA}" type="datetimeFigureOut">
              <a:rPr lang="en-US" smtClean="0"/>
              <a:t>9/30/18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3634164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7F87F-7A13-AB4F-816E-A50305B7DDDA}"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286726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7F87F-7A13-AB4F-816E-A50305B7DDDA}" type="datetimeFigureOut">
              <a:rPr lang="en-US" smtClean="0"/>
              <a:t>9/30/18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1337242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90711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42794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000000"/>
            </a:solidFill>
          </a:ln>
        </p:spPr>
        <p:txBody>
          <a:bodyPr>
            <a:normAutofit/>
          </a:bodyPr>
          <a:lstStyle>
            <a:lvl1pPr>
              <a:defRPr sz="2000">
                <a:latin typeface="Helvetica"/>
                <a:cs typeface="Helvetica"/>
              </a:defRPr>
            </a:lvl1pPr>
            <a:lvl2pPr>
              <a:defRPr sz="2000">
                <a:latin typeface="Helvetica"/>
                <a:cs typeface="Helvetica"/>
              </a:defRPr>
            </a:lvl2pPr>
            <a:lvl3pPr>
              <a:defRPr sz="1600">
                <a:latin typeface="Helvetica"/>
                <a:cs typeface="Helvetica"/>
              </a:defRPr>
            </a:lvl3pPr>
            <a:lvl4pPr>
              <a:defRPr sz="1600">
                <a:latin typeface="Helvetica"/>
                <a:cs typeface="Helvetica"/>
              </a:defRPr>
            </a:lvl4pPr>
            <a:lvl5pPr>
              <a:defRPr sz="16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dirty="0"/>
          </a:p>
        </p:txBody>
      </p:sp>
      <p:sp>
        <p:nvSpPr>
          <p:cNvPr id="7" name="Title 6"/>
          <p:cNvSpPr>
            <a:spLocks noGrp="1"/>
          </p:cNvSpPr>
          <p:nvPr>
            <p:ph type="title" hasCustomPrompt="1"/>
          </p:nvPr>
        </p:nvSpPr>
        <p:spPr>
          <a:xfrm>
            <a:off x="45527" y="344527"/>
            <a:ext cx="4193644" cy="487365"/>
          </a:xfrm>
          <a:ln w="38100" cmpd="sng">
            <a:solidFill>
              <a:srgbClr val="000000"/>
            </a:solidFill>
          </a:ln>
        </p:spPr>
        <p:txBody>
          <a:bodyPr>
            <a:normAutofit/>
          </a:bodyPr>
          <a:lstStyle>
            <a:lvl1pPr algn="l">
              <a:defRPr sz="2400" baseline="0">
                <a:latin typeface="Helvetica"/>
                <a:cs typeface="Helvetica"/>
              </a:defRPr>
            </a:lvl1pPr>
          </a:lstStyle>
          <a:p>
            <a:r>
              <a:rPr lang="en-US" dirty="0" smtClean="0"/>
              <a:t>Text here</a:t>
            </a:r>
            <a:endParaRPr lang="en-US" dirty="0"/>
          </a:p>
        </p:txBody>
      </p:sp>
      <p:sp>
        <p:nvSpPr>
          <p:cNvPr id="8" name="TextBox 7"/>
          <p:cNvSpPr txBox="1"/>
          <p:nvPr userDrawn="1"/>
        </p:nvSpPr>
        <p:spPr>
          <a:xfrm>
            <a:off x="0" y="0"/>
            <a:ext cx="9144000" cy="307777"/>
          </a:xfrm>
          <a:prstGeom prst="rect">
            <a:avLst/>
          </a:prstGeom>
          <a:solidFill>
            <a:schemeClr val="tx1"/>
          </a:solidFill>
          <a:ln>
            <a:solidFill>
              <a:schemeClr val="tx1"/>
            </a:solidFill>
          </a:ln>
        </p:spPr>
        <p:txBody>
          <a:bodyPr wrap="square" rtlCol="0">
            <a:spAutoFit/>
          </a:bodyPr>
          <a:lstStyle/>
          <a:p>
            <a:pPr algn="r"/>
            <a:r>
              <a:rPr lang="en-US" sz="1400" dirty="0" smtClean="0">
                <a:solidFill>
                  <a:schemeClr val="bg1"/>
                </a:solidFill>
              </a:rPr>
              <a:t>[ </a:t>
            </a:r>
            <a:r>
              <a:rPr lang="en-US" sz="1400" dirty="0" smtClean="0">
                <a:solidFill>
                  <a:srgbClr val="FFFF00"/>
                </a:solidFill>
              </a:rPr>
              <a:t>Background</a:t>
            </a:r>
            <a:r>
              <a:rPr lang="en-US" sz="1400" baseline="0" dirty="0" smtClean="0">
                <a:solidFill>
                  <a:schemeClr val="bg1"/>
                </a:solidFill>
              </a:rPr>
              <a:t> | Chapter I | Chapter II | Chapter III | Chapter IV | Timeline | Conclusions ]</a:t>
            </a:r>
            <a:endParaRPr lang="en-US" sz="1400" dirty="0">
              <a:solidFill>
                <a:schemeClr val="bg1"/>
              </a:solidFill>
            </a:endParaRPr>
          </a:p>
        </p:txBody>
      </p:sp>
    </p:spTree>
    <p:extLst>
      <p:ext uri="{BB962C8B-B14F-4D97-AF65-F5344CB8AC3E}">
        <p14:creationId xmlns:p14="http://schemas.microsoft.com/office/powerpoint/2010/main" val="199318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000000"/>
            </a:solidFill>
          </a:ln>
        </p:spPr>
        <p:txBody>
          <a:bodyPr>
            <a:normAutofit/>
          </a:bodyPr>
          <a:lstStyle>
            <a:lvl1pPr>
              <a:defRPr sz="2000">
                <a:latin typeface="Helvetica"/>
                <a:cs typeface="Helvetica"/>
              </a:defRPr>
            </a:lvl1pPr>
            <a:lvl2pPr>
              <a:defRPr sz="2000">
                <a:latin typeface="Helvetica"/>
                <a:cs typeface="Helvetica"/>
              </a:defRPr>
            </a:lvl2pPr>
            <a:lvl3pPr>
              <a:defRPr sz="1600">
                <a:latin typeface="Helvetica"/>
                <a:cs typeface="Helvetica"/>
              </a:defRPr>
            </a:lvl3pPr>
            <a:lvl4pPr>
              <a:defRPr sz="1600">
                <a:latin typeface="Helvetica"/>
                <a:cs typeface="Helvetica"/>
              </a:defRPr>
            </a:lvl4pPr>
            <a:lvl5pPr>
              <a:defRPr sz="16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dirty="0"/>
          </a:p>
        </p:txBody>
      </p:sp>
      <p:sp>
        <p:nvSpPr>
          <p:cNvPr id="7" name="Title 6"/>
          <p:cNvSpPr>
            <a:spLocks noGrp="1"/>
          </p:cNvSpPr>
          <p:nvPr>
            <p:ph type="title" hasCustomPrompt="1"/>
          </p:nvPr>
        </p:nvSpPr>
        <p:spPr>
          <a:xfrm>
            <a:off x="45527" y="344527"/>
            <a:ext cx="4193644" cy="487365"/>
          </a:xfrm>
          <a:ln w="38100" cmpd="sng">
            <a:solidFill>
              <a:srgbClr val="000000"/>
            </a:solidFill>
          </a:ln>
        </p:spPr>
        <p:txBody>
          <a:bodyPr>
            <a:normAutofit/>
          </a:bodyPr>
          <a:lstStyle>
            <a:lvl1pPr algn="l">
              <a:defRPr sz="2400" baseline="0">
                <a:latin typeface="Helvetica"/>
                <a:cs typeface="Helvetica"/>
              </a:defRPr>
            </a:lvl1pPr>
          </a:lstStyle>
          <a:p>
            <a:r>
              <a:rPr lang="en-US" dirty="0" smtClean="0"/>
              <a:t>Text here</a:t>
            </a:r>
            <a:endParaRPr lang="en-US" dirty="0"/>
          </a:p>
        </p:txBody>
      </p:sp>
      <p:sp>
        <p:nvSpPr>
          <p:cNvPr id="8" name="TextBox 7"/>
          <p:cNvSpPr txBox="1"/>
          <p:nvPr userDrawn="1"/>
        </p:nvSpPr>
        <p:spPr>
          <a:xfrm>
            <a:off x="0" y="0"/>
            <a:ext cx="9144000" cy="307777"/>
          </a:xfrm>
          <a:prstGeom prst="rect">
            <a:avLst/>
          </a:prstGeom>
          <a:solidFill>
            <a:schemeClr val="tx1"/>
          </a:solidFill>
          <a:ln>
            <a:solidFill>
              <a:schemeClr val="tx1"/>
            </a:solidFill>
          </a:ln>
        </p:spPr>
        <p:txBody>
          <a:bodyPr wrap="square" rtlCol="0">
            <a:spAutoFit/>
          </a:bodyPr>
          <a:lstStyle/>
          <a:p>
            <a:pPr algn="r"/>
            <a:r>
              <a:rPr lang="en-US" sz="1400" dirty="0" smtClean="0">
                <a:solidFill>
                  <a:schemeClr val="bg1"/>
                </a:solidFill>
              </a:rPr>
              <a:t>[ Background</a:t>
            </a:r>
            <a:r>
              <a:rPr lang="en-US" sz="1400" baseline="0" dirty="0" smtClean="0">
                <a:solidFill>
                  <a:schemeClr val="bg1"/>
                </a:solidFill>
              </a:rPr>
              <a:t> | </a:t>
            </a:r>
            <a:r>
              <a:rPr lang="en-US" sz="1400" baseline="0" dirty="0" smtClean="0">
                <a:solidFill>
                  <a:srgbClr val="FFFF00"/>
                </a:solidFill>
              </a:rPr>
              <a:t>Chapter I </a:t>
            </a:r>
            <a:r>
              <a:rPr lang="en-US" sz="1400" baseline="0" dirty="0" smtClean="0">
                <a:solidFill>
                  <a:schemeClr val="bg1"/>
                </a:solidFill>
              </a:rPr>
              <a:t>| Chapter II | Chapter III | Chapter IV | Timeline | Conclusions ]</a:t>
            </a:r>
            <a:endParaRPr lang="en-US" sz="1400" dirty="0">
              <a:solidFill>
                <a:schemeClr val="bg1"/>
              </a:solidFill>
            </a:endParaRPr>
          </a:p>
        </p:txBody>
      </p:sp>
    </p:spTree>
    <p:extLst>
      <p:ext uri="{BB962C8B-B14F-4D97-AF65-F5344CB8AC3E}">
        <p14:creationId xmlns:p14="http://schemas.microsoft.com/office/powerpoint/2010/main" val="231382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000000"/>
            </a:solidFill>
          </a:ln>
        </p:spPr>
        <p:txBody>
          <a:bodyPr>
            <a:normAutofit/>
          </a:bodyPr>
          <a:lstStyle>
            <a:lvl1pPr>
              <a:defRPr sz="2000">
                <a:latin typeface="Helvetica"/>
                <a:cs typeface="Helvetica"/>
              </a:defRPr>
            </a:lvl1pPr>
            <a:lvl2pPr>
              <a:defRPr sz="2000">
                <a:latin typeface="Helvetica"/>
                <a:cs typeface="Helvetica"/>
              </a:defRPr>
            </a:lvl2pPr>
            <a:lvl3pPr>
              <a:defRPr sz="1600">
                <a:latin typeface="Helvetica"/>
                <a:cs typeface="Helvetica"/>
              </a:defRPr>
            </a:lvl3pPr>
            <a:lvl4pPr>
              <a:defRPr sz="1600">
                <a:latin typeface="Helvetica"/>
                <a:cs typeface="Helvetica"/>
              </a:defRPr>
            </a:lvl4pPr>
            <a:lvl5pPr>
              <a:defRPr sz="16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dirty="0"/>
          </a:p>
        </p:txBody>
      </p:sp>
      <p:sp>
        <p:nvSpPr>
          <p:cNvPr id="7" name="Title 6"/>
          <p:cNvSpPr>
            <a:spLocks noGrp="1"/>
          </p:cNvSpPr>
          <p:nvPr>
            <p:ph type="title" hasCustomPrompt="1"/>
          </p:nvPr>
        </p:nvSpPr>
        <p:spPr>
          <a:xfrm>
            <a:off x="45527" y="344527"/>
            <a:ext cx="4193644" cy="487365"/>
          </a:xfrm>
          <a:ln w="38100" cmpd="sng">
            <a:solidFill>
              <a:srgbClr val="000000"/>
            </a:solidFill>
          </a:ln>
        </p:spPr>
        <p:txBody>
          <a:bodyPr>
            <a:normAutofit/>
          </a:bodyPr>
          <a:lstStyle>
            <a:lvl1pPr algn="l">
              <a:defRPr sz="2400" baseline="0">
                <a:latin typeface="Helvetica"/>
                <a:cs typeface="Helvetica"/>
              </a:defRPr>
            </a:lvl1pPr>
          </a:lstStyle>
          <a:p>
            <a:r>
              <a:rPr lang="en-US" dirty="0" smtClean="0"/>
              <a:t>Text here</a:t>
            </a:r>
            <a:endParaRPr lang="en-US" dirty="0"/>
          </a:p>
        </p:txBody>
      </p:sp>
      <p:sp>
        <p:nvSpPr>
          <p:cNvPr id="8" name="TextBox 7"/>
          <p:cNvSpPr txBox="1"/>
          <p:nvPr userDrawn="1"/>
        </p:nvSpPr>
        <p:spPr>
          <a:xfrm>
            <a:off x="0" y="0"/>
            <a:ext cx="9144000" cy="307777"/>
          </a:xfrm>
          <a:prstGeom prst="rect">
            <a:avLst/>
          </a:prstGeom>
          <a:solidFill>
            <a:schemeClr val="tx1"/>
          </a:solidFill>
          <a:ln>
            <a:solidFill>
              <a:schemeClr val="tx1"/>
            </a:solidFill>
          </a:ln>
        </p:spPr>
        <p:txBody>
          <a:bodyPr wrap="square" rtlCol="0">
            <a:spAutoFit/>
          </a:bodyPr>
          <a:lstStyle/>
          <a:p>
            <a:pPr algn="r"/>
            <a:r>
              <a:rPr lang="en-US" sz="1400" dirty="0" smtClean="0">
                <a:solidFill>
                  <a:schemeClr val="bg1"/>
                </a:solidFill>
              </a:rPr>
              <a:t>[ Background</a:t>
            </a:r>
            <a:r>
              <a:rPr lang="en-US" sz="1400" baseline="0" dirty="0" smtClean="0">
                <a:solidFill>
                  <a:schemeClr val="bg1"/>
                </a:solidFill>
              </a:rPr>
              <a:t> | Chapter I | </a:t>
            </a:r>
            <a:r>
              <a:rPr lang="en-US" sz="1400" baseline="0" dirty="0" smtClean="0">
                <a:solidFill>
                  <a:srgbClr val="FFFF00"/>
                </a:solidFill>
              </a:rPr>
              <a:t>Chapter II </a:t>
            </a:r>
            <a:r>
              <a:rPr lang="en-US" sz="1400" baseline="0" dirty="0" smtClean="0">
                <a:solidFill>
                  <a:schemeClr val="bg1"/>
                </a:solidFill>
              </a:rPr>
              <a:t>| Chapter III | Chapter IV | Timeline | Conclusions ]</a:t>
            </a:r>
            <a:endParaRPr lang="en-US" sz="1400" dirty="0">
              <a:solidFill>
                <a:schemeClr val="bg1"/>
              </a:solidFill>
            </a:endParaRPr>
          </a:p>
        </p:txBody>
      </p:sp>
    </p:spTree>
    <p:extLst>
      <p:ext uri="{BB962C8B-B14F-4D97-AF65-F5344CB8AC3E}">
        <p14:creationId xmlns:p14="http://schemas.microsoft.com/office/powerpoint/2010/main" val="231382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000000"/>
            </a:solidFill>
          </a:ln>
        </p:spPr>
        <p:txBody>
          <a:bodyPr>
            <a:normAutofit/>
          </a:bodyPr>
          <a:lstStyle>
            <a:lvl1pPr>
              <a:defRPr sz="2000">
                <a:latin typeface="Helvetica"/>
                <a:cs typeface="Helvetica"/>
              </a:defRPr>
            </a:lvl1pPr>
            <a:lvl2pPr>
              <a:defRPr sz="2000">
                <a:latin typeface="Helvetica"/>
                <a:cs typeface="Helvetica"/>
              </a:defRPr>
            </a:lvl2pPr>
            <a:lvl3pPr>
              <a:defRPr sz="1600">
                <a:latin typeface="Helvetica"/>
                <a:cs typeface="Helvetica"/>
              </a:defRPr>
            </a:lvl3pPr>
            <a:lvl4pPr>
              <a:defRPr sz="1600">
                <a:latin typeface="Helvetica"/>
                <a:cs typeface="Helvetica"/>
              </a:defRPr>
            </a:lvl4pPr>
            <a:lvl5pPr>
              <a:defRPr sz="16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dirty="0"/>
          </a:p>
        </p:txBody>
      </p:sp>
      <p:sp>
        <p:nvSpPr>
          <p:cNvPr id="7" name="Title 6"/>
          <p:cNvSpPr>
            <a:spLocks noGrp="1"/>
          </p:cNvSpPr>
          <p:nvPr>
            <p:ph type="title" hasCustomPrompt="1"/>
          </p:nvPr>
        </p:nvSpPr>
        <p:spPr>
          <a:xfrm>
            <a:off x="45527" y="344527"/>
            <a:ext cx="4193644" cy="487365"/>
          </a:xfrm>
          <a:ln w="38100" cmpd="sng">
            <a:solidFill>
              <a:srgbClr val="000000"/>
            </a:solidFill>
          </a:ln>
        </p:spPr>
        <p:txBody>
          <a:bodyPr>
            <a:normAutofit/>
          </a:bodyPr>
          <a:lstStyle>
            <a:lvl1pPr algn="l">
              <a:defRPr sz="2400" baseline="0">
                <a:latin typeface="Helvetica"/>
                <a:cs typeface="Helvetica"/>
              </a:defRPr>
            </a:lvl1pPr>
          </a:lstStyle>
          <a:p>
            <a:r>
              <a:rPr lang="en-US" dirty="0" smtClean="0"/>
              <a:t>Text here</a:t>
            </a:r>
            <a:endParaRPr lang="en-US" dirty="0"/>
          </a:p>
        </p:txBody>
      </p:sp>
      <p:sp>
        <p:nvSpPr>
          <p:cNvPr id="8" name="TextBox 7"/>
          <p:cNvSpPr txBox="1"/>
          <p:nvPr userDrawn="1"/>
        </p:nvSpPr>
        <p:spPr>
          <a:xfrm>
            <a:off x="0" y="0"/>
            <a:ext cx="9144000" cy="307777"/>
          </a:xfrm>
          <a:prstGeom prst="rect">
            <a:avLst/>
          </a:prstGeom>
          <a:solidFill>
            <a:schemeClr val="tx1"/>
          </a:solidFill>
          <a:ln>
            <a:solidFill>
              <a:schemeClr val="tx1"/>
            </a:solidFill>
          </a:ln>
        </p:spPr>
        <p:txBody>
          <a:bodyPr wrap="square" rtlCol="0">
            <a:spAutoFit/>
          </a:bodyPr>
          <a:lstStyle/>
          <a:p>
            <a:pPr algn="r"/>
            <a:r>
              <a:rPr lang="en-US" sz="1400" dirty="0" smtClean="0">
                <a:solidFill>
                  <a:schemeClr val="bg1"/>
                </a:solidFill>
              </a:rPr>
              <a:t>[ Background</a:t>
            </a:r>
            <a:r>
              <a:rPr lang="en-US" sz="1400" baseline="0" dirty="0" smtClean="0">
                <a:solidFill>
                  <a:schemeClr val="bg1"/>
                </a:solidFill>
              </a:rPr>
              <a:t> | Chapter I | Chapter II | </a:t>
            </a:r>
            <a:r>
              <a:rPr lang="en-US" sz="1400" baseline="0" dirty="0" smtClean="0">
                <a:solidFill>
                  <a:srgbClr val="FFFF00"/>
                </a:solidFill>
              </a:rPr>
              <a:t>Chapter III </a:t>
            </a:r>
            <a:r>
              <a:rPr lang="en-US" sz="1400" baseline="0" dirty="0" smtClean="0">
                <a:solidFill>
                  <a:schemeClr val="bg1"/>
                </a:solidFill>
              </a:rPr>
              <a:t>| Chapter IV | Timeline | Conclusions ]</a:t>
            </a:r>
            <a:endParaRPr lang="en-US" sz="1400" dirty="0">
              <a:solidFill>
                <a:schemeClr val="bg1"/>
              </a:solidFill>
            </a:endParaRPr>
          </a:p>
        </p:txBody>
      </p:sp>
    </p:spTree>
    <p:extLst>
      <p:ext uri="{BB962C8B-B14F-4D97-AF65-F5344CB8AC3E}">
        <p14:creationId xmlns:p14="http://schemas.microsoft.com/office/powerpoint/2010/main" val="231382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000000"/>
            </a:solidFill>
          </a:ln>
        </p:spPr>
        <p:txBody>
          <a:bodyPr>
            <a:normAutofit/>
          </a:bodyPr>
          <a:lstStyle>
            <a:lvl1pPr>
              <a:defRPr sz="2000">
                <a:latin typeface="Helvetica"/>
                <a:cs typeface="Helvetica"/>
              </a:defRPr>
            </a:lvl1pPr>
            <a:lvl2pPr>
              <a:defRPr sz="2000">
                <a:latin typeface="Helvetica"/>
                <a:cs typeface="Helvetica"/>
              </a:defRPr>
            </a:lvl2pPr>
            <a:lvl3pPr>
              <a:defRPr sz="1600">
                <a:latin typeface="Helvetica"/>
                <a:cs typeface="Helvetica"/>
              </a:defRPr>
            </a:lvl3pPr>
            <a:lvl4pPr>
              <a:defRPr sz="1600">
                <a:latin typeface="Helvetica"/>
                <a:cs typeface="Helvetica"/>
              </a:defRPr>
            </a:lvl4pPr>
            <a:lvl5pPr>
              <a:defRPr sz="16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dirty="0"/>
          </a:p>
        </p:txBody>
      </p:sp>
      <p:sp>
        <p:nvSpPr>
          <p:cNvPr id="7" name="Title 6"/>
          <p:cNvSpPr>
            <a:spLocks noGrp="1"/>
          </p:cNvSpPr>
          <p:nvPr>
            <p:ph type="title" hasCustomPrompt="1"/>
          </p:nvPr>
        </p:nvSpPr>
        <p:spPr>
          <a:xfrm>
            <a:off x="45527" y="344527"/>
            <a:ext cx="4193644" cy="487365"/>
          </a:xfrm>
          <a:ln w="38100" cmpd="sng">
            <a:solidFill>
              <a:srgbClr val="000000"/>
            </a:solidFill>
          </a:ln>
        </p:spPr>
        <p:txBody>
          <a:bodyPr>
            <a:normAutofit/>
          </a:bodyPr>
          <a:lstStyle>
            <a:lvl1pPr algn="l">
              <a:defRPr sz="2400" baseline="0">
                <a:latin typeface="Helvetica"/>
                <a:cs typeface="Helvetica"/>
              </a:defRPr>
            </a:lvl1pPr>
          </a:lstStyle>
          <a:p>
            <a:r>
              <a:rPr lang="en-US" dirty="0" smtClean="0"/>
              <a:t>Text here</a:t>
            </a:r>
            <a:endParaRPr lang="en-US" dirty="0"/>
          </a:p>
        </p:txBody>
      </p:sp>
      <p:sp>
        <p:nvSpPr>
          <p:cNvPr id="8" name="TextBox 7"/>
          <p:cNvSpPr txBox="1"/>
          <p:nvPr userDrawn="1"/>
        </p:nvSpPr>
        <p:spPr>
          <a:xfrm>
            <a:off x="0" y="0"/>
            <a:ext cx="9144000" cy="307777"/>
          </a:xfrm>
          <a:prstGeom prst="rect">
            <a:avLst/>
          </a:prstGeom>
          <a:solidFill>
            <a:schemeClr val="tx1"/>
          </a:solidFill>
          <a:ln>
            <a:solidFill>
              <a:schemeClr val="tx1"/>
            </a:solidFill>
          </a:ln>
        </p:spPr>
        <p:txBody>
          <a:bodyPr wrap="square" rtlCol="0">
            <a:spAutoFit/>
          </a:bodyPr>
          <a:lstStyle/>
          <a:p>
            <a:pPr algn="r"/>
            <a:r>
              <a:rPr lang="en-US" sz="1400" dirty="0" smtClean="0">
                <a:solidFill>
                  <a:schemeClr val="bg1"/>
                </a:solidFill>
              </a:rPr>
              <a:t>[ Background</a:t>
            </a:r>
            <a:r>
              <a:rPr lang="en-US" sz="1400" baseline="0" dirty="0" smtClean="0">
                <a:solidFill>
                  <a:schemeClr val="bg1"/>
                </a:solidFill>
              </a:rPr>
              <a:t> | Chapter I | Chapter II | Chapter III | </a:t>
            </a:r>
            <a:r>
              <a:rPr lang="en-US" sz="1400" baseline="0" dirty="0" smtClean="0">
                <a:solidFill>
                  <a:srgbClr val="FFFF00"/>
                </a:solidFill>
              </a:rPr>
              <a:t>Chapter IV </a:t>
            </a:r>
            <a:r>
              <a:rPr lang="en-US" sz="1400" baseline="0" dirty="0" smtClean="0">
                <a:solidFill>
                  <a:schemeClr val="bg1"/>
                </a:solidFill>
              </a:rPr>
              <a:t>| Timeline | Conclusions ]</a:t>
            </a:r>
            <a:endParaRPr lang="en-US" sz="1400" dirty="0">
              <a:solidFill>
                <a:schemeClr val="bg1"/>
              </a:solidFill>
            </a:endParaRPr>
          </a:p>
        </p:txBody>
      </p:sp>
    </p:spTree>
    <p:extLst>
      <p:ext uri="{BB962C8B-B14F-4D97-AF65-F5344CB8AC3E}">
        <p14:creationId xmlns:p14="http://schemas.microsoft.com/office/powerpoint/2010/main" val="231382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000000"/>
            </a:solidFill>
          </a:ln>
        </p:spPr>
        <p:txBody>
          <a:bodyPr>
            <a:normAutofit/>
          </a:bodyPr>
          <a:lstStyle>
            <a:lvl1pPr>
              <a:defRPr sz="2000">
                <a:latin typeface="Helvetica"/>
                <a:cs typeface="Helvetica"/>
              </a:defRPr>
            </a:lvl1pPr>
            <a:lvl2pPr>
              <a:defRPr sz="2000">
                <a:latin typeface="Helvetica"/>
                <a:cs typeface="Helvetica"/>
              </a:defRPr>
            </a:lvl2pPr>
            <a:lvl3pPr>
              <a:defRPr sz="1600">
                <a:latin typeface="Helvetica"/>
                <a:cs typeface="Helvetica"/>
              </a:defRPr>
            </a:lvl3pPr>
            <a:lvl4pPr>
              <a:defRPr sz="1600">
                <a:latin typeface="Helvetica"/>
                <a:cs typeface="Helvetica"/>
              </a:defRPr>
            </a:lvl4pPr>
            <a:lvl5pPr>
              <a:defRPr sz="16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dirty="0"/>
          </a:p>
        </p:txBody>
      </p:sp>
      <p:sp>
        <p:nvSpPr>
          <p:cNvPr id="7" name="Title 6"/>
          <p:cNvSpPr>
            <a:spLocks noGrp="1"/>
          </p:cNvSpPr>
          <p:nvPr>
            <p:ph type="title" hasCustomPrompt="1"/>
          </p:nvPr>
        </p:nvSpPr>
        <p:spPr>
          <a:xfrm>
            <a:off x="45527" y="344527"/>
            <a:ext cx="4193644" cy="487365"/>
          </a:xfrm>
          <a:ln w="38100" cmpd="sng">
            <a:solidFill>
              <a:srgbClr val="000000"/>
            </a:solidFill>
          </a:ln>
        </p:spPr>
        <p:txBody>
          <a:bodyPr>
            <a:normAutofit/>
          </a:bodyPr>
          <a:lstStyle>
            <a:lvl1pPr algn="l">
              <a:defRPr sz="2400" baseline="0">
                <a:latin typeface="Helvetica"/>
                <a:cs typeface="Helvetica"/>
              </a:defRPr>
            </a:lvl1pPr>
          </a:lstStyle>
          <a:p>
            <a:r>
              <a:rPr lang="en-US" dirty="0" smtClean="0"/>
              <a:t>Text here</a:t>
            </a:r>
            <a:endParaRPr lang="en-US" dirty="0"/>
          </a:p>
        </p:txBody>
      </p:sp>
      <p:sp>
        <p:nvSpPr>
          <p:cNvPr id="8" name="TextBox 7"/>
          <p:cNvSpPr txBox="1"/>
          <p:nvPr userDrawn="1"/>
        </p:nvSpPr>
        <p:spPr>
          <a:xfrm>
            <a:off x="0" y="0"/>
            <a:ext cx="9144000" cy="307777"/>
          </a:xfrm>
          <a:prstGeom prst="rect">
            <a:avLst/>
          </a:prstGeom>
          <a:solidFill>
            <a:schemeClr val="tx1"/>
          </a:solidFill>
          <a:ln>
            <a:solidFill>
              <a:schemeClr val="tx1"/>
            </a:solidFill>
          </a:ln>
        </p:spPr>
        <p:txBody>
          <a:bodyPr wrap="square" rtlCol="0">
            <a:spAutoFit/>
          </a:bodyPr>
          <a:lstStyle/>
          <a:p>
            <a:pPr algn="r"/>
            <a:r>
              <a:rPr lang="en-US" sz="1400" dirty="0" smtClean="0">
                <a:solidFill>
                  <a:schemeClr val="bg1"/>
                </a:solidFill>
              </a:rPr>
              <a:t>[ Background</a:t>
            </a:r>
            <a:r>
              <a:rPr lang="en-US" sz="1400" baseline="0" dirty="0" smtClean="0">
                <a:solidFill>
                  <a:schemeClr val="bg1"/>
                </a:solidFill>
              </a:rPr>
              <a:t> | Chapter I | Chapter II | Chapter III | Chapter IV | </a:t>
            </a:r>
            <a:r>
              <a:rPr lang="en-US" sz="1400" baseline="0" dirty="0" smtClean="0">
                <a:solidFill>
                  <a:srgbClr val="FFFF00"/>
                </a:solidFill>
              </a:rPr>
              <a:t>Timeline</a:t>
            </a:r>
            <a:r>
              <a:rPr lang="en-US" sz="1400" baseline="0" dirty="0" smtClean="0">
                <a:solidFill>
                  <a:schemeClr val="bg1"/>
                </a:solidFill>
              </a:rPr>
              <a:t> | Conclusions ]</a:t>
            </a:r>
            <a:endParaRPr lang="en-US" sz="1400" dirty="0">
              <a:solidFill>
                <a:schemeClr val="bg1"/>
              </a:solidFill>
            </a:endParaRPr>
          </a:p>
        </p:txBody>
      </p:sp>
    </p:spTree>
    <p:extLst>
      <p:ext uri="{BB962C8B-B14F-4D97-AF65-F5344CB8AC3E}">
        <p14:creationId xmlns:p14="http://schemas.microsoft.com/office/powerpoint/2010/main" val="231382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000000"/>
            </a:solidFill>
          </a:ln>
        </p:spPr>
        <p:txBody>
          <a:bodyPr>
            <a:normAutofit/>
          </a:bodyPr>
          <a:lstStyle>
            <a:lvl1pPr>
              <a:defRPr sz="2000">
                <a:latin typeface="Helvetica"/>
                <a:cs typeface="Helvetica"/>
              </a:defRPr>
            </a:lvl1pPr>
            <a:lvl2pPr>
              <a:defRPr sz="2000">
                <a:latin typeface="Helvetica"/>
                <a:cs typeface="Helvetica"/>
              </a:defRPr>
            </a:lvl2pPr>
            <a:lvl3pPr>
              <a:defRPr sz="1600">
                <a:latin typeface="Helvetica"/>
                <a:cs typeface="Helvetica"/>
              </a:defRPr>
            </a:lvl3pPr>
            <a:lvl4pPr>
              <a:defRPr sz="1600">
                <a:latin typeface="Helvetica"/>
                <a:cs typeface="Helvetica"/>
              </a:defRPr>
            </a:lvl4pPr>
            <a:lvl5pPr>
              <a:defRPr sz="16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dirty="0"/>
          </a:p>
        </p:txBody>
      </p:sp>
      <p:sp>
        <p:nvSpPr>
          <p:cNvPr id="7" name="Title 6"/>
          <p:cNvSpPr>
            <a:spLocks noGrp="1"/>
          </p:cNvSpPr>
          <p:nvPr>
            <p:ph type="title" hasCustomPrompt="1"/>
          </p:nvPr>
        </p:nvSpPr>
        <p:spPr>
          <a:xfrm>
            <a:off x="45527" y="344527"/>
            <a:ext cx="4193644" cy="487365"/>
          </a:xfrm>
          <a:ln w="38100" cmpd="sng">
            <a:solidFill>
              <a:srgbClr val="000000"/>
            </a:solidFill>
          </a:ln>
        </p:spPr>
        <p:txBody>
          <a:bodyPr>
            <a:normAutofit/>
          </a:bodyPr>
          <a:lstStyle>
            <a:lvl1pPr algn="l">
              <a:defRPr sz="2400" baseline="0">
                <a:latin typeface="Helvetica"/>
                <a:cs typeface="Helvetica"/>
              </a:defRPr>
            </a:lvl1pPr>
          </a:lstStyle>
          <a:p>
            <a:r>
              <a:rPr lang="en-US" dirty="0" smtClean="0"/>
              <a:t>Text here</a:t>
            </a:r>
            <a:endParaRPr lang="en-US" dirty="0"/>
          </a:p>
        </p:txBody>
      </p:sp>
      <p:sp>
        <p:nvSpPr>
          <p:cNvPr id="8" name="TextBox 7"/>
          <p:cNvSpPr txBox="1"/>
          <p:nvPr userDrawn="1"/>
        </p:nvSpPr>
        <p:spPr>
          <a:xfrm>
            <a:off x="0" y="0"/>
            <a:ext cx="9144000" cy="307777"/>
          </a:xfrm>
          <a:prstGeom prst="rect">
            <a:avLst/>
          </a:prstGeom>
          <a:solidFill>
            <a:schemeClr val="tx1"/>
          </a:solidFill>
          <a:ln>
            <a:solidFill>
              <a:schemeClr val="tx1"/>
            </a:solidFill>
          </a:ln>
        </p:spPr>
        <p:txBody>
          <a:bodyPr wrap="square" rtlCol="0">
            <a:spAutoFit/>
          </a:bodyPr>
          <a:lstStyle/>
          <a:p>
            <a:pPr algn="r"/>
            <a:r>
              <a:rPr lang="en-US" sz="1400" dirty="0" smtClean="0">
                <a:solidFill>
                  <a:schemeClr val="bg1"/>
                </a:solidFill>
              </a:rPr>
              <a:t>[ Background</a:t>
            </a:r>
            <a:r>
              <a:rPr lang="en-US" sz="1400" baseline="0" dirty="0" smtClean="0">
                <a:solidFill>
                  <a:schemeClr val="bg1"/>
                </a:solidFill>
              </a:rPr>
              <a:t> | Chapter I | Chapter II | Chapter III | Chapter IV | Timeline | </a:t>
            </a:r>
            <a:r>
              <a:rPr lang="en-US" sz="1400" baseline="0" dirty="0" smtClean="0">
                <a:solidFill>
                  <a:srgbClr val="FFFF00"/>
                </a:solidFill>
              </a:rPr>
              <a:t>Conclusions</a:t>
            </a:r>
            <a:r>
              <a:rPr lang="en-US" sz="1400" baseline="0" dirty="0" smtClean="0">
                <a:solidFill>
                  <a:schemeClr val="bg1"/>
                </a:solidFill>
              </a:rPr>
              <a:t> ]</a:t>
            </a:r>
            <a:endParaRPr lang="en-US" sz="1400" dirty="0">
              <a:solidFill>
                <a:schemeClr val="bg1"/>
              </a:solidFill>
            </a:endParaRPr>
          </a:p>
        </p:txBody>
      </p:sp>
    </p:spTree>
    <p:extLst>
      <p:ext uri="{BB962C8B-B14F-4D97-AF65-F5344CB8AC3E}">
        <p14:creationId xmlns:p14="http://schemas.microsoft.com/office/powerpoint/2010/main" val="231382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baseline="0"/>
            </a:lvl1pPr>
          </a:lstStyle>
          <a:p>
            <a:r>
              <a:rPr lang="en-US" dirty="0" err="1" smtClean="0"/>
              <a:t>Phenological</a:t>
            </a:r>
            <a:r>
              <a:rPr lang="en-US" dirty="0" smtClean="0"/>
              <a:t> sensitive and stuff</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smtClean="0"/>
          </a:p>
        </p:txBody>
      </p:sp>
      <p:sp>
        <p:nvSpPr>
          <p:cNvPr id="4" name="Date Placeholder 3"/>
          <p:cNvSpPr>
            <a:spLocks noGrp="1"/>
          </p:cNvSpPr>
          <p:nvPr>
            <p:ph type="dt" sz="half" idx="10"/>
          </p:nvPr>
        </p:nvSpPr>
        <p:spPr/>
        <p:txBody>
          <a:bodyPr/>
          <a:lstStyle/>
          <a:p>
            <a:fld id="{3737F87F-7A13-AB4F-816E-A50305B7DDDA}" type="datetimeFigureOut">
              <a:rPr lang="en-US" smtClean="0"/>
              <a:t>9/30/18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CED2-2196-2D46-9A0E-77B7034BF2F8}" type="slidenum">
              <a:rPr lang="en-US" smtClean="0"/>
              <a:t>‹#›</a:t>
            </a:fld>
            <a:endParaRPr lang="en-US"/>
          </a:p>
        </p:txBody>
      </p:sp>
    </p:spTree>
    <p:extLst>
      <p:ext uri="{BB962C8B-B14F-4D97-AF65-F5344CB8AC3E}">
        <p14:creationId xmlns:p14="http://schemas.microsoft.com/office/powerpoint/2010/main" val="2148736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7F87F-7A13-AB4F-816E-A50305B7DDDA}" type="datetimeFigureOut">
              <a:rPr lang="en-US" smtClean="0"/>
              <a:t>9/30/18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5CED2-2196-2D46-9A0E-77B7034BF2F8}" type="slidenum">
              <a:rPr lang="en-US" smtClean="0"/>
              <a:t>‹#›</a:t>
            </a:fld>
            <a:endParaRPr lang="en-US"/>
          </a:p>
        </p:txBody>
      </p:sp>
    </p:spTree>
    <p:extLst>
      <p:ext uri="{BB962C8B-B14F-4D97-AF65-F5344CB8AC3E}">
        <p14:creationId xmlns:p14="http://schemas.microsoft.com/office/powerpoint/2010/main" val="2266265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858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dirty="0" smtClean="0"/>
              <a:t>Preliminary results</a:t>
            </a:r>
            <a:endParaRPr lang="en-US" dirty="0"/>
          </a:p>
        </p:txBody>
      </p:sp>
    </p:spTree>
    <p:extLst>
      <p:ext uri="{BB962C8B-B14F-4D97-AF65-F5344CB8AC3E}">
        <p14:creationId xmlns:p14="http://schemas.microsoft.com/office/powerpoint/2010/main" val="3908672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Background and Question</a:t>
            </a:r>
            <a:endParaRPr lang="en-US" dirty="0"/>
          </a:p>
        </p:txBody>
      </p:sp>
    </p:spTree>
    <p:extLst>
      <p:ext uri="{BB962C8B-B14F-4D97-AF65-F5344CB8AC3E}">
        <p14:creationId xmlns:p14="http://schemas.microsoft.com/office/powerpoint/2010/main" val="311885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Hypotheses:</a:t>
            </a:r>
            <a:endParaRPr lang="en-US" dirty="0"/>
          </a:p>
        </p:txBody>
      </p:sp>
    </p:spTree>
    <p:extLst>
      <p:ext uri="{BB962C8B-B14F-4D97-AF65-F5344CB8AC3E}">
        <p14:creationId xmlns:p14="http://schemas.microsoft.com/office/powerpoint/2010/main" val="274652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Methods</a:t>
            </a:r>
            <a:endParaRPr lang="en-US" dirty="0"/>
          </a:p>
        </p:txBody>
      </p:sp>
    </p:spTree>
    <p:extLst>
      <p:ext uri="{BB962C8B-B14F-4D97-AF65-F5344CB8AC3E}">
        <p14:creationId xmlns:p14="http://schemas.microsoft.com/office/powerpoint/2010/main" val="1043675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a:bodyPr>
          <a:lstStyle/>
          <a:p>
            <a:r>
              <a:rPr lang="en-US" dirty="0" smtClean="0"/>
              <a:t>Current status</a:t>
            </a:r>
            <a:endParaRPr lang="en-US" dirty="0"/>
          </a:p>
        </p:txBody>
      </p:sp>
    </p:spTree>
    <p:extLst>
      <p:ext uri="{BB962C8B-B14F-4D97-AF65-F5344CB8AC3E}">
        <p14:creationId xmlns:p14="http://schemas.microsoft.com/office/powerpoint/2010/main" val="222427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Figure with 1 stratification level</a:t>
            </a:r>
          </a:p>
          <a:p>
            <a:r>
              <a:rPr lang="en-US" dirty="0" smtClean="0"/>
              <a:t>Steadman figure</a:t>
            </a:r>
          </a:p>
        </p:txBody>
      </p:sp>
      <p:sp>
        <p:nvSpPr>
          <p:cNvPr id="3" name="Title 2"/>
          <p:cNvSpPr>
            <a:spLocks noGrp="1"/>
          </p:cNvSpPr>
          <p:nvPr>
            <p:ph type="title"/>
          </p:nvPr>
        </p:nvSpPr>
        <p:spPr/>
        <p:txBody>
          <a:bodyPr/>
          <a:lstStyle/>
          <a:p>
            <a:r>
              <a:rPr lang="en-US" dirty="0" smtClean="0"/>
              <a:t>Background and questions</a:t>
            </a:r>
            <a:endParaRPr lang="en-US" dirty="0"/>
          </a:p>
        </p:txBody>
      </p:sp>
    </p:spTree>
    <p:extLst>
      <p:ext uri="{BB962C8B-B14F-4D97-AF65-F5344CB8AC3E}">
        <p14:creationId xmlns:p14="http://schemas.microsoft.com/office/powerpoint/2010/main" val="224738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and questions</a:t>
            </a: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239180"/>
            <a:ext cx="6350000" cy="2762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p:cNvSpPr txBox="1"/>
          <p:nvPr/>
        </p:nvSpPr>
        <p:spPr>
          <a:xfrm>
            <a:off x="7885737" y="6211669"/>
            <a:ext cx="1258263" cy="646331"/>
          </a:xfrm>
          <a:prstGeom prst="rect">
            <a:avLst/>
          </a:prstGeom>
          <a:noFill/>
        </p:spPr>
        <p:txBody>
          <a:bodyPr wrap="square" rtlCol="0">
            <a:spAutoFit/>
          </a:bodyPr>
          <a:lstStyle/>
          <a:p>
            <a:r>
              <a:rPr lang="en-US" dirty="0" err="1" smtClean="0"/>
              <a:t>Walck</a:t>
            </a:r>
            <a:r>
              <a:rPr lang="en-US" dirty="0" smtClean="0"/>
              <a:t> 2011</a:t>
            </a:r>
          </a:p>
          <a:p>
            <a:endParaRPr lang="en-US" dirty="0"/>
          </a:p>
        </p:txBody>
      </p:sp>
    </p:spTree>
    <p:extLst>
      <p:ext uri="{BB962C8B-B14F-4D97-AF65-F5344CB8AC3E}">
        <p14:creationId xmlns:p14="http://schemas.microsoft.com/office/powerpoint/2010/main" val="191027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Write questions here</a:t>
            </a:r>
          </a:p>
          <a:p>
            <a:r>
              <a:rPr lang="en-US" dirty="0" smtClean="0"/>
              <a:t>With hypotheses</a:t>
            </a:r>
          </a:p>
          <a:p>
            <a:endParaRPr lang="en-US" dirty="0"/>
          </a:p>
        </p:txBody>
      </p:sp>
      <p:sp>
        <p:nvSpPr>
          <p:cNvPr id="3" name="Title 2"/>
          <p:cNvSpPr>
            <a:spLocks noGrp="1"/>
          </p:cNvSpPr>
          <p:nvPr>
            <p:ph type="title"/>
          </p:nvPr>
        </p:nvSpPr>
        <p:spPr/>
        <p:txBody>
          <a:bodyPr/>
          <a:lstStyle/>
          <a:p>
            <a:r>
              <a:rPr lang="en-US" dirty="0" smtClean="0"/>
              <a:t>Background and Questions</a:t>
            </a:r>
            <a:endParaRPr lang="en-US" dirty="0"/>
          </a:p>
        </p:txBody>
      </p:sp>
    </p:spTree>
    <p:extLst>
      <p:ext uri="{BB962C8B-B14F-4D97-AF65-F5344CB8AC3E}">
        <p14:creationId xmlns:p14="http://schemas.microsoft.com/office/powerpoint/2010/main" val="406052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Show pictures of chambers here</a:t>
            </a:r>
            <a:endParaRPr lang="en-US" dirty="0"/>
          </a:p>
        </p:txBody>
      </p:sp>
      <p:sp>
        <p:nvSpPr>
          <p:cNvPr id="3" name="Title 2"/>
          <p:cNvSpPr>
            <a:spLocks noGrp="1"/>
          </p:cNvSpPr>
          <p:nvPr>
            <p:ph type="title"/>
          </p:nvPr>
        </p:nvSpPr>
        <p:spPr/>
        <p:txBody>
          <a:bodyPr/>
          <a:lstStyle/>
          <a:p>
            <a:r>
              <a:rPr lang="en-US" dirty="0" smtClean="0"/>
              <a:t>Methods</a:t>
            </a:r>
            <a:endParaRPr lang="en-US" dirty="0"/>
          </a:p>
        </p:txBody>
      </p:sp>
    </p:spTree>
    <p:extLst>
      <p:ext uri="{BB962C8B-B14F-4D97-AF65-F5344CB8AC3E}">
        <p14:creationId xmlns:p14="http://schemas.microsoft.com/office/powerpoint/2010/main" val="1019801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Thermal time model</a:t>
            </a:r>
          </a:p>
          <a:p>
            <a:r>
              <a:rPr lang="en-US" dirty="0" smtClean="0"/>
              <a:t>Calculation of Tb</a:t>
            </a:r>
          </a:p>
          <a:p>
            <a:r>
              <a:rPr lang="en-US" dirty="0" smtClean="0"/>
              <a:t>Evaluation of </a:t>
            </a:r>
            <a:r>
              <a:rPr lang="en-US" dirty="0" err="1" smtClean="0"/>
              <a:t>sensativity</a:t>
            </a:r>
            <a:r>
              <a:rPr lang="en-US" dirty="0" smtClean="0"/>
              <a:t> of Tb</a:t>
            </a:r>
          </a:p>
          <a:p>
            <a:r>
              <a:rPr lang="en-US" dirty="0" err="1" smtClean="0"/>
              <a:t>Phenological</a:t>
            </a:r>
            <a:r>
              <a:rPr lang="en-US" dirty="0" smtClean="0"/>
              <a:t> reassembly?</a:t>
            </a:r>
            <a:endParaRPr lang="en-US" dirty="0"/>
          </a:p>
        </p:txBody>
      </p:sp>
      <p:sp>
        <p:nvSpPr>
          <p:cNvPr id="3" name="Title 2"/>
          <p:cNvSpPr>
            <a:spLocks noGrp="1"/>
          </p:cNvSpPr>
          <p:nvPr>
            <p:ph type="title"/>
          </p:nvPr>
        </p:nvSpPr>
        <p:spPr/>
        <p:txBody>
          <a:bodyPr/>
          <a:lstStyle/>
          <a:p>
            <a:r>
              <a:rPr lang="en-US" dirty="0" smtClean="0"/>
              <a:t>Methods</a:t>
            </a:r>
            <a:endParaRPr lang="en-US" dirty="0"/>
          </a:p>
        </p:txBody>
      </p:sp>
    </p:spTree>
    <p:extLst>
      <p:ext uri="{BB962C8B-B14F-4D97-AF65-F5344CB8AC3E}">
        <p14:creationId xmlns:p14="http://schemas.microsoft.com/office/powerpoint/2010/main" val="461856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Climate Change and Phenology</a:t>
            </a:r>
            <a:endParaRPr lang="en-US" dirty="0"/>
          </a:p>
        </p:txBody>
      </p:sp>
      <p:pic>
        <p:nvPicPr>
          <p:cNvPr id="9" name="Picture 8"/>
          <p:cNvPicPr>
            <a:picLocks noChangeAspect="1"/>
          </p:cNvPicPr>
          <p:nvPr/>
        </p:nvPicPr>
        <p:blipFill rotWithShape="1">
          <a:blip r:embed="rId2"/>
          <a:srcRect b="47988"/>
          <a:stretch/>
        </p:blipFill>
        <p:spPr>
          <a:xfrm>
            <a:off x="274905" y="1064596"/>
            <a:ext cx="7626259" cy="3016352"/>
          </a:xfrm>
          <a:prstGeom prst="rect">
            <a:avLst/>
          </a:prstGeom>
        </p:spPr>
      </p:pic>
      <p:pic>
        <p:nvPicPr>
          <p:cNvPr id="11" name="Picture 10"/>
          <p:cNvPicPr>
            <a:picLocks noChangeAspect="1"/>
          </p:cNvPicPr>
          <p:nvPr/>
        </p:nvPicPr>
        <p:blipFill>
          <a:blip r:embed="rId3"/>
          <a:stretch>
            <a:fillRect/>
          </a:stretch>
        </p:blipFill>
        <p:spPr>
          <a:xfrm>
            <a:off x="2813932" y="4006240"/>
            <a:ext cx="3429722" cy="2595156"/>
          </a:xfrm>
          <a:prstGeom prst="rect">
            <a:avLst/>
          </a:prstGeom>
        </p:spPr>
      </p:pic>
    </p:spTree>
    <p:extLst>
      <p:ext uri="{BB962C8B-B14F-4D97-AF65-F5344CB8AC3E}">
        <p14:creationId xmlns:p14="http://schemas.microsoft.com/office/powerpoint/2010/main" val="194575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Show figure</a:t>
            </a:r>
            <a:endParaRPr lang="en-US" dirty="0"/>
          </a:p>
        </p:txBody>
      </p:sp>
      <p:sp>
        <p:nvSpPr>
          <p:cNvPr id="3" name="Title 2"/>
          <p:cNvSpPr>
            <a:spLocks noGrp="1"/>
          </p:cNvSpPr>
          <p:nvPr>
            <p:ph type="title"/>
          </p:nvPr>
        </p:nvSpPr>
        <p:spPr/>
        <p:txBody>
          <a:bodyPr/>
          <a:lstStyle/>
          <a:p>
            <a:r>
              <a:rPr lang="en-US" dirty="0" smtClean="0"/>
              <a:t>Project status</a:t>
            </a:r>
            <a:endParaRPr lang="en-US" dirty="0"/>
          </a:p>
        </p:txBody>
      </p:sp>
    </p:spTree>
    <p:extLst>
      <p:ext uri="{BB962C8B-B14F-4D97-AF65-F5344CB8AC3E}">
        <p14:creationId xmlns:p14="http://schemas.microsoft.com/office/powerpoint/2010/main" val="315459231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Background: OEGREs</a:t>
            </a:r>
            <a:endParaRPr lang="en-US" dirty="0"/>
          </a:p>
        </p:txBody>
      </p:sp>
      <p:pic>
        <p:nvPicPr>
          <p:cNvPr id="4" name="Picture 3" descr="Screen Shot 2018-09-30 at 2.22.2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440" y="4052933"/>
            <a:ext cx="3037767" cy="2661488"/>
          </a:xfrm>
          <a:prstGeom prst="rect">
            <a:avLst/>
          </a:prstGeom>
        </p:spPr>
      </p:pic>
      <p:pic>
        <p:nvPicPr>
          <p:cNvPr id="6" name="Picture 5" descr="Screen Shot 2018-09-30 at 2.25.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583" y="1093371"/>
            <a:ext cx="2877176" cy="2595291"/>
          </a:xfrm>
          <a:prstGeom prst="rect">
            <a:avLst/>
          </a:prstGeom>
        </p:spPr>
      </p:pic>
      <p:pic>
        <p:nvPicPr>
          <p:cNvPr id="8" name="Picture 7" descr="Screen Shot 2018-09-30 at 2.34.1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9244" y="831891"/>
            <a:ext cx="3305131" cy="3730753"/>
          </a:xfrm>
          <a:prstGeom prst="rect">
            <a:avLst/>
          </a:prstGeom>
        </p:spPr>
      </p:pic>
      <p:pic>
        <p:nvPicPr>
          <p:cNvPr id="9" name="Picture 8" descr="Screen Shot 2018-09-30 at 2.31.07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7469" y="3810009"/>
            <a:ext cx="3681775" cy="2741747"/>
          </a:xfrm>
          <a:prstGeom prst="rect">
            <a:avLst/>
          </a:prstGeom>
        </p:spPr>
      </p:pic>
    </p:spTree>
    <p:extLst>
      <p:ext uri="{BB962C8B-B14F-4D97-AF65-F5344CB8AC3E}">
        <p14:creationId xmlns:p14="http://schemas.microsoft.com/office/powerpoint/2010/main" val="1700773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6933431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Methods</a:t>
            </a:r>
            <a:endParaRPr lang="en-US" dirty="0"/>
          </a:p>
        </p:txBody>
      </p:sp>
    </p:spTree>
    <p:extLst>
      <p:ext uri="{BB962C8B-B14F-4D97-AF65-F5344CB8AC3E}">
        <p14:creationId xmlns:p14="http://schemas.microsoft.com/office/powerpoint/2010/main" val="2139931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Project Status</a:t>
            </a:r>
            <a:endParaRPr lang="en-US" dirty="0"/>
          </a:p>
        </p:txBody>
      </p:sp>
    </p:spTree>
    <p:extLst>
      <p:ext uri="{BB962C8B-B14F-4D97-AF65-F5344CB8AC3E}">
        <p14:creationId xmlns:p14="http://schemas.microsoft.com/office/powerpoint/2010/main" val="337309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Seasonal Priority Effects</a:t>
            </a:r>
            <a:endParaRPr lang="en-US" dirty="0"/>
          </a:p>
        </p:txBody>
      </p:sp>
    </p:spTree>
    <p:extLst>
      <p:ext uri="{BB962C8B-B14F-4D97-AF65-F5344CB8AC3E}">
        <p14:creationId xmlns:p14="http://schemas.microsoft.com/office/powerpoint/2010/main" val="154253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5147" y="983851"/>
            <a:ext cx="8229600" cy="753115"/>
          </a:xfrm>
        </p:spPr>
        <p:txBody>
          <a:bodyPr/>
          <a:lstStyle/>
          <a:p>
            <a:r>
              <a:rPr lang="en-US" dirty="0" smtClean="0"/>
              <a:t>The shift </a:t>
            </a:r>
            <a:r>
              <a:rPr lang="en-US" dirty="0"/>
              <a:t>in </a:t>
            </a:r>
            <a:r>
              <a:rPr lang="en-US" dirty="0" err="1"/>
              <a:t>phenological</a:t>
            </a:r>
            <a:r>
              <a:rPr lang="en-US" dirty="0"/>
              <a:t> event date per degree of temperature change</a:t>
            </a:r>
            <a:endParaRPr lang="en-US" dirty="0"/>
          </a:p>
        </p:txBody>
      </p:sp>
      <p:sp>
        <p:nvSpPr>
          <p:cNvPr id="3" name="Title 2"/>
          <p:cNvSpPr>
            <a:spLocks noGrp="1"/>
          </p:cNvSpPr>
          <p:nvPr>
            <p:ph type="title"/>
          </p:nvPr>
        </p:nvSpPr>
        <p:spPr/>
        <p:txBody>
          <a:bodyPr/>
          <a:lstStyle/>
          <a:p>
            <a:r>
              <a:rPr lang="en-US" dirty="0" err="1" smtClean="0"/>
              <a:t>Phenological</a:t>
            </a:r>
            <a:r>
              <a:rPr lang="en-US" dirty="0" smtClean="0"/>
              <a:t> sensitivity</a:t>
            </a:r>
            <a:endParaRPr lang="en-US" dirty="0"/>
          </a:p>
        </p:txBody>
      </p:sp>
      <p:pic>
        <p:nvPicPr>
          <p:cNvPr id="8" name="Picture 7"/>
          <p:cNvPicPr>
            <a:picLocks noChangeAspect="1"/>
          </p:cNvPicPr>
          <p:nvPr/>
        </p:nvPicPr>
        <p:blipFill>
          <a:blip r:embed="rId2"/>
          <a:stretch>
            <a:fillRect/>
          </a:stretch>
        </p:blipFill>
        <p:spPr>
          <a:xfrm>
            <a:off x="345147" y="1895725"/>
            <a:ext cx="3354499" cy="4850211"/>
          </a:xfrm>
          <a:prstGeom prst="rect">
            <a:avLst/>
          </a:prstGeom>
        </p:spPr>
      </p:pic>
    </p:spTree>
    <p:extLst>
      <p:ext uri="{BB962C8B-B14F-4D97-AF65-F5344CB8AC3E}">
        <p14:creationId xmlns:p14="http://schemas.microsoft.com/office/powerpoint/2010/main" val="389031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p:txBody>
      </p:sp>
      <p:sp>
        <p:nvSpPr>
          <p:cNvPr id="3" name="Title 2"/>
          <p:cNvSpPr>
            <a:spLocks noGrp="1"/>
          </p:cNvSpPr>
          <p:nvPr>
            <p:ph type="title"/>
          </p:nvPr>
        </p:nvSpPr>
        <p:spPr>
          <a:xfrm>
            <a:off x="0" y="344527"/>
            <a:ext cx="9144000" cy="487365"/>
          </a:xfrm>
        </p:spPr>
        <p:txBody>
          <a:bodyPr>
            <a:normAutofit fontScale="90000"/>
          </a:bodyPr>
          <a:lstStyle/>
          <a:p>
            <a:r>
              <a:rPr lang="en-US" dirty="0" smtClean="0"/>
              <a:t>How does differential </a:t>
            </a:r>
            <a:r>
              <a:rPr lang="en-US" dirty="0" err="1" smtClean="0"/>
              <a:t>phenological</a:t>
            </a:r>
            <a:r>
              <a:rPr lang="en-US" dirty="0" smtClean="0"/>
              <a:t> sensitivity mediate plant interactions?</a:t>
            </a:r>
            <a:endParaRPr lang="en-US" dirty="0"/>
          </a:p>
        </p:txBody>
      </p:sp>
    </p:spTree>
    <p:extLst>
      <p:ext uri="{BB962C8B-B14F-4D97-AF65-F5344CB8AC3E}">
        <p14:creationId xmlns:p14="http://schemas.microsoft.com/office/powerpoint/2010/main" val="215539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26" y="344527"/>
            <a:ext cx="5996003" cy="487365"/>
          </a:xfrm>
        </p:spPr>
        <p:txBody>
          <a:bodyPr>
            <a:normAutofit fontScale="90000"/>
          </a:bodyPr>
          <a:lstStyle/>
          <a:p>
            <a:r>
              <a:rPr lang="en-US" dirty="0" err="1" smtClean="0"/>
              <a:t>Phenological</a:t>
            </a:r>
            <a:r>
              <a:rPr lang="en-US" dirty="0" smtClean="0"/>
              <a:t> transition: dormancy to growth</a:t>
            </a:r>
            <a:endParaRPr lang="en-US" dirty="0"/>
          </a:p>
        </p:txBody>
      </p:sp>
      <p:pic>
        <p:nvPicPr>
          <p:cNvPr id="5" name="Picture 4"/>
          <p:cNvPicPr>
            <a:picLocks noChangeAspect="1"/>
          </p:cNvPicPr>
          <p:nvPr/>
        </p:nvPicPr>
        <p:blipFill>
          <a:blip r:embed="rId2"/>
          <a:stretch>
            <a:fillRect/>
          </a:stretch>
        </p:blipFill>
        <p:spPr>
          <a:xfrm>
            <a:off x="111472" y="878587"/>
            <a:ext cx="3896238" cy="1661499"/>
          </a:xfrm>
          <a:prstGeom prst="rect">
            <a:avLst/>
          </a:prstGeom>
        </p:spPr>
      </p:pic>
      <p:sp>
        <p:nvSpPr>
          <p:cNvPr id="6" name="TextBox 5"/>
          <p:cNvSpPr txBox="1"/>
          <p:nvPr/>
        </p:nvSpPr>
        <p:spPr>
          <a:xfrm>
            <a:off x="6405702" y="6303523"/>
            <a:ext cx="2166360" cy="1200329"/>
          </a:xfrm>
          <a:prstGeom prst="rect">
            <a:avLst/>
          </a:prstGeom>
          <a:noFill/>
        </p:spPr>
        <p:txBody>
          <a:bodyPr wrap="square" rtlCol="0">
            <a:spAutoFit/>
          </a:bodyPr>
          <a:lstStyle/>
          <a:p>
            <a:r>
              <a:rPr lang="en-US" dirty="0" err="1" smtClean="0"/>
              <a:t>Openworksweb.com</a:t>
            </a:r>
            <a:endParaRPr lang="en-US" dirty="0" smtClean="0"/>
          </a:p>
          <a:p>
            <a:r>
              <a:rPr lang="en-US" dirty="0" err="1" smtClean="0"/>
              <a:t>Visser</a:t>
            </a:r>
            <a:r>
              <a:rPr lang="en-US" dirty="0" smtClean="0"/>
              <a:t> 2010</a:t>
            </a:r>
          </a:p>
          <a:p>
            <a:endParaRPr lang="en-US" dirty="0" smtClean="0"/>
          </a:p>
          <a:p>
            <a:endParaRPr lang="en-US" dirty="0"/>
          </a:p>
        </p:txBody>
      </p:sp>
      <p:pic>
        <p:nvPicPr>
          <p:cNvPr id="7" name="Picture 6"/>
          <p:cNvPicPr>
            <a:picLocks noChangeAspect="1"/>
          </p:cNvPicPr>
          <p:nvPr/>
        </p:nvPicPr>
        <p:blipFill>
          <a:blip r:embed="rId3"/>
          <a:stretch>
            <a:fillRect/>
          </a:stretch>
        </p:blipFill>
        <p:spPr>
          <a:xfrm>
            <a:off x="4145964" y="891335"/>
            <a:ext cx="4818283" cy="5108540"/>
          </a:xfrm>
          <a:prstGeom prst="rect">
            <a:avLst/>
          </a:prstGeom>
        </p:spPr>
      </p:pic>
      <p:sp>
        <p:nvSpPr>
          <p:cNvPr id="9" name="TextBox 8"/>
          <p:cNvSpPr txBox="1"/>
          <p:nvPr/>
        </p:nvSpPr>
        <p:spPr>
          <a:xfrm>
            <a:off x="849736" y="4006239"/>
            <a:ext cx="3296229" cy="646331"/>
          </a:xfrm>
          <a:prstGeom prst="rect">
            <a:avLst/>
          </a:prstGeom>
          <a:noFill/>
        </p:spPr>
        <p:txBody>
          <a:bodyPr wrap="square" rtlCol="0">
            <a:spAutoFit/>
          </a:bodyPr>
          <a:lstStyle/>
          <a:p>
            <a:r>
              <a:rPr lang="en-US" dirty="0" smtClean="0"/>
              <a:t>Insert picture of bud and seed here</a:t>
            </a:r>
            <a:endParaRPr lang="en-US" dirty="0"/>
          </a:p>
        </p:txBody>
      </p:sp>
    </p:spTree>
    <p:extLst>
      <p:ext uri="{BB962C8B-B14F-4D97-AF65-F5344CB8AC3E}">
        <p14:creationId xmlns:p14="http://schemas.microsoft.com/office/powerpoint/2010/main" val="233238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p:txBody>
      </p:sp>
      <p:sp>
        <p:nvSpPr>
          <p:cNvPr id="3" name="Title 2"/>
          <p:cNvSpPr>
            <a:spLocks noGrp="1"/>
          </p:cNvSpPr>
          <p:nvPr>
            <p:ph type="title"/>
          </p:nvPr>
        </p:nvSpPr>
        <p:spPr/>
        <p:txBody>
          <a:bodyPr/>
          <a:lstStyle/>
          <a:p>
            <a:r>
              <a:rPr lang="en-US" dirty="0" smtClean="0"/>
              <a:t>Research Overview</a:t>
            </a:r>
            <a:endParaRPr lang="en-US" dirty="0"/>
          </a:p>
        </p:txBody>
      </p:sp>
    </p:spTree>
    <p:extLst>
      <p:ext uri="{BB962C8B-B14F-4D97-AF65-F5344CB8AC3E}">
        <p14:creationId xmlns:p14="http://schemas.microsoft.com/office/powerpoint/2010/main" val="86465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Background and Question</a:t>
            </a:r>
            <a:endParaRPr lang="en-US" dirty="0"/>
          </a:p>
        </p:txBody>
      </p:sp>
    </p:spTree>
    <p:extLst>
      <p:ext uri="{BB962C8B-B14F-4D97-AF65-F5344CB8AC3E}">
        <p14:creationId xmlns:p14="http://schemas.microsoft.com/office/powerpoint/2010/main" val="308164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Hypotheses:</a:t>
            </a:r>
            <a:endParaRPr lang="en-US" dirty="0"/>
          </a:p>
        </p:txBody>
      </p:sp>
    </p:spTree>
    <p:extLst>
      <p:ext uri="{BB962C8B-B14F-4D97-AF65-F5344CB8AC3E}">
        <p14:creationId xmlns:p14="http://schemas.microsoft.com/office/powerpoint/2010/main" val="273957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Methods</a:t>
            </a:r>
            <a:endParaRPr lang="en-US" dirty="0"/>
          </a:p>
        </p:txBody>
      </p:sp>
    </p:spTree>
    <p:extLst>
      <p:ext uri="{BB962C8B-B14F-4D97-AF65-F5344CB8AC3E}">
        <p14:creationId xmlns:p14="http://schemas.microsoft.com/office/powerpoint/2010/main" val="2354831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TotalTime>
  <Words>163</Words>
  <Application>Microsoft Macintosh PowerPoint</Application>
  <PresentationFormat>On-screen Show (4:3)</PresentationFormat>
  <Paragraphs>52</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Climate Change and Phenology</vt:lpstr>
      <vt:lpstr>Phenological sensitivity</vt:lpstr>
      <vt:lpstr>How does differential phenological sensitivity mediate plant interactions?</vt:lpstr>
      <vt:lpstr>Phenological transition: dormancy to growth</vt:lpstr>
      <vt:lpstr>Research Overview</vt:lpstr>
      <vt:lpstr>Background and Question</vt:lpstr>
      <vt:lpstr>Hypotheses:</vt:lpstr>
      <vt:lpstr>Methods</vt:lpstr>
      <vt:lpstr>Preliminary results</vt:lpstr>
      <vt:lpstr>Background and Question</vt:lpstr>
      <vt:lpstr>Hypotheses:</vt:lpstr>
      <vt:lpstr>Methods</vt:lpstr>
      <vt:lpstr>Current status</vt:lpstr>
      <vt:lpstr>Background and questions</vt:lpstr>
      <vt:lpstr>Background and questions</vt:lpstr>
      <vt:lpstr>Background and Questions</vt:lpstr>
      <vt:lpstr>Methods</vt:lpstr>
      <vt:lpstr>Methods</vt:lpstr>
      <vt:lpstr>Project status</vt:lpstr>
      <vt:lpstr>Background: OEGREs</vt:lpstr>
      <vt:lpstr>Questions:</vt:lpstr>
      <vt:lpstr>Methods</vt:lpstr>
      <vt:lpstr>Project Status</vt:lpstr>
      <vt:lpstr>Seasonal Priority Effects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dc:creator>
  <cp:lastModifiedBy>Dan</cp:lastModifiedBy>
  <cp:revision>15</cp:revision>
  <dcterms:created xsi:type="dcterms:W3CDTF">2018-09-27T19:33:20Z</dcterms:created>
  <dcterms:modified xsi:type="dcterms:W3CDTF">2018-09-30T18:50:28Z</dcterms:modified>
</cp:coreProperties>
</file>