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EF448-A3AC-4492-888F-30EFBEE6C743}" type="datetimeFigureOut">
              <a:rPr lang="en-US" smtClean="0"/>
              <a:t>11/19/2018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A69D3D-1122-4166-B993-FB6C24F22015}" type="slidenum">
              <a:rPr lang="en-US" smtClean="0"/>
              <a:t>‹#›</a:t>
            </a:fld>
            <a:endParaRPr lang="en-US"/>
          </a:p>
        </p:txBody>
      </p:sp>
    </p:spTree>
    <p:extLst>
      <p:ext uri="{BB962C8B-B14F-4D97-AF65-F5344CB8AC3E}">
        <p14:creationId xmlns:p14="http://schemas.microsoft.com/office/powerpoint/2010/main" val="36919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A69D3D-1122-4166-B993-FB6C24F22015}" type="slidenum">
              <a:rPr lang="en-US" smtClean="0"/>
              <a:t>6</a:t>
            </a:fld>
            <a:endParaRPr lang="en-US"/>
          </a:p>
        </p:txBody>
      </p:sp>
    </p:spTree>
    <p:extLst>
      <p:ext uri="{BB962C8B-B14F-4D97-AF65-F5344CB8AC3E}">
        <p14:creationId xmlns:p14="http://schemas.microsoft.com/office/powerpoint/2010/main" val="1750801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A6EBA7-32DE-4D16-92D8-52304E746FC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E744D-3F1B-4408-BE0A-811BE16F5F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A6EBA7-32DE-4D16-92D8-52304E746FC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E744D-3F1B-4408-BE0A-811BE16F5F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A6EBA7-32DE-4D16-92D8-52304E746FC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E744D-3F1B-4408-BE0A-811BE16F5F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A6EBA7-32DE-4D16-92D8-52304E746FC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E744D-3F1B-4408-BE0A-811BE16F5F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A6EBA7-32DE-4D16-92D8-52304E746FC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E744D-3F1B-4408-BE0A-811BE16F5F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A6EBA7-32DE-4D16-92D8-52304E746FC0}"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E744D-3F1B-4408-BE0A-811BE16F5F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A6EBA7-32DE-4D16-92D8-52304E746FC0}"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E744D-3F1B-4408-BE0A-811BE16F5F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A6EBA7-32DE-4D16-92D8-52304E746FC0}"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E744D-3F1B-4408-BE0A-811BE16F5F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6EBA7-32DE-4D16-92D8-52304E746FC0}"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E744D-3F1B-4408-BE0A-811BE16F5F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A6EBA7-32DE-4D16-92D8-52304E746FC0}"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E744D-3F1B-4408-BE0A-811BE16F5F8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7A6EBA7-32DE-4D16-92D8-52304E746FC0}" type="datetimeFigureOut">
              <a:rPr lang="en-US" smtClean="0"/>
              <a:t>11/19/2018</a:t>
            </a:fld>
            <a:endParaRPr lang="en-US"/>
          </a:p>
        </p:txBody>
      </p:sp>
      <p:sp>
        <p:nvSpPr>
          <p:cNvPr id="9" name="Slide Number Placeholder 8"/>
          <p:cNvSpPr>
            <a:spLocks noGrp="1"/>
          </p:cNvSpPr>
          <p:nvPr>
            <p:ph type="sldNum" sz="quarter" idx="11"/>
          </p:nvPr>
        </p:nvSpPr>
        <p:spPr/>
        <p:txBody>
          <a:bodyPr/>
          <a:lstStyle/>
          <a:p>
            <a:fld id="{825E744D-3F1B-4408-BE0A-811BE16F5F8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25E744D-3F1B-4408-BE0A-811BE16F5F8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7A6EBA7-32DE-4D16-92D8-52304E746FC0}" type="datetimeFigureOut">
              <a:rPr lang="en-US" smtClean="0"/>
              <a:t>11/19/2018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Railcar Dwell Times at Rumford Station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69715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76200" y="1295400"/>
            <a:ext cx="8305800" cy="5105400"/>
          </a:xfrm>
        </p:spPr>
        <p:txBody>
          <a:bodyPr>
            <a:normAutofit fontScale="92500"/>
          </a:bodyPr>
          <a:lstStyle/>
          <a:p>
            <a:pPr marL="114300" indent="0">
              <a:buNone/>
            </a:pPr>
            <a:r>
              <a:rPr lang="en-US" b="1" dirty="0" smtClean="0"/>
              <a:t>Problem:</a:t>
            </a:r>
            <a:r>
              <a:rPr lang="en-US" dirty="0" smtClean="0"/>
              <a:t>  </a:t>
            </a:r>
          </a:p>
          <a:p>
            <a:pPr marL="114300" indent="0">
              <a:buNone/>
            </a:pPr>
            <a:r>
              <a:rPr lang="en-US" dirty="0" smtClean="0"/>
              <a:t>Railcars </a:t>
            </a:r>
            <a:r>
              <a:rPr lang="en-US" dirty="0"/>
              <a:t>bound for other </a:t>
            </a:r>
            <a:r>
              <a:rPr lang="en-US" dirty="0" smtClean="0"/>
              <a:t>locations </a:t>
            </a:r>
            <a:r>
              <a:rPr lang="en-US" dirty="0"/>
              <a:t>can dwell at </a:t>
            </a:r>
            <a:r>
              <a:rPr lang="en-US" dirty="0" smtClean="0"/>
              <a:t>this dead </a:t>
            </a:r>
            <a:r>
              <a:rPr lang="en-US" dirty="0"/>
              <a:t>end </a:t>
            </a:r>
            <a:r>
              <a:rPr lang="en-US" dirty="0" smtClean="0"/>
              <a:t>station </a:t>
            </a:r>
            <a:r>
              <a:rPr lang="en-US" dirty="0"/>
              <a:t>and cost railroads more in car hire fees and delay shipments</a:t>
            </a:r>
          </a:p>
          <a:p>
            <a:pPr marL="114300" indent="0">
              <a:buNone/>
            </a:pPr>
            <a:endParaRPr lang="en-US" b="1" u="sng" dirty="0" smtClean="0"/>
          </a:p>
          <a:p>
            <a:pPr marL="114300" indent="0">
              <a:buNone/>
            </a:pPr>
            <a:r>
              <a:rPr lang="en-US" b="1" dirty="0" smtClean="0"/>
              <a:t>Goal:</a:t>
            </a:r>
            <a:r>
              <a:rPr lang="en-US" dirty="0" smtClean="0"/>
              <a:t>  </a:t>
            </a:r>
          </a:p>
          <a:p>
            <a:pPr marL="114300" indent="0">
              <a:buNone/>
            </a:pPr>
            <a:r>
              <a:rPr lang="en-US" dirty="0" smtClean="0"/>
              <a:t>Predict the car idle/dwell times at Rumford Station based on data available upon arrival of the car</a:t>
            </a:r>
          </a:p>
          <a:p>
            <a:pPr lvl="1"/>
            <a:r>
              <a:rPr lang="en-US" dirty="0" smtClean="0"/>
              <a:t>More accurately estimate customer arrival times</a:t>
            </a:r>
          </a:p>
          <a:p>
            <a:pPr lvl="1"/>
            <a:r>
              <a:rPr lang="en-US" dirty="0" smtClean="0"/>
              <a:t>More accurately estimate the rail company’s cost to send cars to RUM</a:t>
            </a:r>
          </a:p>
          <a:p>
            <a:endParaRPr lang="en-US" dirty="0" smtClean="0"/>
          </a:p>
          <a:p>
            <a:pPr marL="114300" indent="0">
              <a:buNone/>
            </a:pPr>
            <a:r>
              <a:rPr lang="en-US" b="1" dirty="0" smtClean="0"/>
              <a:t>Hypothesis: </a:t>
            </a:r>
          </a:p>
          <a:p>
            <a:pPr marL="114300" indent="0">
              <a:buNone/>
            </a:pPr>
            <a:r>
              <a:rPr lang="en-US" dirty="0" smtClean="0"/>
              <a:t>Due to the manual process of train assembly, car loading and unloading, factors that influence ease of employee work flow such as railcar type and track location will most strongly influence railcar dwell times</a:t>
            </a:r>
            <a:endParaRPr lang="en-US" dirty="0"/>
          </a:p>
        </p:txBody>
      </p:sp>
    </p:spTree>
    <p:extLst>
      <p:ext uri="{BB962C8B-B14F-4D97-AF65-F5344CB8AC3E}">
        <p14:creationId xmlns:p14="http://schemas.microsoft.com/office/powerpoint/2010/main" val="3245319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a:xfrm>
            <a:off x="304800" y="1143000"/>
            <a:ext cx="7924800" cy="1524000"/>
          </a:xfrm>
        </p:spPr>
        <p:txBody>
          <a:bodyPr/>
          <a:lstStyle/>
          <a:p>
            <a:r>
              <a:rPr lang="en-US" dirty="0" smtClean="0"/>
              <a:t>An accurate prediction should be within 3 days of the actual dwell time</a:t>
            </a:r>
          </a:p>
          <a:p>
            <a:pPr lvl="1"/>
            <a:r>
              <a:rPr lang="en-US" dirty="0" smtClean="0"/>
              <a:t>3 day cost accounts for 10% of average daily cost to the railroad to store a car at RUM (~$38.8k per month)</a:t>
            </a:r>
          </a:p>
          <a:p>
            <a:pPr lvl="1"/>
            <a:endParaRPr lang="en-US" dirty="0"/>
          </a:p>
          <a:p>
            <a:pPr lvl="1"/>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949723"/>
            <a:ext cx="4044950" cy="3048000"/>
          </a:xfrm>
          <a:prstGeom prst="rect">
            <a:avLst/>
          </a:prstGeom>
        </p:spPr>
      </p:pic>
      <p:sp>
        <p:nvSpPr>
          <p:cNvPr id="5" name="Content Placeholder 2"/>
          <p:cNvSpPr txBox="1">
            <a:spLocks/>
          </p:cNvSpPr>
          <p:nvPr/>
        </p:nvSpPr>
        <p:spPr>
          <a:xfrm>
            <a:off x="4495800" y="2971800"/>
            <a:ext cx="3733800" cy="3429000"/>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b="1" dirty="0" smtClean="0"/>
              <a:t>Assumptions</a:t>
            </a:r>
            <a:r>
              <a:rPr lang="en-US" dirty="0" smtClean="0"/>
              <a:t>:</a:t>
            </a:r>
          </a:p>
          <a:p>
            <a:pPr lvl="1"/>
            <a:r>
              <a:rPr lang="en-US" dirty="0" smtClean="0"/>
              <a:t>Data available upon the car’s arrival is predictive of its future dwell time</a:t>
            </a:r>
          </a:p>
          <a:p>
            <a:r>
              <a:rPr lang="en-US" b="1" dirty="0" smtClean="0"/>
              <a:t>Limitations: </a:t>
            </a:r>
          </a:p>
          <a:p>
            <a:pPr lvl="1"/>
            <a:r>
              <a:rPr lang="en-US" dirty="0" smtClean="0"/>
              <a:t>Data is skewed: log normal in the value counts of almost all categorical features</a:t>
            </a:r>
          </a:p>
          <a:p>
            <a:pPr lvl="1"/>
            <a:r>
              <a:rPr lang="en-US" dirty="0" smtClean="0"/>
              <a:t>2700 feature sparse dataset</a:t>
            </a:r>
            <a:endParaRPr lang="en-US" dirty="0" smtClean="0"/>
          </a:p>
        </p:txBody>
      </p:sp>
    </p:spTree>
    <p:extLst>
      <p:ext uri="{BB962C8B-B14F-4D97-AF65-F5344CB8AC3E}">
        <p14:creationId xmlns:p14="http://schemas.microsoft.com/office/powerpoint/2010/main" val="2675315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0" y="1219200"/>
            <a:ext cx="8382000" cy="2971800"/>
          </a:xfrm>
        </p:spPr>
        <p:txBody>
          <a:bodyPr>
            <a:normAutofit/>
          </a:bodyPr>
          <a:lstStyle/>
          <a:p>
            <a:pPr marL="114300" indent="0">
              <a:buNone/>
            </a:pPr>
            <a:r>
              <a:rPr lang="en-US" sz="1800" b="1" dirty="0" smtClean="0"/>
              <a:t>Data preparation:</a:t>
            </a:r>
          </a:p>
          <a:p>
            <a:r>
              <a:rPr lang="en-US" sz="1800" dirty="0" smtClean="0"/>
              <a:t>Filtered all inventory down to dwelling cars only and matched the maximum dwell hours they achieved with their data available upon arrival</a:t>
            </a:r>
          </a:p>
          <a:p>
            <a:pPr marL="114300" indent="0">
              <a:buNone/>
            </a:pPr>
            <a:endParaRPr lang="en-US" sz="1800" b="1" dirty="0" smtClean="0"/>
          </a:p>
          <a:p>
            <a:pPr marL="114300" indent="0">
              <a:buNone/>
            </a:pPr>
            <a:r>
              <a:rPr lang="en-US" sz="1800" b="1" dirty="0" smtClean="0"/>
              <a:t>Analysis:</a:t>
            </a:r>
          </a:p>
          <a:p>
            <a:r>
              <a:rPr lang="en-US" sz="1800" dirty="0" smtClean="0"/>
              <a:t>Model selection, fitting, optimization</a:t>
            </a:r>
          </a:p>
          <a:p>
            <a:r>
              <a:rPr lang="en-US" sz="1800" dirty="0" smtClean="0"/>
              <a:t>Determine the most important features:</a:t>
            </a:r>
          </a:p>
          <a:p>
            <a:pPr lvl="1"/>
            <a:r>
              <a:rPr lang="en-US" sz="1600" dirty="0" smtClean="0"/>
              <a:t>Best correlations (linear R</a:t>
            </a:r>
            <a:r>
              <a:rPr lang="en-US" sz="1600" baseline="30000" dirty="0" smtClean="0"/>
              <a:t>2</a:t>
            </a:r>
            <a:r>
              <a:rPr lang="en-US" sz="1600" dirty="0" smtClean="0"/>
              <a:t> &gt; 0.2)</a:t>
            </a:r>
          </a:p>
          <a:p>
            <a:pPr lvl="1"/>
            <a:r>
              <a:rPr lang="en-US" sz="1600" dirty="0" smtClean="0"/>
              <a:t>Random forest importance (top 20 features)</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713863887"/>
              </p:ext>
            </p:extLst>
          </p:nvPr>
        </p:nvGraphicFramePr>
        <p:xfrm>
          <a:off x="2438401" y="4343400"/>
          <a:ext cx="6324600" cy="2225040"/>
        </p:xfrm>
        <a:graphic>
          <a:graphicData uri="http://schemas.openxmlformats.org/drawingml/2006/table">
            <a:tbl>
              <a:tblPr firstRow="1" bandRow="1">
                <a:tableStyleId>{5C22544A-7EE6-4342-B048-85BDC9FD1C3A}</a:tableStyleId>
              </a:tblPr>
              <a:tblGrid>
                <a:gridCol w="2209799"/>
                <a:gridCol w="2217420"/>
                <a:gridCol w="1897381"/>
              </a:tblGrid>
              <a:tr h="370840">
                <a:tc>
                  <a:txBody>
                    <a:bodyPr/>
                    <a:lstStyle/>
                    <a:p>
                      <a:r>
                        <a:rPr lang="en-US" dirty="0" smtClean="0"/>
                        <a:t>Model</a:t>
                      </a:r>
                      <a:endParaRPr lang="en-US" dirty="0"/>
                    </a:p>
                  </a:txBody>
                  <a:tcPr/>
                </a:tc>
                <a:tc>
                  <a:txBody>
                    <a:bodyPr/>
                    <a:lstStyle/>
                    <a:p>
                      <a:r>
                        <a:rPr lang="en-US" dirty="0" smtClean="0"/>
                        <a:t>Mean Error </a:t>
                      </a:r>
                      <a:r>
                        <a:rPr lang="en-US" baseline="0" dirty="0" smtClean="0"/>
                        <a:t>± std. </a:t>
                      </a:r>
                      <a:r>
                        <a:rPr lang="en-US" dirty="0" smtClean="0"/>
                        <a:t>/ h</a:t>
                      </a:r>
                      <a:endParaRPr lang="en-US" dirty="0"/>
                    </a:p>
                  </a:txBody>
                  <a:tcPr/>
                </a:tc>
                <a:tc>
                  <a:txBody>
                    <a:bodyPr/>
                    <a:lstStyle/>
                    <a:p>
                      <a:r>
                        <a:rPr lang="en-US" dirty="0" smtClean="0"/>
                        <a:t>% In</a:t>
                      </a:r>
                      <a:r>
                        <a:rPr lang="en-US" baseline="0" dirty="0" smtClean="0"/>
                        <a:t> 3-day band</a:t>
                      </a:r>
                      <a:endParaRPr lang="en-US" dirty="0"/>
                    </a:p>
                  </a:txBody>
                  <a:tcPr/>
                </a:tc>
              </a:tr>
              <a:tr h="370840">
                <a:tc>
                  <a:txBody>
                    <a:bodyPr/>
                    <a:lstStyle/>
                    <a:p>
                      <a:r>
                        <a:rPr lang="en-US" dirty="0" smtClean="0"/>
                        <a:t>Trivial (mean)</a:t>
                      </a:r>
                      <a:endParaRPr lang="en-US" dirty="0"/>
                    </a:p>
                  </a:txBody>
                  <a:tcPr/>
                </a:tc>
                <a:tc>
                  <a:txBody>
                    <a:bodyPr/>
                    <a:lstStyle/>
                    <a:p>
                      <a:pPr algn="ctr"/>
                      <a:r>
                        <a:rPr lang="en-US" dirty="0" smtClean="0"/>
                        <a:t>23 </a:t>
                      </a:r>
                      <a:r>
                        <a:rPr lang="en-US" baseline="0" dirty="0" smtClean="0"/>
                        <a:t>±</a:t>
                      </a:r>
                      <a:r>
                        <a:rPr lang="en-US" dirty="0" smtClean="0"/>
                        <a:t> </a:t>
                      </a:r>
                      <a:r>
                        <a:rPr lang="en-US" dirty="0" smtClean="0"/>
                        <a:t>113</a:t>
                      </a:r>
                      <a:endParaRPr lang="en-US" dirty="0"/>
                    </a:p>
                  </a:txBody>
                  <a:tcPr/>
                </a:tc>
                <a:tc>
                  <a:txBody>
                    <a:bodyPr/>
                    <a:lstStyle/>
                    <a:p>
                      <a:pPr algn="ctr"/>
                      <a:r>
                        <a:rPr lang="en-US" dirty="0" smtClean="0"/>
                        <a:t>58</a:t>
                      </a:r>
                      <a:endParaRPr lang="en-US" dirty="0"/>
                    </a:p>
                  </a:txBody>
                  <a:tcPr/>
                </a:tc>
              </a:tr>
              <a:tr h="370840">
                <a:tc>
                  <a:txBody>
                    <a:bodyPr/>
                    <a:lstStyle/>
                    <a:p>
                      <a:r>
                        <a:rPr lang="en-US" dirty="0" smtClean="0"/>
                        <a:t>Linear Regression</a:t>
                      </a:r>
                      <a:endParaRPr lang="en-US" dirty="0"/>
                    </a:p>
                  </a:txBody>
                  <a:tcPr/>
                </a:tc>
                <a:tc>
                  <a:txBody>
                    <a:bodyPr/>
                    <a:lstStyle/>
                    <a:p>
                      <a:pPr algn="ctr"/>
                      <a:r>
                        <a:rPr lang="en-US" dirty="0" smtClean="0"/>
                        <a:t>21 </a:t>
                      </a:r>
                      <a:r>
                        <a:rPr lang="en-US" baseline="0" dirty="0" smtClean="0"/>
                        <a:t>±</a:t>
                      </a:r>
                      <a:r>
                        <a:rPr lang="en-US" dirty="0" smtClean="0"/>
                        <a:t> 115</a:t>
                      </a:r>
                      <a:endParaRPr lang="en-US" dirty="0"/>
                    </a:p>
                  </a:txBody>
                  <a:tcPr/>
                </a:tc>
                <a:tc>
                  <a:txBody>
                    <a:bodyPr/>
                    <a:lstStyle/>
                    <a:p>
                      <a:pPr algn="ctr"/>
                      <a:r>
                        <a:rPr lang="en-US" dirty="0" smtClean="0"/>
                        <a:t>48</a:t>
                      </a:r>
                      <a:endParaRPr lang="en-US" dirty="0"/>
                    </a:p>
                  </a:txBody>
                  <a:tcPr/>
                </a:tc>
              </a:tr>
              <a:tr h="370840">
                <a:tc>
                  <a:txBody>
                    <a:bodyPr/>
                    <a:lstStyle/>
                    <a:p>
                      <a:r>
                        <a:rPr lang="en-US" dirty="0" smtClean="0"/>
                        <a:t>Decision Tree</a:t>
                      </a:r>
                      <a:endParaRPr lang="en-US" dirty="0"/>
                    </a:p>
                  </a:txBody>
                  <a:tcPr/>
                </a:tc>
                <a:tc>
                  <a:txBody>
                    <a:bodyPr/>
                    <a:lstStyle/>
                    <a:p>
                      <a:pPr algn="ctr"/>
                      <a:r>
                        <a:rPr lang="en-US" dirty="0" smtClean="0"/>
                        <a:t>5.3 </a:t>
                      </a:r>
                      <a:r>
                        <a:rPr lang="en-US" baseline="0" dirty="0" smtClean="0"/>
                        <a:t>±</a:t>
                      </a:r>
                      <a:r>
                        <a:rPr lang="en-US" dirty="0" smtClean="0"/>
                        <a:t> 116</a:t>
                      </a:r>
                      <a:endParaRPr lang="en-US" dirty="0"/>
                    </a:p>
                  </a:txBody>
                  <a:tcPr/>
                </a:tc>
                <a:tc>
                  <a:txBody>
                    <a:bodyPr/>
                    <a:lstStyle/>
                    <a:p>
                      <a:pPr algn="ctr"/>
                      <a:r>
                        <a:rPr lang="en-US" dirty="0" smtClean="0"/>
                        <a:t>63</a:t>
                      </a:r>
                      <a:endParaRPr lang="en-US" dirty="0"/>
                    </a:p>
                  </a:txBody>
                  <a:tcPr/>
                </a:tc>
              </a:tr>
              <a:tr h="370840">
                <a:tc>
                  <a:txBody>
                    <a:bodyPr/>
                    <a:lstStyle/>
                    <a:p>
                      <a:r>
                        <a:rPr lang="en-US" dirty="0" smtClean="0"/>
                        <a:t>Bagged Decision Tree</a:t>
                      </a:r>
                      <a:endParaRPr lang="en-US" dirty="0"/>
                    </a:p>
                  </a:txBody>
                  <a:tcPr/>
                </a:tc>
                <a:tc>
                  <a:txBody>
                    <a:bodyPr/>
                    <a:lstStyle/>
                    <a:p>
                      <a:pPr algn="ctr"/>
                      <a:r>
                        <a:rPr lang="en-US" dirty="0" smtClean="0"/>
                        <a:t>23 </a:t>
                      </a:r>
                      <a:r>
                        <a:rPr lang="en-US" baseline="0" dirty="0" smtClean="0"/>
                        <a:t>± </a:t>
                      </a:r>
                      <a:r>
                        <a:rPr lang="en-US" dirty="0" smtClean="0"/>
                        <a:t>98</a:t>
                      </a:r>
                      <a:endParaRPr lang="en-US" dirty="0"/>
                    </a:p>
                  </a:txBody>
                  <a:tcPr/>
                </a:tc>
                <a:tc>
                  <a:txBody>
                    <a:bodyPr/>
                    <a:lstStyle/>
                    <a:p>
                      <a:pPr algn="ctr"/>
                      <a:r>
                        <a:rPr lang="en-US" dirty="0" smtClean="0"/>
                        <a:t>62</a:t>
                      </a:r>
                      <a:endParaRPr lang="en-US" dirty="0"/>
                    </a:p>
                  </a:txBody>
                  <a:tcPr/>
                </a:tc>
              </a:tr>
              <a:tr h="370840">
                <a:tc>
                  <a:txBody>
                    <a:bodyPr/>
                    <a:lstStyle/>
                    <a:p>
                      <a:r>
                        <a:rPr lang="en-US" dirty="0" smtClean="0"/>
                        <a:t>Random Forest</a:t>
                      </a:r>
                      <a:endParaRPr lang="en-US" dirty="0"/>
                    </a:p>
                  </a:txBody>
                  <a:tcPr/>
                </a:tc>
                <a:tc>
                  <a:txBody>
                    <a:bodyPr/>
                    <a:lstStyle/>
                    <a:p>
                      <a:pPr algn="ctr"/>
                      <a:r>
                        <a:rPr lang="en-US" baseline="0" dirty="0" smtClean="0"/>
                        <a:t>20 ±</a:t>
                      </a:r>
                      <a:r>
                        <a:rPr lang="en-US" dirty="0" smtClean="0"/>
                        <a:t> 96 </a:t>
                      </a:r>
                      <a:endParaRPr lang="en-US" dirty="0"/>
                    </a:p>
                  </a:txBody>
                  <a:tcPr/>
                </a:tc>
                <a:tc>
                  <a:txBody>
                    <a:bodyPr/>
                    <a:lstStyle/>
                    <a:p>
                      <a:pPr algn="ctr"/>
                      <a:r>
                        <a:rPr lang="en-US" dirty="0" smtClean="0"/>
                        <a:t>64</a:t>
                      </a:r>
                      <a:endParaRPr lang="en-US" dirty="0"/>
                    </a:p>
                  </a:txBody>
                  <a:tcPr/>
                </a:tc>
              </a:tr>
            </a:tbl>
          </a:graphicData>
        </a:graphic>
      </p:graphicFrame>
      <p:sp>
        <p:nvSpPr>
          <p:cNvPr id="5" name="Content Placeholder 2"/>
          <p:cNvSpPr txBox="1">
            <a:spLocks/>
          </p:cNvSpPr>
          <p:nvPr/>
        </p:nvSpPr>
        <p:spPr>
          <a:xfrm>
            <a:off x="0" y="4267200"/>
            <a:ext cx="2362200" cy="25908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sz="1800" b="1" dirty="0" smtClean="0"/>
              <a:t>Predictions:</a:t>
            </a:r>
          </a:p>
          <a:p>
            <a:r>
              <a:rPr lang="en-US" sz="1800" dirty="0" smtClean="0"/>
              <a:t>The most accurate of the listed models was further optimized to generate a solution</a:t>
            </a: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239472"/>
            <a:ext cx="3505200" cy="1955074"/>
          </a:xfrm>
          <a:prstGeom prst="rect">
            <a:avLst/>
          </a:prstGeom>
        </p:spPr>
      </p:pic>
    </p:spTree>
    <p:extLst>
      <p:ext uri="{BB962C8B-B14F-4D97-AF65-F5344CB8AC3E}">
        <p14:creationId xmlns:p14="http://schemas.microsoft.com/office/powerpoint/2010/main" val="3788944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a:t>
            </a:r>
            <a:endParaRPr lang="en-US" dirty="0"/>
          </a:p>
        </p:txBody>
      </p:sp>
      <p:sp>
        <p:nvSpPr>
          <p:cNvPr id="3" name="Content Placeholder 2"/>
          <p:cNvSpPr>
            <a:spLocks noGrp="1"/>
          </p:cNvSpPr>
          <p:nvPr>
            <p:ph idx="1"/>
          </p:nvPr>
        </p:nvSpPr>
        <p:spPr>
          <a:xfrm>
            <a:off x="304800" y="1219200"/>
            <a:ext cx="7620000" cy="1219200"/>
          </a:xfrm>
        </p:spPr>
        <p:txBody>
          <a:bodyPr/>
          <a:lstStyle/>
          <a:p>
            <a:r>
              <a:rPr lang="en-US" dirty="0" smtClean="0"/>
              <a:t>A random forest model produced the narrowest range of errors of all the models tested (96 h).</a:t>
            </a:r>
          </a:p>
          <a:p>
            <a:pPr lvl="1"/>
            <a:r>
              <a:rPr lang="en-US" dirty="0" smtClean="0"/>
              <a:t>64% of the predictions fall within the target 3 day accuracy band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14600"/>
            <a:ext cx="4618408" cy="3300745"/>
          </a:xfrm>
          <a:prstGeom prst="rect">
            <a:avLst/>
          </a:prstGeom>
        </p:spPr>
      </p:pic>
      <p:sp>
        <p:nvSpPr>
          <p:cNvPr id="6" name="Content Placeholder 2"/>
          <p:cNvSpPr txBox="1">
            <a:spLocks/>
          </p:cNvSpPr>
          <p:nvPr/>
        </p:nvSpPr>
        <p:spPr>
          <a:xfrm>
            <a:off x="4876800" y="3136271"/>
            <a:ext cx="3429000" cy="205740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dirty="0" smtClean="0"/>
              <a:t>Features most helpful for predicting dwell times are:</a:t>
            </a:r>
          </a:p>
          <a:p>
            <a:r>
              <a:rPr lang="en-US" dirty="0" smtClean="0"/>
              <a:t>Hours since last move</a:t>
            </a:r>
            <a:endParaRPr lang="en-US" dirty="0"/>
          </a:p>
          <a:p>
            <a:r>
              <a:rPr lang="en-US" dirty="0" smtClean="0"/>
              <a:t>Hours </a:t>
            </a:r>
            <a:r>
              <a:rPr lang="en-US" dirty="0"/>
              <a:t>at </a:t>
            </a:r>
            <a:r>
              <a:rPr lang="en-US" dirty="0" smtClean="0"/>
              <a:t>Station</a:t>
            </a:r>
            <a:endParaRPr lang="en-US" dirty="0"/>
          </a:p>
          <a:p>
            <a:r>
              <a:rPr lang="en-US" dirty="0" smtClean="0"/>
              <a:t>Tare Weight </a:t>
            </a:r>
            <a:endParaRPr lang="en-US" dirty="0"/>
          </a:p>
        </p:txBody>
      </p:sp>
    </p:spTree>
    <p:extLst>
      <p:ext uri="{BB962C8B-B14F-4D97-AF65-F5344CB8AC3E}">
        <p14:creationId xmlns:p14="http://schemas.microsoft.com/office/powerpoint/2010/main" val="4216454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76200" y="1676400"/>
            <a:ext cx="8305800" cy="4572000"/>
          </a:xfrm>
        </p:spPr>
        <p:txBody>
          <a:bodyPr>
            <a:normAutofit/>
          </a:bodyPr>
          <a:lstStyle/>
          <a:p>
            <a:r>
              <a:rPr lang="en-US" sz="2000" dirty="0" smtClean="0"/>
              <a:t>More communication with Rumford Railyard employees to understand the manual decision making process for train loading, unloading and building.</a:t>
            </a:r>
          </a:p>
          <a:p>
            <a:pPr lvl="1"/>
            <a:r>
              <a:rPr lang="en-US" sz="1600" dirty="0" smtClean="0"/>
              <a:t>Select features based on expert experience</a:t>
            </a:r>
          </a:p>
          <a:p>
            <a:pPr lvl="1"/>
            <a:r>
              <a:rPr lang="en-US" sz="1600" dirty="0" smtClean="0"/>
              <a:t>Start collecting more relevant feature data</a:t>
            </a:r>
          </a:p>
          <a:p>
            <a:endParaRPr lang="en-US" sz="2000" dirty="0" smtClean="0"/>
          </a:p>
          <a:p>
            <a:r>
              <a:rPr lang="en-US" sz="2000" dirty="0" smtClean="0"/>
              <a:t>Railyard implementation of more regular protocols for train loading, unloading and building.</a:t>
            </a:r>
          </a:p>
          <a:p>
            <a:pPr marL="114300" indent="0">
              <a:buNone/>
            </a:pPr>
            <a:endParaRPr lang="en-US" sz="2000" b="1" dirty="0" smtClean="0"/>
          </a:p>
          <a:p>
            <a:pPr marL="114300" indent="0">
              <a:buNone/>
            </a:pPr>
            <a:endParaRPr lang="en-US" sz="2000" dirty="0"/>
          </a:p>
          <a:p>
            <a:pPr marL="114300" indent="0">
              <a:buNone/>
            </a:pPr>
            <a:r>
              <a:rPr lang="en-US" sz="2000" b="1" dirty="0" smtClean="0"/>
              <a:t>Model Impact:</a:t>
            </a:r>
          </a:p>
          <a:p>
            <a:pPr marL="114300" indent="0">
              <a:buNone/>
            </a:pPr>
            <a:r>
              <a:rPr lang="en-US" sz="2000" dirty="0" smtClean="0"/>
              <a:t>The model falls short of the required target and is regularly only accurate to </a:t>
            </a:r>
            <a:r>
              <a:rPr lang="en-US" sz="2000" b="1" dirty="0" smtClean="0"/>
              <a:t>24%</a:t>
            </a:r>
            <a:r>
              <a:rPr lang="en-US" sz="2000" dirty="0" smtClean="0"/>
              <a:t> of the monthly car hire spend (target  = 10%) </a:t>
            </a:r>
          </a:p>
        </p:txBody>
      </p:sp>
    </p:spTree>
    <p:extLst>
      <p:ext uri="{BB962C8B-B14F-4D97-AF65-F5344CB8AC3E}">
        <p14:creationId xmlns:p14="http://schemas.microsoft.com/office/powerpoint/2010/main" val="3975354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221</TotalTime>
  <Words>430</Words>
  <Application>Microsoft Office PowerPoint</Application>
  <PresentationFormat>On-screen Show (4:3)</PresentationFormat>
  <Paragraphs>67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Railcar Dwell Times at Rumford Station</vt:lpstr>
      <vt:lpstr>The Problem</vt:lpstr>
      <vt:lpstr>Metrics</vt:lpstr>
      <vt:lpstr>Approach</vt:lpstr>
      <vt:lpstr>Model</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 Thinkpad W520</dc:creator>
  <cp:lastModifiedBy>Lenovo Thinkpad W520</cp:lastModifiedBy>
  <cp:revision>26</cp:revision>
  <dcterms:created xsi:type="dcterms:W3CDTF">2018-11-19T21:16:34Z</dcterms:created>
  <dcterms:modified xsi:type="dcterms:W3CDTF">2018-11-20T00:57:39Z</dcterms:modified>
</cp:coreProperties>
</file>