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We are generalizing here.  To solve “problems” requires students to learn to think in a systematic way.  Breaking problems down. Computational thinking.  We all have problems - What to eat for dinner? How do I get to that new movie theater? How can I monitor and control the temperature in my greenhouse while I am away on vacation?</a:t>
            </a:r>
            <a:endParaRPr/>
          </a:p>
        </p:txBody>
      </p:sp>
      <p:sp>
        <p:nvSpPr>
          <p:cNvPr id="34" name="Google Shape;34;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7951a53e6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7951a53e66_0_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7951a53e66_0_1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7951a53e66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7951a53e66_0_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7951a53e66_0_3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07df816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07df81626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Continually remind the students to problem solve with some structure in mind.  Computational thinking is a method that we all use all the time for many many different reasons.  Breaking problem solving down into easy to recognize steps can help remind the students to tackle problems systematically.  Work the problem in the same way each time to hopefully more easily recognize patterns  and algorithms they have used in the past.</a:t>
            </a:r>
            <a:endParaRPr/>
          </a:p>
        </p:txBody>
      </p:sp>
      <p:sp>
        <p:nvSpPr>
          <p:cNvPr id="55" name="Google Shape;55;g1207df81626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951a53e66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951a53e66_0_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7951a53e66_0_3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951a53e6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51a53e66_0_4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g7951a53e66_0_4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d6cc0b2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d6cc0b2d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23d6cc0b2d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robbotresources.com/blog/2018/11/3/what-is-computational-thinking" TargetMode="External"/><Relationship Id="rId4" Type="http://schemas.openxmlformats.org/officeDocument/2006/relationships/hyperlink" Target="https://www.bbc.co.uk/bitesize/topics/z7tp34j" TargetMode="External"/><Relationship Id="rId5" Type="http://schemas.openxmlformats.org/officeDocument/2006/relationships/hyperlink" Target="https://www.youtube.com/watch?v=dHWmnayy8M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Why Problem Solving?</a:t>
            </a:r>
            <a:endParaRPr>
              <a:solidFill>
                <a:srgbClr val="0A304E"/>
              </a:solidFill>
              <a:latin typeface="Georgia"/>
              <a:ea typeface="Georgia"/>
              <a:cs typeface="Georgia"/>
              <a:sym typeface="Georgia"/>
            </a:endParaRPr>
          </a:p>
        </p:txBody>
      </p:sp>
      <p:sp>
        <p:nvSpPr>
          <p:cNvPr id="37" name="Google Shape;37;p7"/>
          <p:cNvSpPr txBox="1"/>
          <p:nvPr>
            <p:ph idx="1" type="body"/>
          </p:nvPr>
        </p:nvSpPr>
        <p:spPr>
          <a:xfrm>
            <a:off x="1155700" y="3355525"/>
            <a:ext cx="13932000" cy="31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t>
            </a:r>
            <a:r>
              <a:rPr lang="en-US">
                <a:solidFill>
                  <a:srgbClr val="FF0000"/>
                </a:solidFill>
                <a:latin typeface="Georgia"/>
                <a:ea typeface="Georgia"/>
                <a:cs typeface="Georgia"/>
                <a:sym typeface="Georgia"/>
              </a:rPr>
              <a:t>PROBLEMS</a:t>
            </a:r>
            <a:r>
              <a:rPr lang="en-US">
                <a:latin typeface="Georgia"/>
                <a:ea typeface="Georgia"/>
                <a:cs typeface="Georgia"/>
                <a:sym typeface="Georgia"/>
              </a:rPr>
              <a:t>” are everywhere.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US">
                <a:latin typeface="Georgia"/>
                <a:ea typeface="Georgia"/>
                <a:cs typeface="Georgia"/>
                <a:sym typeface="Georgia"/>
              </a:rPr>
              <a:t>As students, engineers, researchers and citizens of the world,  we strive to be part of the </a:t>
            </a:r>
            <a:r>
              <a:rPr lang="en-US">
                <a:solidFill>
                  <a:srgbClr val="FF0000"/>
                </a:solidFill>
                <a:latin typeface="Georgia"/>
                <a:ea typeface="Georgia"/>
                <a:cs typeface="Georgia"/>
                <a:sym typeface="Georgia"/>
              </a:rPr>
              <a:t>SOLUTION</a:t>
            </a:r>
            <a:r>
              <a:rPr lang="en-US">
                <a:latin typeface="Georgia"/>
                <a:ea typeface="Georgia"/>
                <a:cs typeface="Georgia"/>
                <a:sym typeface="Georgia"/>
              </a:rPr>
              <a:t>!</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Why the Internet of Things?</a:t>
            </a:r>
            <a:endParaRPr>
              <a:solidFill>
                <a:srgbClr val="0A304E"/>
              </a:solidFill>
              <a:latin typeface="Georgia"/>
              <a:ea typeface="Georgia"/>
              <a:cs typeface="Georgia"/>
              <a:sym typeface="Georgia"/>
            </a:endParaRPr>
          </a:p>
        </p:txBody>
      </p:sp>
      <p:sp>
        <p:nvSpPr>
          <p:cNvPr id="44" name="Google Shape;44;p8"/>
          <p:cNvSpPr txBox="1"/>
          <p:nvPr/>
        </p:nvSpPr>
        <p:spPr>
          <a:xfrm>
            <a:off x="1628350" y="3082250"/>
            <a:ext cx="12986700" cy="38631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Growing field</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Diverse applications</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Diverse technologies required</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Variety of problems built in to every solution</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Why Python?</a:t>
            </a:r>
            <a:endParaRPr>
              <a:solidFill>
                <a:srgbClr val="0A304E"/>
              </a:solidFill>
              <a:latin typeface="Georgia"/>
              <a:ea typeface="Georgia"/>
              <a:cs typeface="Georgia"/>
              <a:sym typeface="Georgia"/>
            </a:endParaRPr>
          </a:p>
        </p:txBody>
      </p:sp>
      <p:sp>
        <p:nvSpPr>
          <p:cNvPr id="51" name="Google Shape;51;p9"/>
          <p:cNvSpPr txBox="1"/>
          <p:nvPr/>
        </p:nvSpPr>
        <p:spPr>
          <a:xfrm>
            <a:off x="1628350" y="3082250"/>
            <a:ext cx="12986700" cy="38631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High level language with low barrier for entry</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Free, open-source language</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Can be used on many different hardware platforms</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Large number of 3rd party modules exists</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Computational Thinking</a:t>
            </a:r>
            <a:endParaRPr>
              <a:solidFill>
                <a:srgbClr val="0A304E"/>
              </a:solidFill>
              <a:latin typeface="Georgia"/>
              <a:ea typeface="Georgia"/>
              <a:cs typeface="Georgia"/>
              <a:sym typeface="Georgia"/>
            </a:endParaRPr>
          </a:p>
        </p:txBody>
      </p:sp>
      <p:sp>
        <p:nvSpPr>
          <p:cNvPr id="58" name="Google Shape;58;p10"/>
          <p:cNvSpPr txBox="1"/>
          <p:nvPr/>
        </p:nvSpPr>
        <p:spPr>
          <a:xfrm>
            <a:off x="1628350" y="3082250"/>
            <a:ext cx="12986700" cy="49059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Decomposition</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Pattern Recognition</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Abstraction</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Algorithmic Thinking</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Evaluation</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1155700" y="1536700"/>
            <a:ext cx="13932000" cy="187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US">
                <a:latin typeface="Georgia"/>
                <a:ea typeface="Georgia"/>
                <a:cs typeface="Georgia"/>
                <a:sym typeface="Georgia"/>
              </a:rPr>
              <a:t>Welcome to the course</a:t>
            </a:r>
            <a:endParaRPr>
              <a:latin typeface="Georgia"/>
              <a:ea typeface="Georgia"/>
              <a:cs typeface="Georgia"/>
              <a:sym typeface="Georgia"/>
            </a:endParaRPr>
          </a:p>
        </p:txBody>
      </p:sp>
      <p:sp>
        <p:nvSpPr>
          <p:cNvPr id="65" name="Google Shape;65;p11"/>
          <p:cNvSpPr txBox="1"/>
          <p:nvPr>
            <p:ph idx="1" type="body"/>
          </p:nvPr>
        </p:nvSpPr>
        <p:spPr>
          <a:xfrm>
            <a:off x="1155700" y="4711700"/>
            <a:ext cx="13932000" cy="105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Let’s get started!</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 Topics</a:t>
            </a:r>
            <a:endParaRPr>
              <a:solidFill>
                <a:srgbClr val="0A304E"/>
              </a:solidFill>
              <a:latin typeface="Georgia"/>
              <a:ea typeface="Georgia"/>
              <a:cs typeface="Georgia"/>
              <a:sym typeface="Georgia"/>
            </a:endParaRPr>
          </a:p>
        </p:txBody>
      </p:sp>
      <p:sp>
        <p:nvSpPr>
          <p:cNvPr id="72" name="Google Shape;72;p12"/>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79" name="Google Shape;79;p13"/>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https://robbotresources.com/blog/2018/11/3/what-is-computational-thinking</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https://www.bbc.co.uk/bitesize/topics/z7tp34j</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5"/>
              </a:rPr>
              <a:t>Computational Thinking Video</a:t>
            </a:r>
            <a:r>
              <a:rPr lang="en-US" sz="2900">
                <a:latin typeface="Georgia"/>
                <a:ea typeface="Georgia"/>
                <a:cs typeface="Georgia"/>
                <a:sym typeface="Georgia"/>
              </a:rPr>
              <a:t> </a:t>
            </a:r>
            <a:endParaRPr sz="29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