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25" name="Google Shape;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f92f2b8e1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f92f2b8e1_0_22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1f92f2b8e1_0_221: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f92f2b8e1_0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f92f2b8e1_0_22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1f92f2b8e1_0_22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f92f2b8e1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f92f2b8e1_0_23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1f92f2b8e1_0_23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f92f2b8e1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f92f2b8e1_0_20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1f92f2b8e1_0_20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92f2b8e1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92f2b8e1_0_16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1f92f2b8e1_0_167: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7951a53fa7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7951a53fa7_0_20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 name="Google Shape;34;g7951a53fa7_0_209: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b4936b0eb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b4936b0eb2_0_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b4936b0eb2_0_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1f92f2b8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1f92f2b8e1_0_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11f92f2b8e1_0_15: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1f92f2b8e1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1f92f2b8e1_0_18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11f92f2b8e1_0_18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f92f2b8e1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f92f2b8e1_0_17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Some of these provide direct connections to the internet.  Some require a gateway or </a:t>
            </a:r>
            <a:r>
              <a:rPr lang="en-US"/>
              <a:t>bridge</a:t>
            </a:r>
            <a:r>
              <a:rPr lang="en-US"/>
              <a:t> to connect to the internet.</a:t>
            </a:r>
            <a:endParaRPr/>
          </a:p>
        </p:txBody>
      </p:sp>
      <p:sp>
        <p:nvSpPr>
          <p:cNvPr id="62" name="Google Shape;62;g11f92f2b8e1_0_174: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f92f2b8e1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f92f2b8e1_0_18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1f92f2b8e1_0_18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f92f2b8e1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f92f2b8e1_0_19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Some of these provide direct connections to the internet.  Some require a gateway or bridge to connect to the internet.</a:t>
            </a:r>
            <a:endParaRPr/>
          </a:p>
        </p:txBody>
      </p:sp>
      <p:sp>
        <p:nvSpPr>
          <p:cNvPr id="75" name="Google Shape;75;g11f92f2b8e1_0_19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f92f2b8e1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f92f2b8e1_0_20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1f92f2b8e1_0_20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learn.adafruit.com/alltheiot-transports" TargetMode="External"/><Relationship Id="rId4" Type="http://schemas.openxmlformats.org/officeDocument/2006/relationships/hyperlink" Target="https://data-flair.training/blogs/iot-technology/" TargetMode="External"/><Relationship Id="rId5" Type="http://schemas.openxmlformats.org/officeDocument/2006/relationships/hyperlink" Target="https://www.iotforall.com/beginners-guide-to-iot-connectivity-technologies" TargetMode="External"/><Relationship Id="rId6" Type="http://schemas.openxmlformats.org/officeDocument/2006/relationships/hyperlink" Target="https://www.educba.com/iot-connectiv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youtube.com/watch?v=EiTcl4VFTA8"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6"/>
          <p:cNvSpPr txBox="1"/>
          <p:nvPr>
            <p:ph type="title"/>
          </p:nvPr>
        </p:nvSpPr>
        <p:spPr>
          <a:xfrm>
            <a:off x="1155700" y="1536700"/>
            <a:ext cx="13931900" cy="3086099"/>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28" name="Google Shape;28;p6"/>
          <p:cNvSpPr txBox="1"/>
          <p:nvPr>
            <p:ph idx="1" type="body"/>
          </p:nvPr>
        </p:nvSpPr>
        <p:spPr>
          <a:xfrm>
            <a:off x="1155700" y="4711700"/>
            <a:ext cx="13931900" cy="10541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a:t>
            </a:r>
            <a:r>
              <a:rPr lang="en-US" sz="4800">
                <a:latin typeface="Georgia"/>
                <a:ea typeface="Georgia"/>
                <a:cs typeface="Georgia"/>
                <a:sym typeface="Georgia"/>
              </a:rPr>
              <a:t> 1</a:t>
            </a:r>
            <a:endParaRPr>
              <a:latin typeface="Georgia"/>
              <a:ea typeface="Georgia"/>
              <a:cs typeface="Georgia"/>
              <a:sym typeface="Georgia"/>
            </a:endParaRPr>
          </a:p>
        </p:txBody>
      </p:sp>
      <p:pic>
        <p:nvPicPr>
          <p:cNvPr id="29" name="Google Shape;29;p6"/>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30" name="Google Shape;30;p6"/>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Connectivity considerations</a:t>
            </a:r>
            <a:endParaRPr>
              <a:solidFill>
                <a:srgbClr val="0A304E"/>
              </a:solidFill>
              <a:latin typeface="Georgia"/>
              <a:ea typeface="Georgia"/>
              <a:cs typeface="Georgia"/>
              <a:sym typeface="Georgia"/>
            </a:endParaRPr>
          </a:p>
        </p:txBody>
      </p:sp>
      <p:sp>
        <p:nvSpPr>
          <p:cNvPr id="91" name="Google Shape;91;p15"/>
          <p:cNvSpPr txBox="1"/>
          <p:nvPr>
            <p:ph idx="1" type="body"/>
          </p:nvPr>
        </p:nvSpPr>
        <p:spPr>
          <a:xfrm>
            <a:off x="1155700" y="2733775"/>
            <a:ext cx="13932000" cy="5373300"/>
          </a:xfrm>
          <a:prstGeom prst="rect">
            <a:avLst/>
          </a:prstGeom>
        </p:spPr>
        <p:txBody>
          <a:bodyPr anchorCtr="0" anchor="t" bIns="91425" lIns="91425" spcFirstLastPara="1" rIns="91425" wrap="square" tIns="91425">
            <a:noAutofit/>
          </a:bodyPr>
          <a:lstStyle/>
          <a:p>
            <a:pPr indent="-571500" lvl="0" marL="914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Power</a:t>
            </a:r>
            <a:endParaRPr sz="5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How much power is required to connect?</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How much power is </a:t>
            </a:r>
            <a:r>
              <a:rPr lang="en-US" sz="2400">
                <a:latin typeface="Georgia"/>
                <a:ea typeface="Georgia"/>
                <a:cs typeface="Georgia"/>
                <a:sym typeface="Georgia"/>
              </a:rPr>
              <a:t>required</a:t>
            </a:r>
            <a:r>
              <a:rPr lang="en-US" sz="2400">
                <a:latin typeface="Georgia"/>
                <a:ea typeface="Georgia"/>
                <a:cs typeface="Georgia"/>
                <a:sym typeface="Georgia"/>
              </a:rPr>
              <a:t> to transmit data?</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Where will the power come from?  </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	Will your thing plug into a wall outlet?</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	Will your thing be battery powered?</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Must your thing be portable or can it be tied to a location?</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If it is portable, what is the required operation time?</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Can it be charged daily or monthly?</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Can your thing “sleep” most of the time and only power up when transmitting?</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Connectivity considerations</a:t>
            </a:r>
            <a:endParaRPr>
              <a:solidFill>
                <a:srgbClr val="0A304E"/>
              </a:solidFill>
              <a:latin typeface="Georgia"/>
              <a:ea typeface="Georgia"/>
              <a:cs typeface="Georgia"/>
              <a:sym typeface="Georgia"/>
            </a:endParaRPr>
          </a:p>
        </p:txBody>
      </p:sp>
      <p:sp>
        <p:nvSpPr>
          <p:cNvPr id="98" name="Google Shape;98;p16"/>
          <p:cNvSpPr txBox="1"/>
          <p:nvPr>
            <p:ph idx="1" type="body"/>
          </p:nvPr>
        </p:nvSpPr>
        <p:spPr>
          <a:xfrm>
            <a:off x="1155700" y="2733775"/>
            <a:ext cx="13932000" cy="5373300"/>
          </a:xfrm>
          <a:prstGeom prst="rect">
            <a:avLst/>
          </a:prstGeom>
        </p:spPr>
        <p:txBody>
          <a:bodyPr anchorCtr="0" anchor="t" bIns="91425" lIns="91425" spcFirstLastPara="1" rIns="91425" wrap="square" tIns="91425">
            <a:noAutofit/>
          </a:bodyPr>
          <a:lstStyle/>
          <a:p>
            <a:pPr indent="-571500" lvl="0" marL="914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Distance</a:t>
            </a:r>
            <a:endParaRPr sz="5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How far apart can devices be and still connect to the network?</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Does your application require a wired connection?</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Does your application require a wireless connection?</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Does your wireless connectivity require line of sight?</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Can one thing act as a relay for another thing?</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Does your wireless connection connect directly to the internet or is a gateway needed?</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idx="1" type="body"/>
          </p:nvPr>
        </p:nvSpPr>
        <p:spPr>
          <a:xfrm>
            <a:off x="1155700" y="2733775"/>
            <a:ext cx="13932000" cy="5373300"/>
          </a:xfrm>
          <a:prstGeom prst="rect">
            <a:avLst/>
          </a:prstGeom>
        </p:spPr>
        <p:txBody>
          <a:bodyPr anchorCtr="0" anchor="t" bIns="91425" lIns="91425" spcFirstLastPara="1" rIns="91425" wrap="square" tIns="91425">
            <a:noAutofit/>
          </a:bodyPr>
          <a:lstStyle/>
          <a:p>
            <a:pPr indent="-571500" lvl="0" marL="914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Bits</a:t>
            </a:r>
            <a:endParaRPr sz="5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How much data needs to be transmitted?</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How often does data need to be transmitted?</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How fast does your data need to be transmitted?</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Can your data be broken into smaller chunks?</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571500" lvl="0" marL="914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User Interface</a:t>
            </a:r>
            <a:endParaRPr sz="5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How do you plan to interact with your thing?</a:t>
            </a:r>
            <a:endParaRPr sz="2400">
              <a:latin typeface="Georgia"/>
              <a:ea typeface="Georgia"/>
              <a:cs typeface="Georgia"/>
              <a:sym typeface="Georgia"/>
            </a:endParaRPr>
          </a:p>
          <a:p>
            <a:pPr indent="0" lvl="0" marL="914400" rtl="0" algn="l">
              <a:spcBef>
                <a:spcPts val="0"/>
              </a:spcBef>
              <a:spcAft>
                <a:spcPts val="0"/>
              </a:spcAft>
              <a:buNone/>
            </a:pPr>
            <a:r>
              <a:rPr lang="en-US" sz="2400">
                <a:latin typeface="Georgia"/>
                <a:ea typeface="Georgia"/>
                <a:cs typeface="Georgia"/>
                <a:sym typeface="Georgia"/>
              </a:rPr>
              <a:t>	MacOS?  Windows PC?  Linux?  Ios Phone?  Android Phone?  Web application?</a:t>
            </a:r>
            <a:endParaRPr sz="2400">
              <a:latin typeface="Georgia"/>
              <a:ea typeface="Georgia"/>
              <a:cs typeface="Georgia"/>
              <a:sym typeface="Georgia"/>
            </a:endParaRPr>
          </a:p>
        </p:txBody>
      </p:sp>
      <p:sp>
        <p:nvSpPr>
          <p:cNvPr id="105" name="Google Shape;105;p17"/>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Connectivity considerations</a:t>
            </a:r>
            <a:endParaRPr>
              <a:solidFill>
                <a:srgbClr val="0A304E"/>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Connectivity considerations</a:t>
            </a:r>
            <a:endParaRPr>
              <a:solidFill>
                <a:srgbClr val="0A304E"/>
              </a:solidFill>
              <a:latin typeface="Georgia"/>
              <a:ea typeface="Georgia"/>
              <a:cs typeface="Georgia"/>
              <a:sym typeface="Georgia"/>
            </a:endParaRPr>
          </a:p>
        </p:txBody>
      </p:sp>
      <p:sp>
        <p:nvSpPr>
          <p:cNvPr id="112" name="Google Shape;112;p18"/>
          <p:cNvSpPr txBox="1"/>
          <p:nvPr>
            <p:ph idx="1" type="body"/>
          </p:nvPr>
        </p:nvSpPr>
        <p:spPr>
          <a:xfrm>
            <a:off x="1155700" y="2733775"/>
            <a:ext cx="13932000" cy="53733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5400">
              <a:latin typeface="Georgia"/>
              <a:ea typeface="Georgia"/>
              <a:cs typeface="Georgia"/>
              <a:sym typeface="Georgia"/>
            </a:endParaRPr>
          </a:p>
          <a:p>
            <a:pPr indent="0" lvl="0" marL="914400" rtl="0" algn="l">
              <a:spcBef>
                <a:spcPts val="0"/>
              </a:spcBef>
              <a:spcAft>
                <a:spcPts val="0"/>
              </a:spcAft>
              <a:buNone/>
            </a:pPr>
            <a:r>
              <a:t/>
            </a:r>
            <a:endParaRPr sz="5400">
              <a:latin typeface="Georgia"/>
              <a:ea typeface="Georgia"/>
              <a:cs typeface="Georgia"/>
              <a:sym typeface="Georgia"/>
            </a:endParaRPr>
          </a:p>
          <a:p>
            <a:pPr indent="0" lvl="0" marL="0" rtl="0" algn="ctr">
              <a:spcBef>
                <a:spcPts val="0"/>
              </a:spcBef>
              <a:spcAft>
                <a:spcPts val="0"/>
              </a:spcAft>
              <a:buNone/>
            </a:pPr>
            <a:r>
              <a:rPr lang="en-US" sz="5400">
                <a:latin typeface="Georgia"/>
                <a:ea typeface="Georgia"/>
                <a:cs typeface="Georgia"/>
                <a:sym typeface="Georgia"/>
              </a:rPr>
              <a:t>All about trade-offs</a:t>
            </a:r>
            <a:endParaRPr sz="5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119" name="Google Shape;119;p19"/>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3"/>
              </a:rPr>
              <a:t>https://learn.adafruit.com/alltheiot-transports</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4"/>
              </a:rPr>
              <a:t>https://data-flair.training/blogs/iot-technology/</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5"/>
              </a:rPr>
              <a:t>https://www.iotforall.com/beginners-guide-to-iot-connectivity-technologies</a:t>
            </a:r>
            <a:r>
              <a:rPr lang="en-US" sz="3000">
                <a:latin typeface="Georgia"/>
                <a:ea typeface="Georgia"/>
                <a:cs typeface="Georgia"/>
                <a:sym typeface="Georgia"/>
              </a:rPr>
              <a:t> </a:t>
            </a:r>
            <a:endParaRPr sz="3000">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a:p>
            <a:pPr indent="0" lvl="0" marL="0" rtl="0" algn="l">
              <a:spcBef>
                <a:spcPts val="0"/>
              </a:spcBef>
              <a:spcAft>
                <a:spcPts val="0"/>
              </a:spcAft>
              <a:buNone/>
            </a:pPr>
            <a:r>
              <a:rPr lang="en-US" sz="3000" u="sng">
                <a:solidFill>
                  <a:schemeClr val="hlink"/>
                </a:solidFill>
                <a:latin typeface="Georgia"/>
                <a:ea typeface="Georgia"/>
                <a:cs typeface="Georgia"/>
                <a:sym typeface="Georgia"/>
                <a:hlinkClick r:id="rId6"/>
              </a:rPr>
              <a:t>https://www.educba.com/iot-connectivity/</a:t>
            </a:r>
            <a:r>
              <a:rPr lang="en-US" sz="3000">
                <a:latin typeface="Georgia"/>
                <a:ea typeface="Georgia"/>
                <a:cs typeface="Georgia"/>
                <a:sym typeface="Georgia"/>
              </a:rPr>
              <a:t> </a:t>
            </a:r>
            <a:endParaRPr sz="30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7"/>
          <p:cNvSpPr txBox="1"/>
          <p:nvPr>
            <p:ph type="title"/>
          </p:nvPr>
        </p:nvSpPr>
        <p:spPr>
          <a:xfrm>
            <a:off x="1169550" y="127745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 Topics</a:t>
            </a:r>
            <a:endParaRPr>
              <a:solidFill>
                <a:srgbClr val="0A304E"/>
              </a:solidFill>
              <a:latin typeface="Georgia"/>
              <a:ea typeface="Georgia"/>
              <a:cs typeface="Georgia"/>
              <a:sym typeface="Georgia"/>
            </a:endParaRPr>
          </a:p>
        </p:txBody>
      </p:sp>
      <p:sp>
        <p:nvSpPr>
          <p:cNvPr id="37" name="Google Shape;37;p7"/>
          <p:cNvSpPr txBox="1"/>
          <p:nvPr/>
        </p:nvSpPr>
        <p:spPr>
          <a:xfrm>
            <a:off x="1649700" y="2427400"/>
            <a:ext cx="12971700" cy="5703300"/>
          </a:xfrm>
          <a:prstGeom prst="rect">
            <a:avLst/>
          </a:prstGeom>
          <a:noFill/>
          <a:ln>
            <a:noFill/>
          </a:ln>
        </p:spPr>
        <p:txBody>
          <a:bodyPr anchorCtr="0" anchor="t" bIns="91425" lIns="91425" spcFirstLastPara="1" rIns="91425" wrap="square" tIns="91425">
            <a:noAutofit/>
          </a:bodyPr>
          <a:lstStyle/>
          <a:p>
            <a:pPr indent="-482600" lvl="0" marL="939800" rtl="0" algn="l">
              <a:lnSpc>
                <a:spcPct val="150000"/>
              </a:lnSpc>
              <a:spcBef>
                <a:spcPts val="0"/>
              </a:spcBef>
              <a:spcAft>
                <a:spcPts val="0"/>
              </a:spcAft>
              <a:buClr>
                <a:srgbClr val="0A304E"/>
              </a:buClr>
              <a:buSzPts val="4000"/>
              <a:buChar char="●"/>
            </a:pPr>
            <a:r>
              <a:rPr lang="en-US" sz="4000">
                <a:solidFill>
                  <a:srgbClr val="0A304E"/>
                </a:solidFill>
                <a:latin typeface="Georgia"/>
                <a:ea typeface="Georgia"/>
                <a:cs typeface="Georgia"/>
                <a:sym typeface="Georgia"/>
              </a:rPr>
              <a:t>1.1 What is IoT? What is a Thing?</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b="1" lang="en-US" sz="4000">
                <a:solidFill>
                  <a:srgbClr val="0A304E"/>
                </a:solidFill>
                <a:latin typeface="Georgia"/>
                <a:ea typeface="Georgia"/>
                <a:cs typeface="Georgia"/>
                <a:sym typeface="Georgia"/>
              </a:rPr>
              <a:t>1.2 IoT Connectivity</a:t>
            </a:r>
            <a:endParaRPr b="1"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1.3 IoT Communication Protocols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1.4 IoT Services</a:t>
            </a:r>
            <a:endParaRPr sz="4000">
              <a:solidFill>
                <a:srgbClr val="0A304E"/>
              </a:solidFill>
              <a:latin typeface="Georgia"/>
              <a:ea typeface="Georgia"/>
              <a:cs typeface="Georgia"/>
              <a:sym typeface="Georgia"/>
            </a:endParaRPr>
          </a:p>
          <a:p>
            <a:pPr indent="-482600" lvl="0" marL="939800" rtl="0" algn="l">
              <a:lnSpc>
                <a:spcPct val="150000"/>
              </a:lnSpc>
              <a:spcBef>
                <a:spcPts val="0"/>
              </a:spcBef>
              <a:spcAft>
                <a:spcPts val="0"/>
              </a:spcAft>
              <a:buClr>
                <a:srgbClr val="0A304E"/>
              </a:buClr>
              <a:buSzPts val="4000"/>
              <a:buFont typeface="Georgia"/>
              <a:buChar char="●"/>
            </a:pPr>
            <a:r>
              <a:rPr lang="en-US" sz="4000">
                <a:solidFill>
                  <a:srgbClr val="0A304E"/>
                </a:solidFill>
                <a:latin typeface="Georgia"/>
                <a:ea typeface="Georgia"/>
                <a:cs typeface="Georgia"/>
                <a:sym typeface="Georgia"/>
              </a:rPr>
              <a:t>1.5 IoT Security</a:t>
            </a:r>
            <a:endParaRPr sz="4000">
              <a:solidFill>
                <a:srgbClr val="0A304E"/>
              </a:solidFill>
              <a:latin typeface="Georgia"/>
              <a:ea typeface="Georgia"/>
              <a:cs typeface="Georgia"/>
              <a:sym typeface="Georgia"/>
            </a:endParaRPr>
          </a:p>
          <a:p>
            <a:pPr indent="0" lvl="0" marL="457200" rtl="0" algn="l">
              <a:lnSpc>
                <a:spcPct val="150000"/>
              </a:lnSpc>
              <a:spcBef>
                <a:spcPts val="3000"/>
              </a:spcBef>
              <a:spcAft>
                <a:spcPts val="0"/>
              </a:spcAft>
              <a:buNone/>
            </a:pPr>
            <a:r>
              <a:t/>
            </a:r>
            <a:endParaRPr sz="4000">
              <a:solidFill>
                <a:srgbClr val="0A304E"/>
              </a:solidFill>
              <a:latin typeface="Georgia"/>
              <a:ea typeface="Georgia"/>
              <a:cs typeface="Georgia"/>
              <a:sym typeface="Georgia"/>
            </a:endParaRPr>
          </a:p>
          <a:p>
            <a:pPr indent="0" lvl="0" marL="0" rtl="0" algn="ctr">
              <a:lnSpc>
                <a:spcPct val="150000"/>
              </a:lnSpc>
              <a:spcBef>
                <a:spcPts val="3000"/>
              </a:spcBef>
              <a:spcAft>
                <a:spcPts val="0"/>
              </a:spcAft>
              <a:buNone/>
            </a:pPr>
            <a:r>
              <a:t/>
            </a:r>
            <a:endParaRPr sz="4000">
              <a:solidFill>
                <a:srgbClr val="0A304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Unit 1.2 </a:t>
            </a:r>
            <a:endParaRPr>
              <a:solidFill>
                <a:srgbClr val="0A304E"/>
              </a:solidFill>
              <a:latin typeface="Georgia"/>
              <a:ea typeface="Georgia"/>
              <a:cs typeface="Georgia"/>
              <a:sym typeface="Georgia"/>
            </a:endParaRPr>
          </a:p>
        </p:txBody>
      </p:sp>
      <p:sp>
        <p:nvSpPr>
          <p:cNvPr id="44" name="Google Shape;44;p8"/>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IoT Connectivity</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is </a:t>
            </a:r>
            <a:r>
              <a:rPr lang="en-US">
                <a:latin typeface="Georgia"/>
                <a:ea typeface="Georgia"/>
                <a:cs typeface="Georgia"/>
                <a:sym typeface="Georgia"/>
              </a:rPr>
              <a:t>IoT Connectivity?</a:t>
            </a:r>
            <a:endParaRPr>
              <a:latin typeface="Georgia"/>
              <a:ea typeface="Georgia"/>
              <a:cs typeface="Georgia"/>
              <a:sym typeface="Georgia"/>
            </a:endParaRPr>
          </a:p>
        </p:txBody>
      </p:sp>
      <p:sp>
        <p:nvSpPr>
          <p:cNvPr id="51" name="Google Shape;51;p9"/>
          <p:cNvSpPr txBox="1"/>
          <p:nvPr>
            <p:ph idx="1" type="body"/>
          </p:nvPr>
        </p:nvSpPr>
        <p:spPr>
          <a:xfrm>
            <a:off x="1155700" y="2752500"/>
            <a:ext cx="13932000" cy="54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4250">
                <a:solidFill>
                  <a:srgbClr val="0A304E"/>
                </a:solidFill>
                <a:latin typeface="Georgia"/>
                <a:ea typeface="Georgia"/>
                <a:cs typeface="Georgia"/>
                <a:sym typeface="Georgia"/>
              </a:rPr>
              <a:t>“IoT connectivity is a term defining connection between all the points in the IoT ecosystem, such as sensors, gateways, routers, applications, platforms and other systems. It usually refers to different types of network solutions based on their power consumption, range and bandwidth consumption.”</a:t>
            </a:r>
            <a:endParaRPr sz="425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25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250">
                <a:solidFill>
                  <a:srgbClr val="0A304E"/>
                </a:solidFill>
                <a:latin typeface="Georgia"/>
                <a:ea typeface="Georgia"/>
                <a:cs typeface="Georgia"/>
                <a:sym typeface="Georgia"/>
              </a:rPr>
              <a:t>taken from:  https://www.avsystem.com/blog/iot-connectivity/</a:t>
            </a:r>
            <a:endParaRPr sz="3250">
              <a:solidFill>
                <a:srgbClr val="0A304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1155700" y="13346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is IoT Connectivity?</a:t>
            </a:r>
            <a:endParaRPr>
              <a:latin typeface="Georgia"/>
              <a:ea typeface="Georgia"/>
              <a:cs typeface="Georgia"/>
              <a:sym typeface="Georgia"/>
            </a:endParaRPr>
          </a:p>
        </p:txBody>
      </p:sp>
      <p:sp>
        <p:nvSpPr>
          <p:cNvPr id="58" name="Google Shape;58;p10"/>
          <p:cNvSpPr txBox="1"/>
          <p:nvPr>
            <p:ph idx="1" type="body"/>
          </p:nvPr>
        </p:nvSpPr>
        <p:spPr>
          <a:xfrm>
            <a:off x="1155700" y="2752500"/>
            <a:ext cx="13932000" cy="54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4250">
                <a:solidFill>
                  <a:srgbClr val="0A304E"/>
                </a:solidFill>
                <a:latin typeface="Georgia"/>
                <a:ea typeface="Georgia"/>
                <a:cs typeface="Georgia"/>
                <a:sym typeface="Georgia"/>
              </a:rPr>
              <a:t>“IoT connectivity is a term defining connection between all the points in the IoT ecosystem, such as sensors, gateways, routers, applications, platforms and other systems. It </a:t>
            </a:r>
            <a:r>
              <a:rPr lang="en-US" sz="4250">
                <a:solidFill>
                  <a:srgbClr val="FF0000"/>
                </a:solidFill>
                <a:latin typeface="Georgia"/>
                <a:ea typeface="Georgia"/>
                <a:cs typeface="Georgia"/>
                <a:sym typeface="Georgia"/>
              </a:rPr>
              <a:t>usually refers to different types of network solutions</a:t>
            </a:r>
            <a:r>
              <a:rPr lang="en-US" sz="4250">
                <a:solidFill>
                  <a:srgbClr val="0A304E"/>
                </a:solidFill>
                <a:latin typeface="Georgia"/>
                <a:ea typeface="Georgia"/>
                <a:cs typeface="Georgia"/>
                <a:sym typeface="Georgia"/>
              </a:rPr>
              <a:t> based on their power consumption, range and bandwidth consumption.”</a:t>
            </a:r>
            <a:endParaRPr sz="425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4250">
              <a:solidFill>
                <a:srgbClr val="0A304E"/>
              </a:solidFill>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250">
                <a:solidFill>
                  <a:srgbClr val="0A304E"/>
                </a:solidFill>
                <a:latin typeface="Georgia"/>
                <a:ea typeface="Georgia"/>
                <a:cs typeface="Georgia"/>
                <a:sym typeface="Georgia"/>
              </a:rPr>
              <a:t>taken from:  https://www.avsystem.com/blog/iot-connectivity/</a:t>
            </a:r>
            <a:endParaRPr sz="3250">
              <a:solidFill>
                <a:srgbClr val="0A304E"/>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In general we are talking about:</a:t>
            </a:r>
            <a:endParaRPr>
              <a:solidFill>
                <a:srgbClr val="0A304E"/>
              </a:solidFill>
              <a:latin typeface="Georgia"/>
              <a:ea typeface="Georgia"/>
              <a:cs typeface="Georgia"/>
              <a:sym typeface="Georgia"/>
            </a:endParaRPr>
          </a:p>
        </p:txBody>
      </p:sp>
      <p:sp>
        <p:nvSpPr>
          <p:cNvPr id="65" name="Google Shape;65;p11"/>
          <p:cNvSpPr txBox="1"/>
          <p:nvPr>
            <p:ph idx="1" type="body"/>
          </p:nvPr>
        </p:nvSpPr>
        <p:spPr>
          <a:xfrm>
            <a:off x="1155700" y="2733775"/>
            <a:ext cx="13932000" cy="5373300"/>
          </a:xfrm>
          <a:prstGeom prst="rect">
            <a:avLst/>
          </a:prstGeom>
        </p:spPr>
        <p:txBody>
          <a:bodyPr anchorCtr="0" anchor="t" bIns="91425" lIns="91425" spcFirstLastPara="1" rIns="91425" wrap="square" tIns="91425">
            <a:noAutofit/>
          </a:bodyPr>
          <a:lstStyle/>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Ethernet</a:t>
            </a:r>
            <a:endParaRPr sz="5400">
              <a:latin typeface="Georgia"/>
              <a:ea typeface="Georgia"/>
              <a:cs typeface="Georgia"/>
              <a:sym typeface="Georgia"/>
            </a:endParaRPr>
          </a:p>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WiFi</a:t>
            </a:r>
            <a:endParaRPr sz="5400">
              <a:latin typeface="Georgia"/>
              <a:ea typeface="Georgia"/>
              <a:cs typeface="Georgia"/>
              <a:sym typeface="Georgia"/>
            </a:endParaRPr>
          </a:p>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BLE</a:t>
            </a:r>
            <a:endParaRPr sz="5400">
              <a:latin typeface="Georgia"/>
              <a:ea typeface="Georgia"/>
              <a:cs typeface="Georgia"/>
              <a:sym typeface="Georgia"/>
            </a:endParaRPr>
          </a:p>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Cellular</a:t>
            </a:r>
            <a:endParaRPr sz="5400">
              <a:latin typeface="Georgia"/>
              <a:ea typeface="Georgia"/>
              <a:cs typeface="Georgia"/>
              <a:sym typeface="Georgia"/>
            </a:endParaRPr>
          </a:p>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Zigbee</a:t>
            </a:r>
            <a:endParaRPr sz="5400">
              <a:latin typeface="Georgia"/>
              <a:ea typeface="Georgia"/>
              <a:cs typeface="Georgia"/>
              <a:sym typeface="Georgia"/>
            </a:endParaRPr>
          </a:p>
          <a:p>
            <a:pPr indent="-571500" lvl="0" marL="5486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LoRa</a:t>
            </a:r>
            <a:endParaRPr sz="5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idx="1" type="body"/>
          </p:nvPr>
        </p:nvSpPr>
        <p:spPr>
          <a:xfrm>
            <a:off x="1155700" y="2733775"/>
            <a:ext cx="13932000" cy="37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5400">
                <a:latin typeface="Georgia"/>
                <a:ea typeface="Georgia"/>
                <a:cs typeface="Georgia"/>
                <a:sym typeface="Georgia"/>
              </a:rPr>
              <a:t>Adafruit has an excellent video although their video series uses a different name for basic connectivity, “Transports”.  Check it out on the next slide.</a:t>
            </a:r>
            <a:endParaRPr sz="54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Adafruit and Digi-Key have teamed up to present All the Internet of Things - a six-part video series covering everything you could ever want to know about the Internet of Things.&#10;&#10;In the premiere episode of this series, join Limor &quot;ladyada&quot; Fried as she goes over all the different ways you can connect your device to &quot;the cloud.&quot; Each method has its pros, cons, tradeoffs, and quirks - so listen carefully and follow along at digikey.com/alltheiot&#10;&#10;To get an even more in-depth look at the concepts outlined in this video, check out https://learn.adafruit.com/alltheiot-transports and visit digikey.com/alltheiot for products, resources, and more!&#10;&#10;-----------------------------------------&#10;LIVE CHAT IS HERE! http://adafru.it/discord&#10;&#10;Subscribe to Adafruit on YouTube: http://adafru.it/subscribe&#10;&#10;Join our weekly Show &amp; Tell on G+ Hangouts On Air: http://adafru.it/showtell&#10;&#10;New tutorials on the Adafruit Learning System: http://learn.adafruit.com/&#10;-----------------------------------------" id="77" name="Google Shape;77;p13" title="All the Internet of Things - Episode 1 - Transports @digikey #adafruit">
            <a:hlinkClick r:id="rId3"/>
          </p:cNvPr>
          <p:cNvPicPr preferRelativeResize="0"/>
          <p:nvPr/>
        </p:nvPicPr>
        <p:blipFill>
          <a:blip r:embed="rId4">
            <a:alphaModFix/>
          </a:blip>
          <a:stretch>
            <a:fillRect/>
          </a:stretch>
        </p:blipFill>
        <p:spPr>
          <a:xfrm>
            <a:off x="3035663" y="752750"/>
            <a:ext cx="10184675" cy="76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Connectivity considerations</a:t>
            </a:r>
            <a:endParaRPr>
              <a:solidFill>
                <a:srgbClr val="0A304E"/>
              </a:solidFill>
              <a:latin typeface="Georgia"/>
              <a:ea typeface="Georgia"/>
              <a:cs typeface="Georgia"/>
              <a:sym typeface="Georgia"/>
            </a:endParaRPr>
          </a:p>
        </p:txBody>
      </p:sp>
      <p:sp>
        <p:nvSpPr>
          <p:cNvPr id="84" name="Google Shape;84;p14"/>
          <p:cNvSpPr txBox="1"/>
          <p:nvPr>
            <p:ph idx="1" type="body"/>
          </p:nvPr>
        </p:nvSpPr>
        <p:spPr>
          <a:xfrm>
            <a:off x="1155700" y="2733775"/>
            <a:ext cx="13932000" cy="5373300"/>
          </a:xfrm>
          <a:prstGeom prst="rect">
            <a:avLst/>
          </a:prstGeom>
        </p:spPr>
        <p:txBody>
          <a:bodyPr anchorCtr="0" anchor="t" bIns="91425" lIns="91425" spcFirstLastPara="1" rIns="91425" wrap="square" tIns="91425">
            <a:noAutofit/>
          </a:bodyPr>
          <a:lstStyle/>
          <a:p>
            <a:pPr indent="-571500" lvl="0" marL="914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Power</a:t>
            </a:r>
            <a:endParaRPr sz="5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571500" lvl="0" marL="914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Distance</a:t>
            </a:r>
            <a:endParaRPr sz="5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a:p>
            <a:pPr indent="-571500" lvl="0" marL="914400" rtl="0" algn="l">
              <a:spcBef>
                <a:spcPts val="0"/>
              </a:spcBef>
              <a:spcAft>
                <a:spcPts val="0"/>
              </a:spcAft>
              <a:buClr>
                <a:srgbClr val="0A304E"/>
              </a:buClr>
              <a:buSzPts val="5400"/>
              <a:buFont typeface="Georgia"/>
              <a:buChar char="●"/>
            </a:pPr>
            <a:r>
              <a:rPr lang="en-US" sz="5400">
                <a:latin typeface="Georgia"/>
                <a:ea typeface="Georgia"/>
                <a:cs typeface="Georgia"/>
                <a:sym typeface="Georgia"/>
              </a:rPr>
              <a:t>Bits</a:t>
            </a:r>
            <a:endParaRPr sz="5400">
              <a:latin typeface="Georgia"/>
              <a:ea typeface="Georgia"/>
              <a:cs typeface="Georgia"/>
              <a:sym typeface="Georgia"/>
            </a:endParaRPr>
          </a:p>
          <a:p>
            <a:pPr indent="0" lvl="0" marL="914400" rtl="0" algn="l">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