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9144000" cx="16256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512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799" cy="4572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799" cy="4572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rnd" cmpd="sng" w="12700">
            <a:solidFill>
              <a:srgbClr val="000000"/>
            </a:solidFill>
            <a:prstDash val="solid"/>
            <a:miter lim="8000"/>
            <a:headEnd len="sm" w="sm" type="none"/>
            <a:tailEnd len="sm" w="sm" type="none"/>
          </a:ln>
        </p:spPr>
      </p:sp>
      <p:sp>
        <p:nvSpPr>
          <p:cNvPr id="6" name="Google Shape;6;n"/>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1"/>
            <a:ext cx="2971799" cy="4572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1"/>
            <a:ext cx="2971799" cy="457200"/>
          </a:xfrm>
          <a:prstGeom prst="rect">
            <a:avLst/>
          </a:prstGeom>
          <a:noFill/>
          <a:ln>
            <a:noFill/>
          </a:ln>
        </p:spPr>
        <p:txBody>
          <a:bodyPr anchorCtr="0" anchor="b"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2"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3"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4"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5"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6"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7"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8"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 name="Shape 23"/>
        <p:cNvGrpSpPr/>
        <p:nvPr/>
      </p:nvGrpSpPr>
      <p:grpSpPr>
        <a:xfrm>
          <a:off x="0" y="0"/>
          <a:ext cx="0" cy="0"/>
          <a:chOff x="0" y="0"/>
          <a:chExt cx="0" cy="0"/>
        </a:xfrm>
      </p:grpSpPr>
      <p:sp>
        <p:nvSpPr>
          <p:cNvPr id="24" name="Google Shape;24;p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2"/>
              </a:buClr>
              <a:buSzPts val="1200"/>
              <a:buFont typeface="Arial"/>
              <a:buNone/>
            </a:pPr>
            <a:r>
              <a:rPr lang="en-US">
                <a:solidFill>
                  <a:schemeClr val="dk2"/>
                </a:solidFill>
              </a:rPr>
              <a:t>Note from Doug.  If you are using these materials, you can remove the CWRU logo and replace it with your own, but please retain the CC-BY logo on the first page as well as retain the acknowledgements page(s).</a:t>
            </a:r>
            <a:endParaRPr>
              <a:solidFill>
                <a:schemeClr val="dk2"/>
              </a:solidFill>
            </a:endParaRPr>
          </a:p>
        </p:txBody>
      </p:sp>
      <p:sp>
        <p:nvSpPr>
          <p:cNvPr id="25" name="Google Shape;2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rnd" cmpd="sng" w="12700">
            <a:solidFill>
              <a:srgbClr val="000000"/>
            </a:solidFill>
            <a:prstDash val="solid"/>
            <a:miter lim="8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20dda5a147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20dda5a147_0_10: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g120dda5a147_0_10: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t/>
            </a:r>
            <a:endParaRPr/>
          </a:p>
          <a:p>
            <a:pPr indent="0" lvl="1" marL="0" rtl="0" algn="l">
              <a:spcBef>
                <a:spcPts val="0"/>
              </a:spcBef>
              <a:spcAft>
                <a:spcPts val="0"/>
              </a:spcAft>
              <a:buNone/>
            </a:pPr>
            <a:r>
              <a:t/>
            </a:r>
            <a:endParaRPr/>
          </a:p>
          <a:p>
            <a:pPr indent="0" lvl="2" marL="0" rtl="0" algn="l">
              <a:spcBef>
                <a:spcPts val="0"/>
              </a:spcBef>
              <a:spcAft>
                <a:spcPts val="0"/>
              </a:spcAft>
              <a:buNone/>
            </a:pPr>
            <a:r>
              <a:t/>
            </a:r>
            <a:endParaRPr/>
          </a:p>
          <a:p>
            <a:pPr indent="0" lvl="3" marL="0" rtl="0" algn="l">
              <a:spcBef>
                <a:spcPts val="0"/>
              </a:spcBef>
              <a:spcAft>
                <a:spcPts val="0"/>
              </a:spcAft>
              <a:buNone/>
            </a:pPr>
            <a:r>
              <a:t/>
            </a:r>
            <a:endParaRPr/>
          </a:p>
          <a:p>
            <a:pPr indent="0" lvl="4" marL="0" rtl="0" algn="l">
              <a:spcBef>
                <a:spcPts val="0"/>
              </a:spcBef>
              <a:spcAft>
                <a:spcPts val="0"/>
              </a:spcAft>
              <a:buNone/>
            </a:pPr>
            <a:r>
              <a:t/>
            </a:r>
            <a:endParaRPr/>
          </a:p>
          <a:p>
            <a:pPr indent="0" lvl="5" marL="0" rtl="0" algn="l">
              <a:spcBef>
                <a:spcPts val="0"/>
              </a:spcBef>
              <a:spcAft>
                <a:spcPts val="0"/>
              </a:spcAft>
              <a:buNone/>
            </a:pPr>
            <a:r>
              <a:t/>
            </a:r>
            <a:endParaRPr/>
          </a:p>
          <a:p>
            <a:pPr indent="0" lvl="6" marL="0" rtl="0" algn="l">
              <a:spcBef>
                <a:spcPts val="0"/>
              </a:spcBef>
              <a:spcAft>
                <a:spcPts val="0"/>
              </a:spcAft>
              <a:buNone/>
            </a:pPr>
            <a:r>
              <a:t/>
            </a:r>
            <a:endParaRPr/>
          </a:p>
          <a:p>
            <a:pPr indent="0" lvl="7" marL="0" rtl="0" algn="l">
              <a:spcBef>
                <a:spcPts val="0"/>
              </a:spcBef>
              <a:spcAft>
                <a:spcPts val="0"/>
              </a:spcAft>
              <a:buNone/>
            </a:pPr>
            <a:r>
              <a:t/>
            </a:r>
            <a:endParaRPr/>
          </a:p>
          <a:p>
            <a:pPr indent="0" lvl="8"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 name="Shape 31"/>
        <p:cNvGrpSpPr/>
        <p:nvPr/>
      </p:nvGrpSpPr>
      <p:grpSpPr>
        <a:xfrm>
          <a:off x="0" y="0"/>
          <a:ext cx="0" cy="0"/>
          <a:chOff x="0" y="0"/>
          <a:chExt cx="0" cy="0"/>
        </a:xfrm>
      </p:grpSpPr>
      <p:sp>
        <p:nvSpPr>
          <p:cNvPr id="32" name="Google Shape;32;g7951a53fa7_0_2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 name="Google Shape;33;g7951a53fa7_0_209: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4" name="Google Shape;34;g7951a53fa7_0_209: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gb4936b0eb2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 name="Google Shape;40;gb4936b0eb2_0_2: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gb4936b0eb2_0_2: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g120dda5a147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 name="Google Shape;47;g120dda5a147_0_32: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g120dda5a147_0_32: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120dda5a147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120dda5a147_0_0: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g120dda5a147_0_0: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20dda5a147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20dda5a147_0_5: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g120dda5a147_0_5: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20dda5a147_0_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20dda5a147_0_52: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g120dda5a147_0_52: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20dda5a147_0_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20dda5a147_0_66: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g120dda5a147_0_66: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20dda5a147_0_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20dda5a147_0_60: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g120dda5a147_0_60: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 name="Shape 14"/>
        <p:cNvGrpSpPr/>
        <p:nvPr/>
      </p:nvGrpSpPr>
      <p:grpSpPr>
        <a:xfrm>
          <a:off x="0" y="0"/>
          <a:ext cx="0" cy="0"/>
          <a:chOff x="0" y="0"/>
          <a:chExt cx="0" cy="0"/>
        </a:xfrm>
      </p:grpSpPr>
      <p:sp>
        <p:nvSpPr>
          <p:cNvPr id="15" name="Google Shape;15;p2"/>
          <p:cNvSpPr txBox="1"/>
          <p:nvPr>
            <p:ph type="title"/>
          </p:nvPr>
        </p:nvSpPr>
        <p:spPr>
          <a:xfrm>
            <a:off x="1155700" y="1536700"/>
            <a:ext cx="13932000" cy="30861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5400"/>
              <a:buFont typeface="Arial"/>
              <a:buNone/>
              <a:defRPr sz="5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 name="Google Shape;16;p2"/>
          <p:cNvSpPr txBox="1"/>
          <p:nvPr>
            <p:ph idx="1" type="body"/>
          </p:nvPr>
        </p:nvSpPr>
        <p:spPr>
          <a:xfrm>
            <a:off x="1155700" y="4711700"/>
            <a:ext cx="13932000" cy="1054200"/>
          </a:xfrm>
          <a:prstGeom prst="rect">
            <a:avLst/>
          </a:prstGeom>
          <a:noFill/>
          <a:ln>
            <a:noFill/>
          </a:ln>
        </p:spPr>
        <p:txBody>
          <a:bodyPr anchorCtr="0" anchor="t" bIns="91425" lIns="91425" spcFirstLastPara="1" rIns="91425" wrap="square" tIns="91425">
            <a:noAutofit/>
          </a:bodyPr>
          <a:lstStyle>
            <a:lvl1pPr indent="-228600" lvl="0" marL="457200" rtl="0" algn="ctr">
              <a:lnSpc>
                <a:spcPct val="100000"/>
              </a:lnSpc>
              <a:spcBef>
                <a:spcPts val="0"/>
              </a:spcBef>
              <a:spcAft>
                <a:spcPts val="0"/>
              </a:spcAft>
              <a:buClr>
                <a:schemeClr val="lt1"/>
              </a:buClr>
              <a:buSzPts val="4000"/>
              <a:buFont typeface="Arial"/>
              <a:buNone/>
              <a:defRPr sz="4000"/>
            </a:lvl1pPr>
            <a:lvl2pPr indent="-228600" lvl="1" marL="914400" rtl="0" algn="ctr">
              <a:lnSpc>
                <a:spcPct val="100000"/>
              </a:lnSpc>
              <a:spcBef>
                <a:spcPts val="0"/>
              </a:spcBef>
              <a:spcAft>
                <a:spcPts val="0"/>
              </a:spcAft>
              <a:buClr>
                <a:srgbClr val="000000"/>
              </a:buClr>
              <a:buSzPts val="1400"/>
              <a:buFont typeface="Arial"/>
              <a:buNone/>
              <a:defRPr/>
            </a:lvl2pPr>
            <a:lvl3pPr indent="-228600" lvl="2" marL="1371600" rtl="0" algn="ctr">
              <a:lnSpc>
                <a:spcPct val="100000"/>
              </a:lnSpc>
              <a:spcBef>
                <a:spcPts val="0"/>
              </a:spcBef>
              <a:spcAft>
                <a:spcPts val="0"/>
              </a:spcAft>
              <a:buClr>
                <a:srgbClr val="000000"/>
              </a:buClr>
              <a:buSzPts val="1400"/>
              <a:buFont typeface="Arial"/>
              <a:buNone/>
              <a:defRPr/>
            </a:lvl3pPr>
            <a:lvl4pPr indent="-228600" lvl="3" marL="1828800" rtl="0" algn="ctr">
              <a:lnSpc>
                <a:spcPct val="100000"/>
              </a:lnSpc>
              <a:spcBef>
                <a:spcPts val="0"/>
              </a:spcBef>
              <a:spcAft>
                <a:spcPts val="0"/>
              </a:spcAft>
              <a:buClr>
                <a:srgbClr val="000000"/>
              </a:buClr>
              <a:buSzPts val="1400"/>
              <a:buFont typeface="Arial"/>
              <a:buNone/>
              <a:defRPr/>
            </a:lvl4pPr>
            <a:lvl5pPr indent="-228600" lvl="4" marL="2286000" rtl="0" algn="ctr">
              <a:lnSpc>
                <a:spcPct val="100000"/>
              </a:lnSpc>
              <a:spcBef>
                <a:spcPts val="0"/>
              </a:spcBef>
              <a:spcAft>
                <a:spcPts val="0"/>
              </a:spcAft>
              <a:buClr>
                <a:srgbClr val="000000"/>
              </a:buClr>
              <a:buSzPts val="1400"/>
              <a:buFont typeface="Arial"/>
              <a:buNone/>
              <a:defRPr/>
            </a:lvl5pPr>
            <a:lvl6pPr indent="-228600" lvl="5" marL="2743200" rtl="0" algn="ctr">
              <a:lnSpc>
                <a:spcPct val="100000"/>
              </a:lnSpc>
              <a:spcBef>
                <a:spcPts val="0"/>
              </a:spcBef>
              <a:spcAft>
                <a:spcPts val="0"/>
              </a:spcAft>
              <a:buClr>
                <a:srgbClr val="000000"/>
              </a:buClr>
              <a:buSzPts val="1400"/>
              <a:buFont typeface="Arial"/>
              <a:buNone/>
              <a:defRPr/>
            </a:lvl6pPr>
            <a:lvl7pPr indent="-228600" lvl="6" marL="3200400" rtl="0" algn="ctr">
              <a:lnSpc>
                <a:spcPct val="100000"/>
              </a:lnSpc>
              <a:spcBef>
                <a:spcPts val="0"/>
              </a:spcBef>
              <a:spcAft>
                <a:spcPts val="0"/>
              </a:spcAft>
              <a:buClr>
                <a:srgbClr val="000000"/>
              </a:buClr>
              <a:buSzPts val="1400"/>
              <a:buFont typeface="Arial"/>
              <a:buNone/>
              <a:defRPr/>
            </a:lvl7pPr>
            <a:lvl8pPr indent="-228600" lvl="7" marL="3657600" rtl="0" algn="ctr">
              <a:lnSpc>
                <a:spcPct val="100000"/>
              </a:lnSpc>
              <a:spcBef>
                <a:spcPts val="0"/>
              </a:spcBef>
              <a:spcAft>
                <a:spcPts val="0"/>
              </a:spcAft>
              <a:buClr>
                <a:srgbClr val="000000"/>
              </a:buClr>
              <a:buSzPts val="1400"/>
              <a:buFont typeface="Arial"/>
              <a:buNone/>
              <a:defRPr/>
            </a:lvl8pPr>
            <a:lvl9pPr indent="-228600" lvl="8" marL="4114800" rtl="0" algn="ctr">
              <a:lnSpc>
                <a:spcPct val="100000"/>
              </a:lnSpc>
              <a:spcBef>
                <a:spcPts val="0"/>
              </a:spcBef>
              <a:spcAft>
                <a:spcPts val="0"/>
              </a:spcAft>
              <a:buClr>
                <a:srgbClr val="000000"/>
              </a:buClr>
              <a:buSzPts val="1400"/>
              <a:buFont typeface="Arial"/>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17" name="Shape 17"/>
        <p:cNvGrpSpPr/>
        <p:nvPr/>
      </p:nvGrpSpPr>
      <p:grpSpPr>
        <a:xfrm>
          <a:off x="0" y="0"/>
          <a:ext cx="0" cy="0"/>
          <a:chOff x="0" y="0"/>
          <a:chExt cx="0" cy="0"/>
        </a:xfrm>
      </p:grpSpPr>
      <p:sp>
        <p:nvSpPr>
          <p:cNvPr id="18" name="Google Shape;18;p3"/>
          <p:cNvSpPr txBox="1"/>
          <p:nvPr>
            <p:ph type="title"/>
          </p:nvPr>
        </p:nvSpPr>
        <p:spPr>
          <a:xfrm>
            <a:off x="812800" y="768096"/>
            <a:ext cx="14630400" cy="1365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5400"/>
              <a:buFont typeface="Arial"/>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 name="Google Shape;19;p3"/>
          <p:cNvSpPr txBox="1"/>
          <p:nvPr>
            <p:ph idx="1" type="body"/>
          </p:nvPr>
        </p:nvSpPr>
        <p:spPr>
          <a:xfrm>
            <a:off x="812800" y="2133600"/>
            <a:ext cx="14630400" cy="6034200"/>
          </a:xfrm>
          <a:prstGeom prst="rect">
            <a:avLst/>
          </a:prstGeom>
          <a:noFill/>
          <a:ln>
            <a:noFill/>
          </a:ln>
        </p:spPr>
        <p:txBody>
          <a:bodyPr anchorCtr="0" anchor="t" bIns="91425" lIns="91425" spcFirstLastPara="1" rIns="91425" wrap="square" tIns="91425">
            <a:noAutofit/>
          </a:bodyPr>
          <a:lstStyle>
            <a:lvl1pPr indent="-482600" lvl="0" marL="457200" rtl="0" algn="l">
              <a:lnSpc>
                <a:spcPct val="100000"/>
              </a:lnSpc>
              <a:spcBef>
                <a:spcPts val="3500"/>
              </a:spcBef>
              <a:spcAft>
                <a:spcPts val="0"/>
              </a:spcAft>
              <a:buClr>
                <a:schemeClr val="lt1"/>
              </a:buClr>
              <a:buSzPts val="4000"/>
              <a:buFont typeface="Cabin"/>
              <a:buChar char="•"/>
              <a:defRPr/>
            </a:lvl1pPr>
            <a:lvl2pPr indent="-317500" lvl="1" marL="914400" rtl="0" algn="l">
              <a:lnSpc>
                <a:spcPct val="100000"/>
              </a:lnSpc>
              <a:spcBef>
                <a:spcPts val="3500"/>
              </a:spcBef>
              <a:spcAft>
                <a:spcPts val="0"/>
              </a:spcAft>
              <a:buClr>
                <a:schemeClr val="lt1"/>
              </a:buClr>
              <a:buSzPts val="1400"/>
              <a:buFont typeface="Cabin"/>
              <a:buChar char="•"/>
              <a:defRPr/>
            </a:lvl2pPr>
            <a:lvl3pPr indent="-317500" lvl="2" marL="1371600" rtl="0" algn="l">
              <a:lnSpc>
                <a:spcPct val="100000"/>
              </a:lnSpc>
              <a:spcBef>
                <a:spcPts val="3500"/>
              </a:spcBef>
              <a:spcAft>
                <a:spcPts val="0"/>
              </a:spcAft>
              <a:buClr>
                <a:schemeClr val="lt1"/>
              </a:buClr>
              <a:buSzPts val="1400"/>
              <a:buFont typeface="Cabin"/>
              <a:buChar char="•"/>
              <a:defRPr/>
            </a:lvl3pPr>
            <a:lvl4pPr indent="-317500" lvl="3" marL="1828800" rtl="0" algn="l">
              <a:lnSpc>
                <a:spcPct val="100000"/>
              </a:lnSpc>
              <a:spcBef>
                <a:spcPts val="3500"/>
              </a:spcBef>
              <a:spcAft>
                <a:spcPts val="0"/>
              </a:spcAft>
              <a:buClr>
                <a:schemeClr val="lt1"/>
              </a:buClr>
              <a:buSzPts val="1400"/>
              <a:buFont typeface="Cabin"/>
              <a:buChar char="•"/>
              <a:defRPr/>
            </a:lvl4pPr>
            <a:lvl5pPr indent="-317500" lvl="4" marL="2286000" rtl="0" algn="l">
              <a:lnSpc>
                <a:spcPct val="100000"/>
              </a:lnSpc>
              <a:spcBef>
                <a:spcPts val="3500"/>
              </a:spcBef>
              <a:spcAft>
                <a:spcPts val="0"/>
              </a:spcAft>
              <a:buClr>
                <a:schemeClr val="lt1"/>
              </a:buClr>
              <a:buSzPts val="1400"/>
              <a:buFont typeface="Cabin"/>
              <a:buChar char="•"/>
              <a:defRPr/>
            </a:lvl5pPr>
            <a:lvl6pPr indent="-317500" lvl="5" marL="2743200" rtl="0" algn="l">
              <a:lnSpc>
                <a:spcPct val="100000"/>
              </a:lnSpc>
              <a:spcBef>
                <a:spcPts val="3500"/>
              </a:spcBef>
              <a:spcAft>
                <a:spcPts val="0"/>
              </a:spcAft>
              <a:buClr>
                <a:schemeClr val="lt1"/>
              </a:buClr>
              <a:buSzPts val="1400"/>
              <a:buFont typeface="Cabin"/>
              <a:buChar char="•"/>
              <a:defRPr/>
            </a:lvl6pPr>
            <a:lvl7pPr indent="-317500" lvl="6" marL="3200400" rtl="0" algn="l">
              <a:lnSpc>
                <a:spcPct val="100000"/>
              </a:lnSpc>
              <a:spcBef>
                <a:spcPts val="3500"/>
              </a:spcBef>
              <a:spcAft>
                <a:spcPts val="0"/>
              </a:spcAft>
              <a:buClr>
                <a:schemeClr val="lt1"/>
              </a:buClr>
              <a:buSzPts val="1400"/>
              <a:buFont typeface="Cabin"/>
              <a:buChar char="•"/>
              <a:defRPr/>
            </a:lvl7pPr>
            <a:lvl8pPr indent="-317500" lvl="7" marL="3657600" rtl="0" algn="l">
              <a:lnSpc>
                <a:spcPct val="100000"/>
              </a:lnSpc>
              <a:spcBef>
                <a:spcPts val="3500"/>
              </a:spcBef>
              <a:spcAft>
                <a:spcPts val="0"/>
              </a:spcAft>
              <a:buClr>
                <a:schemeClr val="lt1"/>
              </a:buClr>
              <a:buSzPts val="1400"/>
              <a:buFont typeface="Cabin"/>
              <a:buChar char="•"/>
              <a:defRPr/>
            </a:lvl8pPr>
            <a:lvl9pPr indent="-317500" lvl="8" marL="4114800" rtl="0" algn="l">
              <a:lnSpc>
                <a:spcPct val="100000"/>
              </a:lnSpc>
              <a:spcBef>
                <a:spcPts val="3500"/>
              </a:spcBef>
              <a:spcAft>
                <a:spcPts val="0"/>
              </a:spcAft>
              <a:buClr>
                <a:schemeClr val="lt1"/>
              </a:buClr>
              <a:buSzPts val="1400"/>
              <a:buFont typeface="Cabin"/>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0" name="Shape 2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1" name="Shape 21"/>
        <p:cNvGrpSpPr/>
        <p:nvPr/>
      </p:nvGrpSpPr>
      <p:grpSpPr>
        <a:xfrm>
          <a:off x="0" y="0"/>
          <a:ext cx="0" cy="0"/>
          <a:chOff x="0" y="0"/>
          <a:chExt cx="0" cy="0"/>
        </a:xfrm>
      </p:grpSpPr>
      <p:sp>
        <p:nvSpPr>
          <p:cNvPr id="22" name="Google Shape;22;p5"/>
          <p:cNvSpPr txBox="1"/>
          <p:nvPr>
            <p:ph type="title"/>
          </p:nvPr>
        </p:nvSpPr>
        <p:spPr>
          <a:xfrm>
            <a:off x="812800" y="768096"/>
            <a:ext cx="14630400" cy="1365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5400"/>
              <a:buFont typeface="Arial"/>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155700" y="1536700"/>
            <a:ext cx="13932000" cy="30861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A304E"/>
              </a:buClr>
              <a:buSzPts val="5400"/>
              <a:buFont typeface="Arial"/>
              <a:buNone/>
              <a:defRPr b="0" i="0" sz="5400" u="none" cap="none" strike="noStrike">
                <a:solidFill>
                  <a:srgbClr val="0A304E"/>
                </a:solidFill>
                <a:latin typeface="Arial"/>
                <a:ea typeface="Arial"/>
                <a:cs typeface="Arial"/>
                <a:sym typeface="Arial"/>
              </a:defRPr>
            </a:lvl1pPr>
            <a:lvl2pPr lvl="1"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2pPr>
            <a:lvl3pPr lvl="2"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3pPr>
            <a:lvl4pPr lvl="3"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4pPr>
            <a:lvl5pPr lvl="4"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5pPr>
            <a:lvl6pPr lvl="5"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6pPr>
            <a:lvl7pPr lvl="6"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7pPr>
            <a:lvl8pPr lvl="7"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8pPr>
            <a:lvl9pPr lvl="8"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9pPr>
          </a:lstStyle>
          <a:p/>
        </p:txBody>
      </p:sp>
      <p:sp>
        <p:nvSpPr>
          <p:cNvPr id="11" name="Google Shape;11;p1"/>
          <p:cNvSpPr txBox="1"/>
          <p:nvPr>
            <p:ph idx="1" type="body"/>
          </p:nvPr>
        </p:nvSpPr>
        <p:spPr>
          <a:xfrm>
            <a:off x="1155700" y="4711700"/>
            <a:ext cx="13932000" cy="1054200"/>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00000"/>
              </a:lnSpc>
              <a:spcBef>
                <a:spcPts val="0"/>
              </a:spcBef>
              <a:spcAft>
                <a:spcPts val="0"/>
              </a:spcAft>
              <a:buClr>
                <a:srgbClr val="0A304E"/>
              </a:buClr>
              <a:buSzPts val="4000"/>
              <a:buFont typeface="Arial"/>
              <a:buNone/>
              <a:defRPr b="0" i="0" sz="4000" u="none" cap="none" strike="noStrike">
                <a:solidFill>
                  <a:srgbClr val="0A304E"/>
                </a:solidFill>
                <a:latin typeface="Arial"/>
                <a:ea typeface="Arial"/>
                <a:cs typeface="Arial"/>
                <a:sym typeface="Arial"/>
              </a:defRPr>
            </a:lvl1pPr>
            <a:lvl2pPr indent="-228600" lvl="1" marL="914400" marR="0" rtl="0" algn="ctr">
              <a:lnSpc>
                <a:spcPct val="100000"/>
              </a:lnSpc>
              <a:spcBef>
                <a:spcPts val="0"/>
              </a:spcBef>
              <a:spcAft>
                <a:spcPts val="0"/>
              </a:spcAft>
              <a:buClr>
                <a:srgbClr val="0A304E"/>
              </a:buClr>
              <a:buSzPts val="1400"/>
              <a:buFont typeface="Arial"/>
              <a:buNone/>
              <a:defRPr b="0" i="0" sz="1400" u="none" cap="none" strike="noStrike">
                <a:solidFill>
                  <a:srgbClr val="0A304E"/>
                </a:solidFill>
                <a:latin typeface="Arial"/>
                <a:ea typeface="Arial"/>
                <a:cs typeface="Arial"/>
                <a:sym typeface="Arial"/>
              </a:defRPr>
            </a:lvl2pPr>
            <a:lvl3pPr indent="-228600" lvl="2" marL="1371600" marR="0" rtl="0" algn="ctr">
              <a:lnSpc>
                <a:spcPct val="100000"/>
              </a:lnSpc>
              <a:spcBef>
                <a:spcPts val="0"/>
              </a:spcBef>
              <a:spcAft>
                <a:spcPts val="0"/>
              </a:spcAft>
              <a:buClr>
                <a:srgbClr val="0A304E"/>
              </a:buClr>
              <a:buSzPts val="1400"/>
              <a:buFont typeface="Arial"/>
              <a:buNone/>
              <a:defRPr b="0" i="0" sz="1400" u="none" cap="none" strike="noStrike">
                <a:solidFill>
                  <a:srgbClr val="0A304E"/>
                </a:solidFill>
                <a:latin typeface="Arial"/>
                <a:ea typeface="Arial"/>
                <a:cs typeface="Arial"/>
                <a:sym typeface="Arial"/>
              </a:defRPr>
            </a:lvl3pPr>
            <a:lvl4pPr indent="-228600" lvl="3" marL="1828800" marR="0" rtl="0" algn="ctr">
              <a:lnSpc>
                <a:spcPct val="100000"/>
              </a:lnSpc>
              <a:spcBef>
                <a:spcPts val="0"/>
              </a:spcBef>
              <a:spcAft>
                <a:spcPts val="0"/>
              </a:spcAft>
              <a:buClr>
                <a:srgbClr val="0A304E"/>
              </a:buClr>
              <a:buSzPts val="1400"/>
              <a:buFont typeface="Arial"/>
              <a:buNone/>
              <a:defRPr b="0" i="0" sz="1400" u="none" cap="none" strike="noStrike">
                <a:solidFill>
                  <a:srgbClr val="0A304E"/>
                </a:solidFill>
                <a:latin typeface="Arial"/>
                <a:ea typeface="Arial"/>
                <a:cs typeface="Arial"/>
                <a:sym typeface="Arial"/>
              </a:defRPr>
            </a:lvl4pPr>
            <a:lvl5pPr indent="-228600" lvl="4" marL="228600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2" name="Google Shape;12;p1"/>
          <p:cNvSpPr/>
          <p:nvPr/>
        </p:nvSpPr>
        <p:spPr>
          <a:xfrm>
            <a:off x="0" y="0"/>
            <a:ext cx="16256100" cy="7680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3600"/>
              <a:buFont typeface="Gill Sans"/>
              <a:buNone/>
            </a:pPr>
            <a:r>
              <a:t/>
            </a:r>
            <a:endParaRPr b="0" i="0" sz="3600" u="none" cap="none" strike="noStrike">
              <a:solidFill>
                <a:schemeClr val="lt1"/>
              </a:solidFill>
              <a:latin typeface="Arial"/>
              <a:ea typeface="Arial"/>
              <a:cs typeface="Arial"/>
              <a:sym typeface="Arial"/>
            </a:endParaRPr>
          </a:p>
        </p:txBody>
      </p:sp>
      <p:sp>
        <p:nvSpPr>
          <p:cNvPr id="13" name="Google Shape;13;p1"/>
          <p:cNvSpPr/>
          <p:nvPr/>
        </p:nvSpPr>
        <p:spPr>
          <a:xfrm>
            <a:off x="0" y="8357616"/>
            <a:ext cx="16256100" cy="7863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3600"/>
              <a:buFont typeface="Gill Sans"/>
              <a:buNone/>
            </a:pPr>
            <a:r>
              <a:t/>
            </a:r>
            <a:endParaRPr b="0" i="0" sz="3600" u="none" cap="none" strike="noStrike">
              <a:solidFill>
                <a:schemeClr val="lt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s://learn.adafruit.com/all-the-internet-of-things-episode-five-the-s-in-iot-is-for-security" TargetMode="External"/><Relationship Id="rId4" Type="http://schemas.openxmlformats.org/officeDocument/2006/relationships/hyperlink" Target="https://www.youtube.com/watch?v=pGtnC1jKpMg" TargetMode="External"/><Relationship Id="rId5" Type="http://schemas.openxmlformats.org/officeDocument/2006/relationships/hyperlink" Target="https://www.techtarget.com/iotagenda/definition/IoT-security-Internet-of-Things-security" TargetMode="External"/><Relationship Id="rId6" Type="http://schemas.openxmlformats.org/officeDocument/2006/relationships/hyperlink" Target="https://www.iotsecurityfoundation.org/" TargetMode="External"/><Relationship Id="rId7" Type="http://schemas.openxmlformats.org/officeDocument/2006/relationships/hyperlink" Target="https://www.reportlinker.com/p06195542/Internet-of-Things-IoT-Security-Market-Report-2031.html?utm_source=GNW"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www.youtube.com/watch?v=ISHqKL1okno" TargetMode="Externa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 name="Shape 26"/>
        <p:cNvGrpSpPr/>
        <p:nvPr/>
      </p:nvGrpSpPr>
      <p:grpSpPr>
        <a:xfrm>
          <a:off x="0" y="0"/>
          <a:ext cx="0" cy="0"/>
          <a:chOff x="0" y="0"/>
          <a:chExt cx="0" cy="0"/>
        </a:xfrm>
      </p:grpSpPr>
      <p:sp>
        <p:nvSpPr>
          <p:cNvPr id="27" name="Google Shape;27;p6"/>
          <p:cNvSpPr txBox="1"/>
          <p:nvPr>
            <p:ph type="title"/>
          </p:nvPr>
        </p:nvSpPr>
        <p:spPr>
          <a:xfrm>
            <a:off x="1155700" y="1536700"/>
            <a:ext cx="13931900" cy="3086099"/>
          </a:xfrm>
          <a:prstGeom prst="rect">
            <a:avLst/>
          </a:prstGeom>
          <a:noFill/>
          <a:ln>
            <a:noFill/>
          </a:ln>
        </p:spPr>
        <p:txBody>
          <a:bodyPr anchorCtr="0" anchor="b" bIns="38100" lIns="38100" spcFirstLastPara="1" rIns="38100" wrap="square" tIns="38100">
            <a:noAutofit/>
          </a:bodyPr>
          <a:lstStyle/>
          <a:p>
            <a:pPr indent="0" lvl="0" marL="0" marR="0" rtl="0" algn="ctr">
              <a:lnSpc>
                <a:spcPct val="100000"/>
              </a:lnSpc>
              <a:spcBef>
                <a:spcPts val="0"/>
              </a:spcBef>
              <a:spcAft>
                <a:spcPts val="0"/>
              </a:spcAft>
              <a:buClr>
                <a:srgbClr val="FF00FF"/>
              </a:buClr>
              <a:buSzPts val="1900"/>
              <a:buFont typeface="Cabin"/>
              <a:buNone/>
            </a:pPr>
            <a:r>
              <a:rPr lang="en-US" sz="7600">
                <a:latin typeface="Georgia"/>
                <a:ea typeface="Georgia"/>
                <a:cs typeface="Georgia"/>
                <a:sym typeface="Georgia"/>
              </a:rPr>
              <a:t>Problem Solving with the Internet of Things and Python</a:t>
            </a:r>
            <a:endParaRPr>
              <a:latin typeface="Georgia"/>
              <a:ea typeface="Georgia"/>
              <a:cs typeface="Georgia"/>
              <a:sym typeface="Georgia"/>
            </a:endParaRPr>
          </a:p>
        </p:txBody>
      </p:sp>
      <p:sp>
        <p:nvSpPr>
          <p:cNvPr id="28" name="Google Shape;28;p6"/>
          <p:cNvSpPr txBox="1"/>
          <p:nvPr>
            <p:ph idx="1" type="body"/>
          </p:nvPr>
        </p:nvSpPr>
        <p:spPr>
          <a:xfrm>
            <a:off x="1155700" y="4711700"/>
            <a:ext cx="13931900" cy="1054100"/>
          </a:xfrm>
          <a:prstGeom prst="rect">
            <a:avLst/>
          </a:prstGeom>
          <a:noFill/>
          <a:ln>
            <a:noFill/>
          </a:ln>
        </p:spPr>
        <p:txBody>
          <a:bodyPr anchorCtr="0" anchor="t" bIns="38100" lIns="38100" spcFirstLastPara="1" rIns="38100" wrap="square" tIns="38100">
            <a:noAutofit/>
          </a:bodyPr>
          <a:lstStyle/>
          <a:p>
            <a:pPr indent="0" lvl="0" marL="0" marR="0" rtl="0" algn="ctr">
              <a:lnSpc>
                <a:spcPct val="100000"/>
              </a:lnSpc>
              <a:spcBef>
                <a:spcPts val="0"/>
              </a:spcBef>
              <a:spcAft>
                <a:spcPts val="0"/>
              </a:spcAft>
              <a:buClr>
                <a:schemeClr val="lt1"/>
              </a:buClr>
              <a:buSzPts val="1200"/>
              <a:buFont typeface="Cabin"/>
              <a:buNone/>
            </a:pPr>
            <a:r>
              <a:rPr lang="en-US" sz="4800">
                <a:latin typeface="Georgia"/>
                <a:ea typeface="Georgia"/>
                <a:cs typeface="Georgia"/>
                <a:sym typeface="Georgia"/>
              </a:rPr>
              <a:t>Unit</a:t>
            </a:r>
            <a:r>
              <a:rPr lang="en-US" sz="4800">
                <a:latin typeface="Georgia"/>
                <a:ea typeface="Georgia"/>
                <a:cs typeface="Georgia"/>
                <a:sym typeface="Georgia"/>
              </a:rPr>
              <a:t> 1</a:t>
            </a:r>
            <a:endParaRPr>
              <a:latin typeface="Georgia"/>
              <a:ea typeface="Georgia"/>
              <a:cs typeface="Georgia"/>
              <a:sym typeface="Georgia"/>
            </a:endParaRPr>
          </a:p>
        </p:txBody>
      </p:sp>
      <p:pic>
        <p:nvPicPr>
          <p:cNvPr id="29" name="Google Shape;29;p6"/>
          <p:cNvPicPr preferRelativeResize="0"/>
          <p:nvPr/>
        </p:nvPicPr>
        <p:blipFill rotWithShape="1">
          <a:blip r:embed="rId3">
            <a:alphaModFix/>
          </a:blip>
          <a:srcRect b="0" l="0" r="0" t="0"/>
          <a:stretch/>
        </p:blipFill>
        <p:spPr>
          <a:xfrm>
            <a:off x="14044313" y="7429459"/>
            <a:ext cx="1968599" cy="668400"/>
          </a:xfrm>
          <a:prstGeom prst="rect">
            <a:avLst/>
          </a:prstGeom>
          <a:noFill/>
          <a:ln>
            <a:noFill/>
          </a:ln>
        </p:spPr>
      </p:pic>
      <p:pic>
        <p:nvPicPr>
          <p:cNvPr id="30" name="Google Shape;30;p6"/>
          <p:cNvPicPr preferRelativeResize="0"/>
          <p:nvPr/>
        </p:nvPicPr>
        <p:blipFill>
          <a:blip r:embed="rId4">
            <a:alphaModFix/>
          </a:blip>
          <a:stretch>
            <a:fillRect/>
          </a:stretch>
        </p:blipFill>
        <p:spPr>
          <a:xfrm>
            <a:off x="0" y="6881250"/>
            <a:ext cx="3648075" cy="14763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5"/>
          <p:cNvSpPr txBox="1"/>
          <p:nvPr>
            <p:ph type="title"/>
          </p:nvPr>
        </p:nvSpPr>
        <p:spPr>
          <a:xfrm>
            <a:off x="1155700" y="1509775"/>
            <a:ext cx="13932000" cy="1224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More resources</a:t>
            </a:r>
            <a:endParaRPr>
              <a:latin typeface="Georgia"/>
              <a:ea typeface="Georgia"/>
              <a:cs typeface="Georgia"/>
              <a:sym typeface="Georgia"/>
            </a:endParaRPr>
          </a:p>
        </p:txBody>
      </p:sp>
      <p:sp>
        <p:nvSpPr>
          <p:cNvPr id="91" name="Google Shape;91;p15"/>
          <p:cNvSpPr txBox="1"/>
          <p:nvPr>
            <p:ph idx="1" type="body"/>
          </p:nvPr>
        </p:nvSpPr>
        <p:spPr>
          <a:xfrm>
            <a:off x="1155700" y="3097375"/>
            <a:ext cx="13932000" cy="51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2900" u="sng">
                <a:solidFill>
                  <a:schemeClr val="hlink"/>
                </a:solidFill>
                <a:latin typeface="Georgia"/>
                <a:ea typeface="Georgia"/>
                <a:cs typeface="Georgia"/>
                <a:sym typeface="Georgia"/>
                <a:hlinkClick r:id="rId3"/>
              </a:rPr>
              <a:t>https://learn.adafruit.com/all-the-internet-of-things-episode-five-the-s-in-iot-is-for-security</a:t>
            </a:r>
            <a:r>
              <a:rPr lang="en-US" sz="2900">
                <a:latin typeface="Georgia"/>
                <a:ea typeface="Georgia"/>
                <a:cs typeface="Georgia"/>
                <a:sym typeface="Georgia"/>
              </a:rPr>
              <a:t> </a:t>
            </a:r>
            <a:endParaRPr sz="3000">
              <a:latin typeface="Georgia"/>
              <a:ea typeface="Georgia"/>
              <a:cs typeface="Georgia"/>
              <a:sym typeface="Georgia"/>
            </a:endParaRPr>
          </a:p>
          <a:p>
            <a:pPr indent="0" lvl="0" marL="0" rtl="0" algn="l">
              <a:spcBef>
                <a:spcPts val="0"/>
              </a:spcBef>
              <a:spcAft>
                <a:spcPts val="0"/>
              </a:spcAft>
              <a:buNone/>
            </a:pPr>
            <a:r>
              <a:rPr lang="en-US" sz="3000" u="sng">
                <a:solidFill>
                  <a:schemeClr val="hlink"/>
                </a:solidFill>
                <a:latin typeface="Georgia"/>
                <a:ea typeface="Georgia"/>
                <a:cs typeface="Georgia"/>
                <a:sym typeface="Georgia"/>
                <a:hlinkClick r:id="rId4"/>
              </a:rPr>
              <a:t>https://www.youtube.com/watch?v=pGtnC1jKpMg</a:t>
            </a:r>
            <a:r>
              <a:rPr lang="en-US" sz="3000">
                <a:latin typeface="Georgia"/>
                <a:ea typeface="Georgia"/>
                <a:cs typeface="Georgia"/>
                <a:sym typeface="Georgia"/>
              </a:rPr>
              <a:t> </a:t>
            </a:r>
            <a:endParaRPr sz="3000">
              <a:latin typeface="Georgia"/>
              <a:ea typeface="Georgia"/>
              <a:cs typeface="Georgia"/>
              <a:sym typeface="Georgia"/>
            </a:endParaRPr>
          </a:p>
          <a:p>
            <a:pPr indent="0" lvl="0" marL="0" rtl="0" algn="l">
              <a:spcBef>
                <a:spcPts val="0"/>
              </a:spcBef>
              <a:spcAft>
                <a:spcPts val="0"/>
              </a:spcAft>
              <a:buNone/>
            </a:pPr>
            <a:r>
              <a:t/>
            </a:r>
            <a:endParaRPr sz="3000">
              <a:latin typeface="Georgia"/>
              <a:ea typeface="Georgia"/>
              <a:cs typeface="Georgia"/>
              <a:sym typeface="Georgia"/>
            </a:endParaRPr>
          </a:p>
          <a:p>
            <a:pPr indent="0" lvl="0" marL="0" rtl="0" algn="l">
              <a:spcBef>
                <a:spcPts val="0"/>
              </a:spcBef>
              <a:spcAft>
                <a:spcPts val="0"/>
              </a:spcAft>
              <a:buNone/>
            </a:pPr>
            <a:r>
              <a:rPr lang="en-US" sz="3000" u="sng">
                <a:solidFill>
                  <a:schemeClr val="hlink"/>
                </a:solidFill>
                <a:latin typeface="Georgia"/>
                <a:ea typeface="Georgia"/>
                <a:cs typeface="Georgia"/>
                <a:sym typeface="Georgia"/>
                <a:hlinkClick r:id="rId5"/>
              </a:rPr>
              <a:t>https://www.techtarget.com/iotagenda/definition/IoT-security-Internet-of-Things-security</a:t>
            </a:r>
            <a:r>
              <a:rPr lang="en-US" sz="3000">
                <a:latin typeface="Georgia"/>
                <a:ea typeface="Georgia"/>
                <a:cs typeface="Georgia"/>
                <a:sym typeface="Georgia"/>
              </a:rPr>
              <a:t> </a:t>
            </a:r>
            <a:endParaRPr sz="3000">
              <a:latin typeface="Georgia"/>
              <a:ea typeface="Georgia"/>
              <a:cs typeface="Georgia"/>
              <a:sym typeface="Georgia"/>
            </a:endParaRPr>
          </a:p>
          <a:p>
            <a:pPr indent="0" lvl="0" marL="0" rtl="0" algn="l">
              <a:spcBef>
                <a:spcPts val="0"/>
              </a:spcBef>
              <a:spcAft>
                <a:spcPts val="0"/>
              </a:spcAft>
              <a:buNone/>
            </a:pPr>
            <a:r>
              <a:t/>
            </a:r>
            <a:endParaRPr sz="3000">
              <a:latin typeface="Georgia"/>
              <a:ea typeface="Georgia"/>
              <a:cs typeface="Georgia"/>
              <a:sym typeface="Georgia"/>
            </a:endParaRPr>
          </a:p>
          <a:p>
            <a:pPr indent="0" lvl="0" marL="0" rtl="0" algn="l">
              <a:spcBef>
                <a:spcPts val="0"/>
              </a:spcBef>
              <a:spcAft>
                <a:spcPts val="0"/>
              </a:spcAft>
              <a:buNone/>
            </a:pPr>
            <a:r>
              <a:rPr lang="en-US" sz="3000" u="sng">
                <a:solidFill>
                  <a:schemeClr val="hlink"/>
                </a:solidFill>
                <a:latin typeface="Georgia"/>
                <a:ea typeface="Georgia"/>
                <a:cs typeface="Georgia"/>
                <a:sym typeface="Georgia"/>
                <a:hlinkClick r:id="rId6"/>
              </a:rPr>
              <a:t>https://www.iotsecurityfoundation.org/</a:t>
            </a:r>
            <a:r>
              <a:rPr lang="en-US" sz="3000">
                <a:latin typeface="Georgia"/>
                <a:ea typeface="Georgia"/>
                <a:cs typeface="Georgia"/>
                <a:sym typeface="Georgia"/>
              </a:rPr>
              <a:t> </a:t>
            </a:r>
            <a:endParaRPr sz="3000">
              <a:latin typeface="Georgia"/>
              <a:ea typeface="Georgia"/>
              <a:cs typeface="Georgia"/>
              <a:sym typeface="Georgia"/>
            </a:endParaRPr>
          </a:p>
          <a:p>
            <a:pPr indent="0" lvl="0" marL="0" rtl="0" algn="l">
              <a:spcBef>
                <a:spcPts val="0"/>
              </a:spcBef>
              <a:spcAft>
                <a:spcPts val="0"/>
              </a:spcAft>
              <a:buNone/>
            </a:pPr>
            <a:r>
              <a:t/>
            </a:r>
            <a:endParaRPr sz="3000">
              <a:latin typeface="Georgia"/>
              <a:ea typeface="Georgia"/>
              <a:cs typeface="Georgia"/>
              <a:sym typeface="Georgia"/>
            </a:endParaRPr>
          </a:p>
          <a:p>
            <a:pPr indent="0" lvl="0" marL="0" rtl="0" algn="l">
              <a:spcBef>
                <a:spcPts val="0"/>
              </a:spcBef>
              <a:spcAft>
                <a:spcPts val="0"/>
              </a:spcAft>
              <a:buNone/>
            </a:pPr>
            <a:r>
              <a:rPr lang="en-US" sz="3000" u="sng">
                <a:solidFill>
                  <a:schemeClr val="hlink"/>
                </a:solidFill>
                <a:latin typeface="Georgia"/>
                <a:ea typeface="Georgia"/>
                <a:cs typeface="Georgia"/>
                <a:sym typeface="Georgia"/>
                <a:hlinkClick r:id="rId7"/>
              </a:rPr>
              <a:t>https://www.reportlinker.com/p06195542/Internet-of-Things-IoT-Security-Market-Report-2031.html</a:t>
            </a:r>
            <a:r>
              <a:rPr lang="en-US" sz="3000">
                <a:latin typeface="Georgia"/>
                <a:ea typeface="Georgia"/>
                <a:cs typeface="Georgia"/>
                <a:sym typeface="Georgia"/>
              </a:rPr>
              <a:t> </a:t>
            </a:r>
            <a:endParaRPr sz="3000">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 name="Shape 35"/>
        <p:cNvGrpSpPr/>
        <p:nvPr/>
      </p:nvGrpSpPr>
      <p:grpSpPr>
        <a:xfrm>
          <a:off x="0" y="0"/>
          <a:ext cx="0" cy="0"/>
          <a:chOff x="0" y="0"/>
          <a:chExt cx="0" cy="0"/>
        </a:xfrm>
      </p:grpSpPr>
      <p:sp>
        <p:nvSpPr>
          <p:cNvPr id="36" name="Google Shape;36;p7"/>
          <p:cNvSpPr txBox="1"/>
          <p:nvPr>
            <p:ph type="title"/>
          </p:nvPr>
        </p:nvSpPr>
        <p:spPr>
          <a:xfrm>
            <a:off x="1169550" y="1277450"/>
            <a:ext cx="13932000" cy="105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t>Unit 1 Topics</a:t>
            </a:r>
            <a:endParaRPr>
              <a:solidFill>
                <a:srgbClr val="0A304E"/>
              </a:solidFill>
            </a:endParaRPr>
          </a:p>
        </p:txBody>
      </p:sp>
      <p:sp>
        <p:nvSpPr>
          <p:cNvPr id="37" name="Google Shape;37;p7"/>
          <p:cNvSpPr txBox="1"/>
          <p:nvPr/>
        </p:nvSpPr>
        <p:spPr>
          <a:xfrm>
            <a:off x="1649700" y="2427400"/>
            <a:ext cx="12971700" cy="5703300"/>
          </a:xfrm>
          <a:prstGeom prst="rect">
            <a:avLst/>
          </a:prstGeom>
          <a:noFill/>
          <a:ln>
            <a:noFill/>
          </a:ln>
        </p:spPr>
        <p:txBody>
          <a:bodyPr anchorCtr="0" anchor="t" bIns="91425" lIns="91425" spcFirstLastPara="1" rIns="91425" wrap="square" tIns="91425">
            <a:noAutofit/>
          </a:bodyPr>
          <a:lstStyle/>
          <a:p>
            <a:pPr indent="-482600" lvl="0" marL="939800" rtl="0" algn="l">
              <a:lnSpc>
                <a:spcPct val="150000"/>
              </a:lnSpc>
              <a:spcBef>
                <a:spcPts val="0"/>
              </a:spcBef>
              <a:spcAft>
                <a:spcPts val="0"/>
              </a:spcAft>
              <a:buClr>
                <a:srgbClr val="0A304E"/>
              </a:buClr>
              <a:buSzPts val="4000"/>
              <a:buChar char="●"/>
            </a:pPr>
            <a:r>
              <a:rPr lang="en-US" sz="4000">
                <a:solidFill>
                  <a:srgbClr val="0A304E"/>
                </a:solidFill>
                <a:latin typeface="Georgia"/>
                <a:ea typeface="Georgia"/>
                <a:cs typeface="Georgia"/>
                <a:sym typeface="Georgia"/>
              </a:rPr>
              <a:t>1.1 What is IOT? What is a Thing?</a:t>
            </a:r>
            <a:endParaRPr sz="4000">
              <a:solidFill>
                <a:srgbClr val="0A304E"/>
              </a:solidFill>
              <a:latin typeface="Georgia"/>
              <a:ea typeface="Georgia"/>
              <a:cs typeface="Georgia"/>
              <a:sym typeface="Georgia"/>
            </a:endParaRPr>
          </a:p>
          <a:p>
            <a:pPr indent="-482600" lvl="0" marL="939800" rtl="0" algn="l">
              <a:lnSpc>
                <a:spcPct val="150000"/>
              </a:lnSpc>
              <a:spcBef>
                <a:spcPts val="0"/>
              </a:spcBef>
              <a:spcAft>
                <a:spcPts val="0"/>
              </a:spcAft>
              <a:buClr>
                <a:srgbClr val="0A304E"/>
              </a:buClr>
              <a:buSzPts val="4000"/>
              <a:buFont typeface="Georgia"/>
              <a:buChar char="●"/>
            </a:pPr>
            <a:r>
              <a:rPr lang="en-US" sz="4000">
                <a:solidFill>
                  <a:srgbClr val="0A304E"/>
                </a:solidFill>
                <a:latin typeface="Georgia"/>
                <a:ea typeface="Georgia"/>
                <a:cs typeface="Georgia"/>
                <a:sym typeface="Georgia"/>
              </a:rPr>
              <a:t>1.2 IOT Connectivity</a:t>
            </a:r>
            <a:endParaRPr sz="4000">
              <a:solidFill>
                <a:srgbClr val="0A304E"/>
              </a:solidFill>
              <a:latin typeface="Georgia"/>
              <a:ea typeface="Georgia"/>
              <a:cs typeface="Georgia"/>
              <a:sym typeface="Georgia"/>
            </a:endParaRPr>
          </a:p>
          <a:p>
            <a:pPr indent="-482600" lvl="0" marL="939800" rtl="0" algn="l">
              <a:lnSpc>
                <a:spcPct val="150000"/>
              </a:lnSpc>
              <a:spcBef>
                <a:spcPts val="0"/>
              </a:spcBef>
              <a:spcAft>
                <a:spcPts val="0"/>
              </a:spcAft>
              <a:buClr>
                <a:srgbClr val="0A304E"/>
              </a:buClr>
              <a:buSzPts val="4000"/>
              <a:buFont typeface="Georgia"/>
              <a:buChar char="●"/>
            </a:pPr>
            <a:r>
              <a:rPr lang="en-US" sz="4000">
                <a:solidFill>
                  <a:srgbClr val="0A304E"/>
                </a:solidFill>
                <a:latin typeface="Georgia"/>
                <a:ea typeface="Georgia"/>
                <a:cs typeface="Georgia"/>
                <a:sym typeface="Georgia"/>
              </a:rPr>
              <a:t>1.3 IOT Communication Protocols</a:t>
            </a:r>
            <a:endParaRPr sz="4000">
              <a:solidFill>
                <a:srgbClr val="0A304E"/>
              </a:solidFill>
              <a:latin typeface="Georgia"/>
              <a:ea typeface="Georgia"/>
              <a:cs typeface="Georgia"/>
              <a:sym typeface="Georgia"/>
            </a:endParaRPr>
          </a:p>
          <a:p>
            <a:pPr indent="-482600" lvl="0" marL="939800" rtl="0" algn="l">
              <a:lnSpc>
                <a:spcPct val="150000"/>
              </a:lnSpc>
              <a:spcBef>
                <a:spcPts val="0"/>
              </a:spcBef>
              <a:spcAft>
                <a:spcPts val="0"/>
              </a:spcAft>
              <a:buClr>
                <a:srgbClr val="0A304E"/>
              </a:buClr>
              <a:buSzPts val="4000"/>
              <a:buFont typeface="Georgia"/>
              <a:buChar char="●"/>
            </a:pPr>
            <a:r>
              <a:rPr lang="en-US" sz="4000">
                <a:solidFill>
                  <a:srgbClr val="0A304E"/>
                </a:solidFill>
                <a:latin typeface="Georgia"/>
                <a:ea typeface="Georgia"/>
                <a:cs typeface="Georgia"/>
                <a:sym typeface="Georgia"/>
              </a:rPr>
              <a:t>1.4 IOT Services</a:t>
            </a:r>
            <a:endParaRPr sz="4000">
              <a:solidFill>
                <a:srgbClr val="0A304E"/>
              </a:solidFill>
              <a:latin typeface="Georgia"/>
              <a:ea typeface="Georgia"/>
              <a:cs typeface="Georgia"/>
              <a:sym typeface="Georgia"/>
            </a:endParaRPr>
          </a:p>
          <a:p>
            <a:pPr indent="-482600" lvl="0" marL="939800" rtl="0" algn="l">
              <a:lnSpc>
                <a:spcPct val="150000"/>
              </a:lnSpc>
              <a:spcBef>
                <a:spcPts val="0"/>
              </a:spcBef>
              <a:spcAft>
                <a:spcPts val="0"/>
              </a:spcAft>
              <a:buClr>
                <a:srgbClr val="0A304E"/>
              </a:buClr>
              <a:buSzPts val="4000"/>
              <a:buFont typeface="Georgia"/>
              <a:buChar char="●"/>
            </a:pPr>
            <a:r>
              <a:rPr b="1" lang="en-US" sz="4000">
                <a:solidFill>
                  <a:srgbClr val="0A304E"/>
                </a:solidFill>
                <a:latin typeface="Georgia"/>
                <a:ea typeface="Georgia"/>
                <a:cs typeface="Georgia"/>
                <a:sym typeface="Georgia"/>
              </a:rPr>
              <a:t>1.5 IOT Security</a:t>
            </a:r>
            <a:endParaRPr b="1" sz="4000">
              <a:solidFill>
                <a:srgbClr val="0A304E"/>
              </a:solidFill>
              <a:latin typeface="Georgia"/>
              <a:ea typeface="Georgia"/>
              <a:cs typeface="Georgia"/>
              <a:sym typeface="Georgia"/>
            </a:endParaRPr>
          </a:p>
          <a:p>
            <a:pPr indent="0" lvl="0" marL="457200" rtl="0" algn="l">
              <a:lnSpc>
                <a:spcPct val="150000"/>
              </a:lnSpc>
              <a:spcBef>
                <a:spcPts val="3000"/>
              </a:spcBef>
              <a:spcAft>
                <a:spcPts val="0"/>
              </a:spcAft>
              <a:buNone/>
            </a:pPr>
            <a:r>
              <a:t/>
            </a:r>
            <a:endParaRPr sz="4000">
              <a:solidFill>
                <a:srgbClr val="0A304E"/>
              </a:solidFill>
              <a:latin typeface="Georgia"/>
              <a:ea typeface="Georgia"/>
              <a:cs typeface="Georgia"/>
              <a:sym typeface="Georgia"/>
            </a:endParaRPr>
          </a:p>
          <a:p>
            <a:pPr indent="0" lvl="0" marL="0" rtl="0" algn="ctr">
              <a:lnSpc>
                <a:spcPct val="150000"/>
              </a:lnSpc>
              <a:spcBef>
                <a:spcPts val="3000"/>
              </a:spcBef>
              <a:spcAft>
                <a:spcPts val="0"/>
              </a:spcAft>
              <a:buNone/>
            </a:pPr>
            <a:r>
              <a:t/>
            </a:r>
            <a:endParaRPr sz="4000">
              <a:solidFill>
                <a:srgbClr val="0A304E"/>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 name="Shape 42"/>
        <p:cNvGrpSpPr/>
        <p:nvPr/>
      </p:nvGrpSpPr>
      <p:grpSpPr>
        <a:xfrm>
          <a:off x="0" y="0"/>
          <a:ext cx="0" cy="0"/>
          <a:chOff x="0" y="0"/>
          <a:chExt cx="0" cy="0"/>
        </a:xfrm>
      </p:grpSpPr>
      <p:sp>
        <p:nvSpPr>
          <p:cNvPr id="43" name="Google Shape;43;p8"/>
          <p:cNvSpPr txBox="1"/>
          <p:nvPr>
            <p:ph type="title"/>
          </p:nvPr>
        </p:nvSpPr>
        <p:spPr>
          <a:xfrm>
            <a:off x="1155700" y="1536700"/>
            <a:ext cx="13932000" cy="105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Unit 1.5</a:t>
            </a:r>
            <a:r>
              <a:rPr lang="en-US"/>
              <a:t> </a:t>
            </a:r>
            <a:endParaRPr>
              <a:solidFill>
                <a:srgbClr val="0A304E"/>
              </a:solidFill>
            </a:endParaRPr>
          </a:p>
        </p:txBody>
      </p:sp>
      <p:sp>
        <p:nvSpPr>
          <p:cNvPr id="44" name="Google Shape;44;p8"/>
          <p:cNvSpPr txBox="1"/>
          <p:nvPr>
            <p:ph idx="1" type="body"/>
          </p:nvPr>
        </p:nvSpPr>
        <p:spPr>
          <a:xfrm>
            <a:off x="1155700" y="3777300"/>
            <a:ext cx="13932000" cy="158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US" sz="5400">
                <a:latin typeface="Georgia"/>
                <a:ea typeface="Georgia"/>
                <a:cs typeface="Georgia"/>
                <a:sym typeface="Georgia"/>
              </a:rPr>
              <a:t>IOT Security</a:t>
            </a:r>
            <a:endParaRPr>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9"/>
          <p:cNvSpPr txBox="1"/>
          <p:nvPr>
            <p:ph type="title"/>
          </p:nvPr>
        </p:nvSpPr>
        <p:spPr>
          <a:xfrm>
            <a:off x="1155700" y="1334675"/>
            <a:ext cx="13932000" cy="105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 Why </a:t>
            </a:r>
            <a:r>
              <a:rPr lang="en-US">
                <a:latin typeface="Georgia"/>
                <a:ea typeface="Georgia"/>
                <a:cs typeface="Georgia"/>
                <a:sym typeface="Georgia"/>
              </a:rPr>
              <a:t>IoT Security?</a:t>
            </a:r>
            <a:endParaRPr>
              <a:latin typeface="Georgia"/>
              <a:ea typeface="Georgia"/>
              <a:cs typeface="Georgia"/>
              <a:sym typeface="Georgia"/>
            </a:endParaRPr>
          </a:p>
        </p:txBody>
      </p:sp>
      <p:sp>
        <p:nvSpPr>
          <p:cNvPr id="51" name="Google Shape;51;p9"/>
          <p:cNvSpPr txBox="1"/>
          <p:nvPr>
            <p:ph idx="1" type="body"/>
          </p:nvPr>
        </p:nvSpPr>
        <p:spPr>
          <a:xfrm>
            <a:off x="1155700" y="2772425"/>
            <a:ext cx="13932000" cy="540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US" sz="4100">
                <a:latin typeface="Georgia"/>
                <a:ea typeface="Georgia"/>
                <a:cs typeface="Georgia"/>
                <a:sym typeface="Georgia"/>
              </a:rPr>
              <a:t>Unfortunately there are people out there that will spend their time doing “bad things”.  </a:t>
            </a:r>
            <a:endParaRPr sz="4100">
              <a:latin typeface="Georgia"/>
              <a:ea typeface="Georgia"/>
              <a:cs typeface="Georgia"/>
              <a:sym typeface="Georgia"/>
            </a:endParaRPr>
          </a:p>
          <a:p>
            <a:pPr indent="0" lvl="0" marL="0" rtl="0" algn="ctr">
              <a:spcBef>
                <a:spcPts val="0"/>
              </a:spcBef>
              <a:spcAft>
                <a:spcPts val="0"/>
              </a:spcAft>
              <a:buClr>
                <a:schemeClr val="dk2"/>
              </a:buClr>
              <a:buSzPts val="1100"/>
              <a:buFont typeface="Arial"/>
              <a:buNone/>
            </a:pPr>
            <a:r>
              <a:t/>
            </a:r>
            <a:endParaRPr sz="4100">
              <a:latin typeface="Georgia"/>
              <a:ea typeface="Georgia"/>
              <a:cs typeface="Georgia"/>
              <a:sym typeface="Georgia"/>
            </a:endParaRPr>
          </a:p>
          <a:p>
            <a:pPr indent="0" lvl="0" marL="0" rtl="0" algn="ctr">
              <a:spcBef>
                <a:spcPts val="0"/>
              </a:spcBef>
              <a:spcAft>
                <a:spcPts val="0"/>
              </a:spcAft>
              <a:buClr>
                <a:schemeClr val="dk2"/>
              </a:buClr>
              <a:buSzPts val="1100"/>
              <a:buFont typeface="Arial"/>
              <a:buNone/>
            </a:pPr>
            <a:r>
              <a:rPr lang="en-US" sz="4100">
                <a:latin typeface="Georgia"/>
                <a:ea typeface="Georgia"/>
                <a:cs typeface="Georgia"/>
                <a:sym typeface="Georgia"/>
              </a:rPr>
              <a:t>While you may not worry about someone finding out the temperature data from your greenhouse, your internet connected device can provide access to the internet which can then allow the bad players to do many malicious things.</a:t>
            </a:r>
            <a:endParaRPr sz="4100">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0"/>
          <p:cNvSpPr txBox="1"/>
          <p:nvPr>
            <p:ph idx="1" type="body"/>
          </p:nvPr>
        </p:nvSpPr>
        <p:spPr>
          <a:xfrm>
            <a:off x="1155700" y="2733775"/>
            <a:ext cx="13932000" cy="378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5400">
                <a:latin typeface="Georgia"/>
                <a:ea typeface="Georgia"/>
                <a:cs typeface="Georgia"/>
                <a:sym typeface="Georgia"/>
              </a:rPr>
              <a:t>Adafruit has another excellent video about IoT Security.  Check it out on the next slide.</a:t>
            </a:r>
            <a:endParaRPr sz="5400">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pic>
        <p:nvPicPr>
          <p:cNvPr descr="Adafruit and Digi-Key have teamed up to present All the Internet of Things - a six-part video series covering everything you could ever want to know about the Internet of Things. This one is all about security. Why is security so important?&#10;&#10;The running joke is that the ‘S’ in IoT stands for security...cause its never there. But safety and security is something you will need to think about at all steps of your design process. There’s going to be billions of IoT devices on-line around the world, many of which will be connected to the Internet, and almost all of them will be unmonitored. A 2015 survey by authentication service provider Auth0 found that 85% of IoT developers admitted to being pressured to get a product to market before adequate security could be implemented. And as an engineer, you’re probably used to that pressure to get a product to market, in which case, selling features often get more attention than security.&#10;With more and more of these connected devices being rushed to market, they’ve become a lucrative target. The 2016 Mirai botnet attack used unsecured CCTV cameras that were connected to the Internet to launch a crippling denial of service attack. That one wasn’t even using the cameras to spy on people, it was just using the TCP/IP stack of the embedded linux device to send lots of junk traffic.&#10;&#10;Having security as a priority for your engineering and marketing team will not just help you sleep well at night. As we’ve seen with the European GDPR regulations, privacy and security are being legislated. Having poor security will now get you fined and banned in the marketplace. It’s nearly impossible to add security after the fact, so if you want to avoid a devastating recall - listen up and take security seriously.&#10; &#10;http://www.digikey.com/alltheiot&#10;&#10;We’ve been discussing a lot of different aspects of IoT. In our first episode, we looked at Transports, the physical and wireless mechanisms used to transfer data between things. &#10;&#10;In Protocols, we saw the communication standards which enable devices at each end of a transport to “speak the same language” and understand what is being communicated.&#10;&#10;Our third video, Services, covered many of the applications and services that actually implement the technology we’ve been discussing. But for our fourth video, we wanted to focus in on a robust Internet of Things service for makers and professional engineers alike: our very own Adafruit IO. &#10;&#10;In our fourth video, we showed a great way to get a handle on a service we’re extremely proud of, and one that for the vast number of people starting out with IoT, will do everything they need. We’ve built complete libraries with lots of examples and plenty of ready-to-go code. Connected devices can be monitored and controlled using configurable dashboards with dozens of widgets that allow for easy 2-way interaction with your devices -- complete with buttons, gauges, maps, sliders. &#10;&#10;And now, IoT Security!&#10;&#10;To get an even more in-depth look at the services, concepts, and technologies outlined in this video, and for more for products and resources, check out: http://www.digikey.com/alltheiot&#10;&#10;#security #iot #digikey" id="63" name="Google Shape;63;p11" title="All the Internet of Things – Episode 5: The S in IoT is for Security">
            <a:hlinkClick r:id="rId3"/>
          </p:cNvPr>
          <p:cNvPicPr preferRelativeResize="0"/>
          <p:nvPr/>
        </p:nvPicPr>
        <p:blipFill>
          <a:blip r:embed="rId4">
            <a:alphaModFix/>
          </a:blip>
          <a:stretch>
            <a:fillRect/>
          </a:stretch>
        </p:blipFill>
        <p:spPr>
          <a:xfrm>
            <a:off x="2799813" y="575863"/>
            <a:ext cx="10656374" cy="7992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
                                        </p:tgtEl>
                                        <p:attrNameLst>
                                          <p:attrName>style.visibility</p:attrName>
                                        </p:attrNameLst>
                                      </p:cBhvr>
                                      <p:to>
                                        <p:strVal val="visible"/>
                                      </p:to>
                                    </p:set>
                                    <p:animEffect filter="fade" transition="in">
                                      <p:cBhvr>
                                        <p:cTn dur="1000"/>
                                        <p:tgtEl>
                                          <p:spTgt spid="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2"/>
          <p:cNvSpPr txBox="1"/>
          <p:nvPr>
            <p:ph type="title"/>
          </p:nvPr>
        </p:nvSpPr>
        <p:spPr>
          <a:xfrm>
            <a:off x="1155700" y="1334675"/>
            <a:ext cx="13932000" cy="105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 Why Hack IoT?</a:t>
            </a:r>
            <a:endParaRPr>
              <a:latin typeface="Georgia"/>
              <a:ea typeface="Georgia"/>
              <a:cs typeface="Georgia"/>
              <a:sym typeface="Georgia"/>
            </a:endParaRPr>
          </a:p>
        </p:txBody>
      </p:sp>
      <p:sp>
        <p:nvSpPr>
          <p:cNvPr id="70" name="Google Shape;70;p12"/>
          <p:cNvSpPr txBox="1"/>
          <p:nvPr>
            <p:ph idx="1" type="body"/>
          </p:nvPr>
        </p:nvSpPr>
        <p:spPr>
          <a:xfrm>
            <a:off x="1155700" y="2772425"/>
            <a:ext cx="13932000" cy="5408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4100">
              <a:latin typeface="Georgia"/>
              <a:ea typeface="Georgia"/>
              <a:cs typeface="Georgia"/>
              <a:sym typeface="Georgia"/>
            </a:endParaRPr>
          </a:p>
          <a:p>
            <a:pPr indent="-488950" lvl="0" marL="457200" rtl="0" algn="l">
              <a:spcBef>
                <a:spcPts val="0"/>
              </a:spcBef>
              <a:spcAft>
                <a:spcPts val="0"/>
              </a:spcAft>
              <a:buClr>
                <a:srgbClr val="0A304E"/>
              </a:buClr>
              <a:buSzPts val="4100"/>
              <a:buFont typeface="Georgia"/>
              <a:buChar char="●"/>
            </a:pPr>
            <a:r>
              <a:rPr lang="en-US" sz="4100">
                <a:latin typeface="Georgia"/>
                <a:ea typeface="Georgia"/>
                <a:cs typeface="Georgia"/>
                <a:sym typeface="Georgia"/>
              </a:rPr>
              <a:t>Access point for DDoS bot attacks</a:t>
            </a:r>
            <a:endParaRPr sz="4100">
              <a:latin typeface="Georgia"/>
              <a:ea typeface="Georgia"/>
              <a:cs typeface="Georgia"/>
              <a:sym typeface="Georgia"/>
            </a:endParaRPr>
          </a:p>
          <a:p>
            <a:pPr indent="-488950" lvl="0" marL="457200" rtl="0" algn="l">
              <a:spcBef>
                <a:spcPts val="0"/>
              </a:spcBef>
              <a:spcAft>
                <a:spcPts val="0"/>
              </a:spcAft>
              <a:buClr>
                <a:srgbClr val="0A304E"/>
              </a:buClr>
              <a:buSzPts val="4100"/>
              <a:buFont typeface="Georgia"/>
              <a:buChar char="●"/>
            </a:pPr>
            <a:r>
              <a:rPr lang="en-US" sz="4100">
                <a:latin typeface="Georgia"/>
                <a:ea typeface="Georgia"/>
                <a:cs typeface="Georgia"/>
                <a:sym typeface="Georgia"/>
              </a:rPr>
              <a:t>Looking to access money or credit card data</a:t>
            </a:r>
            <a:endParaRPr sz="4100">
              <a:latin typeface="Georgia"/>
              <a:ea typeface="Georgia"/>
              <a:cs typeface="Georgia"/>
              <a:sym typeface="Georgia"/>
            </a:endParaRPr>
          </a:p>
          <a:p>
            <a:pPr indent="-488950" lvl="0" marL="457200" rtl="0" algn="l">
              <a:spcBef>
                <a:spcPts val="0"/>
              </a:spcBef>
              <a:spcAft>
                <a:spcPts val="0"/>
              </a:spcAft>
              <a:buClr>
                <a:srgbClr val="0A304E"/>
              </a:buClr>
              <a:buSzPts val="4100"/>
              <a:buFont typeface="Georgia"/>
              <a:buChar char="●"/>
            </a:pPr>
            <a:r>
              <a:rPr lang="en-US" sz="4100">
                <a:latin typeface="Georgia"/>
                <a:ea typeface="Georgia"/>
                <a:cs typeface="Georgia"/>
                <a:sym typeface="Georgia"/>
              </a:rPr>
              <a:t>Trying to steal usernames and passwords which could be then used on other sites</a:t>
            </a:r>
            <a:endParaRPr sz="4100">
              <a:latin typeface="Georgia"/>
              <a:ea typeface="Georgia"/>
              <a:cs typeface="Georgia"/>
              <a:sym typeface="Georgia"/>
            </a:endParaRPr>
          </a:p>
          <a:p>
            <a:pPr indent="-488950" lvl="0" marL="457200" rtl="0" algn="l">
              <a:spcBef>
                <a:spcPts val="0"/>
              </a:spcBef>
              <a:spcAft>
                <a:spcPts val="0"/>
              </a:spcAft>
              <a:buClr>
                <a:srgbClr val="0A304E"/>
              </a:buClr>
              <a:buSzPts val="4100"/>
              <a:buFont typeface="Georgia"/>
              <a:buChar char="●"/>
            </a:pPr>
            <a:r>
              <a:rPr lang="en-US" sz="4100">
                <a:latin typeface="Georgia"/>
                <a:ea typeface="Georgia"/>
                <a:cs typeface="Georgia"/>
                <a:sym typeface="Georgia"/>
              </a:rPr>
              <a:t>Capture sensor data, like personal fitness data, </a:t>
            </a:r>
            <a:r>
              <a:rPr lang="en-US" sz="4100">
                <a:latin typeface="Georgia"/>
                <a:ea typeface="Georgia"/>
                <a:cs typeface="Georgia"/>
                <a:sym typeface="Georgia"/>
              </a:rPr>
              <a:t>to harass people</a:t>
            </a:r>
            <a:endParaRPr sz="4100">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3"/>
          <p:cNvSpPr txBox="1"/>
          <p:nvPr>
            <p:ph type="title"/>
          </p:nvPr>
        </p:nvSpPr>
        <p:spPr>
          <a:xfrm>
            <a:off x="1155700" y="1334675"/>
            <a:ext cx="13932000" cy="105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 Common attack methods</a:t>
            </a:r>
            <a:endParaRPr>
              <a:latin typeface="Georgia"/>
              <a:ea typeface="Georgia"/>
              <a:cs typeface="Georgia"/>
              <a:sym typeface="Georgia"/>
            </a:endParaRPr>
          </a:p>
        </p:txBody>
      </p:sp>
      <p:sp>
        <p:nvSpPr>
          <p:cNvPr id="77" name="Google Shape;77;p13"/>
          <p:cNvSpPr txBox="1"/>
          <p:nvPr>
            <p:ph idx="1" type="body"/>
          </p:nvPr>
        </p:nvSpPr>
        <p:spPr>
          <a:xfrm>
            <a:off x="1155700" y="2772425"/>
            <a:ext cx="13932000" cy="5408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4100">
              <a:latin typeface="Georgia"/>
              <a:ea typeface="Georgia"/>
              <a:cs typeface="Georgia"/>
              <a:sym typeface="Georgia"/>
            </a:endParaRPr>
          </a:p>
          <a:p>
            <a:pPr indent="-488950" lvl="0" marL="457200" rtl="0" algn="l">
              <a:spcBef>
                <a:spcPts val="0"/>
              </a:spcBef>
              <a:spcAft>
                <a:spcPts val="0"/>
              </a:spcAft>
              <a:buClr>
                <a:srgbClr val="0A304E"/>
              </a:buClr>
              <a:buSzPts val="4100"/>
              <a:buFont typeface="Georgia"/>
              <a:buChar char="●"/>
            </a:pPr>
            <a:r>
              <a:rPr lang="en-US" sz="4100">
                <a:latin typeface="Georgia"/>
                <a:ea typeface="Georgia"/>
                <a:cs typeface="Georgia"/>
                <a:sym typeface="Georgia"/>
              </a:rPr>
              <a:t>Automated logins - looks for default passwords</a:t>
            </a:r>
            <a:endParaRPr sz="4100">
              <a:latin typeface="Georgia"/>
              <a:ea typeface="Georgia"/>
              <a:cs typeface="Georgia"/>
              <a:sym typeface="Georgia"/>
            </a:endParaRPr>
          </a:p>
          <a:p>
            <a:pPr indent="-488950" lvl="0" marL="457200" rtl="0" algn="l">
              <a:spcBef>
                <a:spcPts val="0"/>
              </a:spcBef>
              <a:spcAft>
                <a:spcPts val="0"/>
              </a:spcAft>
              <a:buClr>
                <a:srgbClr val="0A304E"/>
              </a:buClr>
              <a:buSzPts val="4100"/>
              <a:buFont typeface="Georgia"/>
              <a:buChar char="●"/>
            </a:pPr>
            <a:r>
              <a:rPr lang="en-US" sz="4100">
                <a:latin typeface="Georgia"/>
                <a:ea typeface="Georgia"/>
                <a:cs typeface="Georgia"/>
                <a:sym typeface="Georgia"/>
              </a:rPr>
              <a:t>Automated exploits - looks for OS flaws to exploit</a:t>
            </a:r>
            <a:endParaRPr sz="4100">
              <a:latin typeface="Georgia"/>
              <a:ea typeface="Georgia"/>
              <a:cs typeface="Georgia"/>
              <a:sym typeface="Georgia"/>
            </a:endParaRPr>
          </a:p>
          <a:p>
            <a:pPr indent="-488950" lvl="0" marL="457200" rtl="0" algn="l">
              <a:spcBef>
                <a:spcPts val="0"/>
              </a:spcBef>
              <a:spcAft>
                <a:spcPts val="0"/>
              </a:spcAft>
              <a:buClr>
                <a:srgbClr val="0A304E"/>
              </a:buClr>
              <a:buSzPts val="4100"/>
              <a:buFont typeface="Georgia"/>
              <a:buChar char="●"/>
            </a:pPr>
            <a:r>
              <a:rPr lang="en-US" sz="4100">
                <a:latin typeface="Georgia"/>
                <a:ea typeface="Georgia"/>
                <a:cs typeface="Georgia"/>
                <a:sym typeface="Georgia"/>
              </a:rPr>
              <a:t>Sniffing - listen to device communication </a:t>
            </a:r>
            <a:endParaRPr sz="4100">
              <a:latin typeface="Georgia"/>
              <a:ea typeface="Georgia"/>
              <a:cs typeface="Georgia"/>
              <a:sym typeface="Georgia"/>
            </a:endParaRPr>
          </a:p>
          <a:p>
            <a:pPr indent="-488950" lvl="0" marL="457200" rtl="0" algn="l">
              <a:spcBef>
                <a:spcPts val="0"/>
              </a:spcBef>
              <a:spcAft>
                <a:spcPts val="0"/>
              </a:spcAft>
              <a:buClr>
                <a:srgbClr val="0A304E"/>
              </a:buClr>
              <a:buSzPts val="4100"/>
              <a:buFont typeface="Georgia"/>
              <a:buChar char="●"/>
            </a:pPr>
            <a:r>
              <a:rPr lang="en-US" sz="4100">
                <a:latin typeface="Georgia"/>
                <a:ea typeface="Georgia"/>
                <a:cs typeface="Georgia"/>
                <a:sym typeface="Georgia"/>
              </a:rPr>
              <a:t>Spoofing - listen and pretend to be the same safe device</a:t>
            </a:r>
            <a:endParaRPr sz="4100">
              <a:latin typeface="Georgia"/>
              <a:ea typeface="Georgia"/>
              <a:cs typeface="Georgia"/>
              <a:sym typeface="Georgia"/>
            </a:endParaRPr>
          </a:p>
          <a:p>
            <a:pPr indent="-488950" lvl="0" marL="457200" rtl="0" algn="l">
              <a:spcBef>
                <a:spcPts val="0"/>
              </a:spcBef>
              <a:spcAft>
                <a:spcPts val="0"/>
              </a:spcAft>
              <a:buClr>
                <a:srgbClr val="0A304E"/>
              </a:buClr>
              <a:buSzPts val="4100"/>
              <a:buFont typeface="Georgia"/>
              <a:buChar char="●"/>
            </a:pPr>
            <a:r>
              <a:rPr lang="en-US" sz="4100">
                <a:latin typeface="Georgia"/>
                <a:ea typeface="Georgia"/>
                <a:cs typeface="Georgia"/>
                <a:sym typeface="Georgia"/>
              </a:rPr>
              <a:t>Man-in-the-middle - grab communication in the middle and change it </a:t>
            </a:r>
            <a:endParaRPr sz="4100">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4"/>
          <p:cNvSpPr txBox="1"/>
          <p:nvPr>
            <p:ph type="title"/>
          </p:nvPr>
        </p:nvSpPr>
        <p:spPr>
          <a:xfrm>
            <a:off x="1155700" y="1334675"/>
            <a:ext cx="13932000" cy="105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 IoT Security Bottom Line</a:t>
            </a:r>
            <a:endParaRPr>
              <a:latin typeface="Georgia"/>
              <a:ea typeface="Georgia"/>
              <a:cs typeface="Georgia"/>
              <a:sym typeface="Georgia"/>
            </a:endParaRPr>
          </a:p>
        </p:txBody>
      </p:sp>
      <p:sp>
        <p:nvSpPr>
          <p:cNvPr id="84" name="Google Shape;84;p14"/>
          <p:cNvSpPr txBox="1"/>
          <p:nvPr>
            <p:ph idx="1" type="body"/>
          </p:nvPr>
        </p:nvSpPr>
        <p:spPr>
          <a:xfrm>
            <a:off x="1155700" y="2772425"/>
            <a:ext cx="13932000" cy="5408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4100">
              <a:latin typeface="Georgia"/>
              <a:ea typeface="Georgia"/>
              <a:cs typeface="Georgia"/>
              <a:sym typeface="Georgia"/>
            </a:endParaRPr>
          </a:p>
          <a:p>
            <a:pPr indent="-488950" lvl="0" marL="457200" rtl="0" algn="l">
              <a:spcBef>
                <a:spcPts val="0"/>
              </a:spcBef>
              <a:spcAft>
                <a:spcPts val="0"/>
              </a:spcAft>
              <a:buClr>
                <a:srgbClr val="0A304E"/>
              </a:buClr>
              <a:buSzPts val="4100"/>
              <a:buFont typeface="Georgia"/>
              <a:buChar char="●"/>
            </a:pPr>
            <a:r>
              <a:rPr lang="en-US" sz="4100">
                <a:latin typeface="Georgia"/>
                <a:ea typeface="Georgia"/>
                <a:cs typeface="Georgia"/>
                <a:sym typeface="Georgia"/>
              </a:rPr>
              <a:t>Consider security from the beginning</a:t>
            </a:r>
            <a:endParaRPr sz="4100">
              <a:latin typeface="Georgia"/>
              <a:ea typeface="Georgia"/>
              <a:cs typeface="Georgia"/>
              <a:sym typeface="Georgia"/>
            </a:endParaRPr>
          </a:p>
          <a:p>
            <a:pPr indent="0" lvl="0" marL="457200" rtl="0" algn="l">
              <a:spcBef>
                <a:spcPts val="0"/>
              </a:spcBef>
              <a:spcAft>
                <a:spcPts val="0"/>
              </a:spcAft>
              <a:buNone/>
            </a:pPr>
            <a:r>
              <a:t/>
            </a:r>
            <a:endParaRPr sz="4100">
              <a:latin typeface="Georgia"/>
              <a:ea typeface="Georgia"/>
              <a:cs typeface="Georgia"/>
              <a:sym typeface="Georgia"/>
            </a:endParaRPr>
          </a:p>
          <a:p>
            <a:pPr indent="-488950" lvl="0" marL="457200" rtl="0" algn="l">
              <a:spcBef>
                <a:spcPts val="0"/>
              </a:spcBef>
              <a:spcAft>
                <a:spcPts val="0"/>
              </a:spcAft>
              <a:buClr>
                <a:srgbClr val="0A304E"/>
              </a:buClr>
              <a:buSzPts val="4100"/>
              <a:buFont typeface="Georgia"/>
              <a:buChar char="●"/>
            </a:pPr>
            <a:r>
              <a:rPr lang="en-US" sz="4100">
                <a:latin typeface="Georgia"/>
                <a:ea typeface="Georgia"/>
                <a:cs typeface="Georgia"/>
                <a:sym typeface="Georgia"/>
              </a:rPr>
              <a:t>Assume someone will try to hack your IoT system</a:t>
            </a:r>
            <a:endParaRPr sz="4100">
              <a:latin typeface="Georgia"/>
              <a:ea typeface="Georgia"/>
              <a:cs typeface="Georgia"/>
              <a:sym typeface="Georgia"/>
            </a:endParaRPr>
          </a:p>
          <a:p>
            <a:pPr indent="0" lvl="0" marL="457200" rtl="0" algn="l">
              <a:spcBef>
                <a:spcPts val="0"/>
              </a:spcBef>
              <a:spcAft>
                <a:spcPts val="0"/>
              </a:spcAft>
              <a:buNone/>
            </a:pPr>
            <a:r>
              <a:t/>
            </a:r>
            <a:endParaRPr sz="4100">
              <a:latin typeface="Georgia"/>
              <a:ea typeface="Georgia"/>
              <a:cs typeface="Georgia"/>
              <a:sym typeface="Georgia"/>
            </a:endParaRPr>
          </a:p>
          <a:p>
            <a:pPr indent="-488950" lvl="0" marL="457200" rtl="0" algn="l">
              <a:spcBef>
                <a:spcPts val="0"/>
              </a:spcBef>
              <a:spcAft>
                <a:spcPts val="0"/>
              </a:spcAft>
              <a:buClr>
                <a:srgbClr val="0A304E"/>
              </a:buClr>
              <a:buSzPts val="4100"/>
              <a:buFont typeface="Georgia"/>
              <a:buChar char="●"/>
            </a:pPr>
            <a:r>
              <a:rPr lang="en-US" sz="4100">
                <a:latin typeface="Georgia"/>
                <a:ea typeface="Georgia"/>
                <a:cs typeface="Georgia"/>
                <a:sym typeface="Georgia"/>
              </a:rPr>
              <a:t>Assume someone will succeed in hacking you someday and have a plan in place to deal with the intrusion</a:t>
            </a:r>
            <a:endParaRPr sz="4100">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name="Title &amp; Subtitle">
  <a:themeElements>
    <a:clrScheme name="">
      <a:dk1>
        <a:srgbClr val="60606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