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9144000" cx="16256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7BBEC9B-50F1-42DF-8C28-437A0F1D270F}">
  <a:tblStyle styleId="{F7BBEC9B-50F1-42DF-8C28-437A0F1D27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51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" name="Google Shape;2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f19d9bca4_0_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f19d9bca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reads all lines until the end of the file - data3 is a list of strings</a:t>
            </a:r>
            <a:endParaRPr/>
          </a:p>
        </p:txBody>
      </p:sp>
      <p:sp>
        <p:nvSpPr>
          <p:cNvPr id="91" name="Google Shape;91;g11f19d9bca4_0_57:notes"/>
          <p:cNvSpPr txBox="1"/>
          <p:nvPr>
            <p:ph idx="12" type="sldNum"/>
          </p:nvPr>
        </p:nvSpPr>
        <p:spPr>
          <a:xfrm>
            <a:off x="3884612" y="8685211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f19d9bca4_0_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f19d9bca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11f19d9bca4_0_63:notes"/>
          <p:cNvSpPr txBox="1"/>
          <p:nvPr>
            <p:ph idx="12" type="sldNum"/>
          </p:nvPr>
        </p:nvSpPr>
        <p:spPr>
          <a:xfrm>
            <a:off x="3884612" y="8685211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f19d9bca4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f19d9bca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write does not include \n</a:t>
            </a:r>
            <a:endParaRPr/>
          </a:p>
        </p:txBody>
      </p:sp>
      <p:sp>
        <p:nvSpPr>
          <p:cNvPr id="106" name="Google Shape;106;g11f19d9bca4_0_18:notes"/>
          <p:cNvSpPr txBox="1"/>
          <p:nvPr>
            <p:ph idx="12" type="sldNum"/>
          </p:nvPr>
        </p:nvSpPr>
        <p:spPr>
          <a:xfrm>
            <a:off x="3884612" y="8685211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f19d9bca4_0_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f19d9bca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write does not include \n so must explicitly include it.</a:t>
            </a:r>
            <a:endParaRPr/>
          </a:p>
        </p:txBody>
      </p:sp>
      <p:sp>
        <p:nvSpPr>
          <p:cNvPr id="113" name="Google Shape;113;g11f19d9bca4_0_72:notes"/>
          <p:cNvSpPr txBox="1"/>
          <p:nvPr>
            <p:ph idx="12" type="sldNum"/>
          </p:nvPr>
        </p:nvSpPr>
        <p:spPr>
          <a:xfrm>
            <a:off x="3884612" y="8685211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f19d9bca4_0_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f19d9bca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writelines does not include \n so must explicitly include it in the list strings.</a:t>
            </a:r>
            <a:endParaRPr/>
          </a:p>
        </p:txBody>
      </p:sp>
      <p:sp>
        <p:nvSpPr>
          <p:cNvPr id="120" name="Google Shape;120;g11f19d9bca4_0_80:notes"/>
          <p:cNvSpPr txBox="1"/>
          <p:nvPr>
            <p:ph idx="12" type="sldNum"/>
          </p:nvPr>
        </p:nvSpPr>
        <p:spPr>
          <a:xfrm>
            <a:off x="3884612" y="8685211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f19d9bca4_0_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f19d9bca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pattern takes care of closing the file so you do not have to worry about it.</a:t>
            </a:r>
            <a:endParaRPr/>
          </a:p>
        </p:txBody>
      </p:sp>
      <p:sp>
        <p:nvSpPr>
          <p:cNvPr id="127" name="Google Shape;127;g11f19d9bca4_0_86:notes"/>
          <p:cNvSpPr txBox="1"/>
          <p:nvPr>
            <p:ph idx="12" type="sldNum"/>
          </p:nvPr>
        </p:nvSpPr>
        <p:spPr>
          <a:xfrm>
            <a:off x="3884612" y="8685211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f19d9bca4_0_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f19d9bca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pattern takes care of closing the file so you do not have to worry about it.</a:t>
            </a:r>
            <a:endParaRPr/>
          </a:p>
        </p:txBody>
      </p:sp>
      <p:sp>
        <p:nvSpPr>
          <p:cNvPr id="134" name="Google Shape;134;g11f19d9bca4_0_93:notes"/>
          <p:cNvSpPr txBox="1"/>
          <p:nvPr>
            <p:ph idx="12" type="sldNum"/>
          </p:nvPr>
        </p:nvSpPr>
        <p:spPr>
          <a:xfrm>
            <a:off x="3884612" y="8685211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b4936b0eb2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b4936b0eb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file handling modules are built-in, </a:t>
            </a:r>
            <a:endParaRPr/>
          </a:p>
        </p:txBody>
      </p:sp>
      <p:sp>
        <p:nvSpPr>
          <p:cNvPr id="34" name="Google Shape;34;gb4936b0eb2_0_2:notes"/>
          <p:cNvSpPr txBox="1"/>
          <p:nvPr>
            <p:ph idx="12" type="sldNum"/>
          </p:nvPr>
        </p:nvSpPr>
        <p:spPr>
          <a:xfrm>
            <a:off x="3884612" y="8685211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f19d9bca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1f19d9bc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g11f19d9bca4_0_0:notes"/>
          <p:cNvSpPr txBox="1"/>
          <p:nvPr>
            <p:ph idx="12" type="sldNum"/>
          </p:nvPr>
        </p:nvSpPr>
        <p:spPr>
          <a:xfrm>
            <a:off x="3884612" y="8685211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f19d9bca4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1f19d9bca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g11f19d9bca4_0_6:notes"/>
          <p:cNvSpPr txBox="1"/>
          <p:nvPr>
            <p:ph idx="12" type="sldNum"/>
          </p:nvPr>
        </p:nvSpPr>
        <p:spPr>
          <a:xfrm>
            <a:off x="3884612" y="8685211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1f19d9bca4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1f19d9bca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g11f19d9bca4_0_24:notes"/>
          <p:cNvSpPr txBox="1"/>
          <p:nvPr>
            <p:ph idx="12" type="sldNum"/>
          </p:nvPr>
        </p:nvSpPr>
        <p:spPr>
          <a:xfrm>
            <a:off x="3884612" y="8685211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f19d9bca4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f19d9bca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11f19d9bca4_0_30:notes"/>
          <p:cNvSpPr txBox="1"/>
          <p:nvPr>
            <p:ph idx="12" type="sldNum"/>
          </p:nvPr>
        </p:nvSpPr>
        <p:spPr>
          <a:xfrm>
            <a:off x="3884612" y="8685211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f19d9bca4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f19d9bca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reads the character “A” from the first line of the file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file pointer moves along as parts of the file are read.</a:t>
            </a:r>
            <a:endParaRPr/>
          </a:p>
        </p:txBody>
      </p:sp>
      <p:sp>
        <p:nvSpPr>
          <p:cNvPr id="70" name="Google Shape;70;g11f19d9bca4_0_12:notes"/>
          <p:cNvSpPr txBox="1"/>
          <p:nvPr>
            <p:ph idx="12" type="sldNum"/>
          </p:nvPr>
        </p:nvSpPr>
        <p:spPr>
          <a:xfrm>
            <a:off x="3884612" y="8685211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f19d9bca4_0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f19d9bca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reads the next 10 characters “-123456789” from the first line of the file </a:t>
            </a:r>
            <a:endParaRPr/>
          </a:p>
        </p:txBody>
      </p:sp>
      <p:sp>
        <p:nvSpPr>
          <p:cNvPr id="77" name="Google Shape;77;g11f19d9bca4_0_45:notes"/>
          <p:cNvSpPr txBox="1"/>
          <p:nvPr>
            <p:ph idx="12" type="sldNum"/>
          </p:nvPr>
        </p:nvSpPr>
        <p:spPr>
          <a:xfrm>
            <a:off x="3884612" y="8685211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f19d9bca4_0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f19d9bca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reads the next line, 11 characters “B-123456789” from the file </a:t>
            </a:r>
            <a:endParaRPr/>
          </a:p>
        </p:txBody>
      </p:sp>
      <p:sp>
        <p:nvSpPr>
          <p:cNvPr id="84" name="Google Shape;84;g11f19d9bca4_0_51:notes"/>
          <p:cNvSpPr txBox="1"/>
          <p:nvPr>
            <p:ph idx="12" type="sldNum"/>
          </p:nvPr>
        </p:nvSpPr>
        <p:spPr>
          <a:xfrm>
            <a:off x="3884612" y="8685211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1155700" y="1536700"/>
            <a:ext cx="139320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1155700" y="4711700"/>
            <a:ext cx="139320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-2286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-2286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-2286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-2286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812800" y="768096"/>
            <a:ext cx="14630400" cy="13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812800" y="2133600"/>
            <a:ext cx="14630400" cy="60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82600" lvl="0" marL="4572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bin"/>
              <a:buChar char="•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812800" y="768096"/>
            <a:ext cx="14630400" cy="13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155700" y="1536700"/>
            <a:ext cx="139320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155700" y="4711700"/>
            <a:ext cx="139320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0" y="0"/>
            <a:ext cx="16256100" cy="76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0" y="8357616"/>
            <a:ext cx="16256100" cy="786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6881250"/>
            <a:ext cx="3648075" cy="14763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900"/>
              <a:buFont typeface="Cabin"/>
              <a:buNone/>
            </a:pPr>
            <a:r>
              <a:rPr lang="en-US" sz="7600">
                <a:latin typeface="Georgia"/>
                <a:ea typeface="Georgia"/>
                <a:cs typeface="Georgia"/>
                <a:sym typeface="Georgia"/>
              </a:rPr>
              <a:t>Python File Handling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1155700" y="4697125"/>
            <a:ext cx="139320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bin"/>
              <a:buNone/>
            </a:pPr>
            <a:r>
              <a:rPr lang="en-US" sz="4800">
                <a:latin typeface="Georgia"/>
                <a:ea typeface="Georgia"/>
                <a:cs typeface="Georgia"/>
                <a:sym typeface="Georgia"/>
              </a:rPr>
              <a:t>Unit 2 Lab 3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0" name="Google Shape;3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44313" y="7429459"/>
            <a:ext cx="1968599" cy="6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idx="1" type="body"/>
          </p:nvPr>
        </p:nvSpPr>
        <p:spPr>
          <a:xfrm>
            <a:off x="1155700" y="2844425"/>
            <a:ext cx="13932000" cy="41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</a:rPr>
              <a:t>A-123456789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</a:rPr>
              <a:t>B-123456789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highlight>
                  <a:srgbClr val="FFFF00"/>
                </a:highlight>
              </a:rPr>
              <a:t>Dog Fog</a:t>
            </a:r>
            <a:endParaRPr sz="2800">
              <a:solidFill>
                <a:schemeClr val="dk2"/>
              </a:solidFill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highlight>
                  <a:srgbClr val="FFFF00"/>
                </a:highlight>
              </a:rPr>
              <a:t>Cat Hat</a:t>
            </a:r>
            <a:endParaRPr sz="2800">
              <a:solidFill>
                <a:schemeClr val="dk2"/>
              </a:solidFill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highlight>
                  <a:srgbClr val="FFFF00"/>
                </a:highlight>
              </a:rPr>
              <a:t>Pig Whig</a:t>
            </a:r>
            <a:endParaRPr sz="2800">
              <a:solidFill>
                <a:schemeClr val="dk2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1155800" y="1768550"/>
            <a:ext cx="13932000" cy="9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&gt;&gt;&gt;data3 = file.readlines()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1155700" y="1536700"/>
            <a:ext cx="13932000" cy="117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Step 2 - Write to a file object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1155700" y="2844425"/>
            <a:ext cx="13932000" cy="41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1371600" rtl="0" algn="l"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3000"/>
              <a:buFont typeface="Georgia"/>
              <a:buChar char="●"/>
            </a:pP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Use built-in methods - write() or writelines()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102" name="Google Shape;102;p16"/>
          <p:cNvGraphicFramePr/>
          <p:nvPr/>
        </p:nvGraphicFramePr>
        <p:xfrm>
          <a:off x="2724738" y="382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{F7BBEC9B-50F1-42DF-8C28-437A0F1D270F}</a:tableStyleId>
              </a:tblPr>
              <a:tblGrid>
                <a:gridCol w="2562200"/>
                <a:gridCol w="8244325"/>
              </a:tblGrid>
              <a:tr h="625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Method</a:t>
                      </a:r>
                      <a:endParaRPr sz="24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Description</a:t>
                      </a:r>
                      <a:endParaRPr sz="24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6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write(</a:t>
                      </a:r>
                      <a:r>
                        <a:rPr i="1" lang="en-US" sz="2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str</a:t>
                      </a:r>
                      <a:r>
                        <a:rPr lang="en-US" sz="2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)</a:t>
                      </a:r>
                      <a:endParaRPr sz="2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chemeClr val="dk2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Writes the string argument to the file and returns the number of characters that were written.</a:t>
                      </a:r>
                      <a:endParaRPr sz="2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5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write</a:t>
                      </a:r>
                      <a:r>
                        <a:rPr lang="en-US" sz="2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lines(list)</a:t>
                      </a:r>
                      <a:endParaRPr sz="2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chemeClr val="dk2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Writes each string found in a list of strings to the file.  It has no return value.</a:t>
                      </a:r>
                      <a:endParaRPr sz="2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/>
        </p:nvSpPr>
        <p:spPr>
          <a:xfrm>
            <a:off x="1238000" y="1753825"/>
            <a:ext cx="65142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print(“Hello”)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print(“Goodbye”)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file.write(“Hello”)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file.write(“Goodbye”)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9" name="Google Shape;109;p17"/>
          <p:cNvSpPr txBox="1"/>
          <p:nvPr/>
        </p:nvSpPr>
        <p:spPr>
          <a:xfrm>
            <a:off x="7752175" y="1753950"/>
            <a:ext cx="62490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Hello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Goodbye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HelloGoodbye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/>
        </p:nvSpPr>
        <p:spPr>
          <a:xfrm>
            <a:off x="1238000" y="1753825"/>
            <a:ext cx="65142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print(“Hello”)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print(“Goodbye”)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file.write(“Hello”)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file.write(“Goodbye”)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file.write(“Hello\n”)</a:t>
            </a:r>
            <a:endParaRPr sz="2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file.write(“Goodbye\n”)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6" name="Google Shape;116;p18"/>
          <p:cNvSpPr txBox="1"/>
          <p:nvPr/>
        </p:nvSpPr>
        <p:spPr>
          <a:xfrm>
            <a:off x="7752175" y="1753950"/>
            <a:ext cx="62490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Hello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Goodbye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HelloGoodbye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2"/>
                </a:solidFill>
              </a:rPr>
              <a:t>Hello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2"/>
                </a:solidFill>
              </a:rPr>
              <a:t>Goodbye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/>
        </p:nvSpPr>
        <p:spPr>
          <a:xfrm>
            <a:off x="1238000" y="1753825"/>
            <a:ext cx="65142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Courier New"/>
                <a:ea typeface="Courier New"/>
                <a:cs typeface="Courier New"/>
                <a:sym typeface="Courier New"/>
              </a:rPr>
              <a:t>my_list = [</a:t>
            </a:r>
            <a:r>
              <a:rPr lang="en-US" sz="2700">
                <a:latin typeface="Courier New"/>
                <a:ea typeface="Courier New"/>
                <a:cs typeface="Courier New"/>
                <a:sym typeface="Courier New"/>
              </a:rPr>
              <a:t>“Hello”,“Goodbye”]</a:t>
            </a:r>
            <a:endParaRPr sz="2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Courier New"/>
                <a:ea typeface="Courier New"/>
                <a:cs typeface="Courier New"/>
                <a:sym typeface="Courier New"/>
              </a:rPr>
              <a:t>file.writelines(my_list)</a:t>
            </a:r>
            <a:endParaRPr sz="2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my_list = [“Hello\n”,“Goodbye\n”]</a:t>
            </a:r>
            <a:endParaRPr sz="25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file.writelines(my_list)</a:t>
            </a:r>
            <a:endParaRPr sz="27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3" name="Google Shape;123;p19"/>
          <p:cNvSpPr txBox="1"/>
          <p:nvPr/>
        </p:nvSpPr>
        <p:spPr>
          <a:xfrm>
            <a:off x="7752175" y="1753950"/>
            <a:ext cx="62490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 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HelloGoodbye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</a:rPr>
              <a:t>Hello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</a:rPr>
              <a:t>Goodbye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1155700" y="1536700"/>
            <a:ext cx="13932000" cy="117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Alternative to 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3 Basic Steps - Read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1155700" y="2844425"/>
            <a:ext cx="13932000" cy="41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Use the following pattern: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A304E"/>
                </a:solidFill>
                <a:latin typeface="Courier New"/>
                <a:ea typeface="Courier New"/>
                <a:cs typeface="Courier New"/>
                <a:sym typeface="Courier New"/>
              </a:rPr>
              <a:t>with open('data.txt', 'r') as file:</a:t>
            </a:r>
            <a:endParaRPr sz="2800">
              <a:solidFill>
                <a:srgbClr val="0A304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800">
                <a:solidFill>
                  <a:srgbClr val="0A304E"/>
                </a:solidFill>
                <a:latin typeface="Courier New"/>
                <a:ea typeface="Courier New"/>
                <a:cs typeface="Courier New"/>
                <a:sym typeface="Courier New"/>
              </a:rPr>
              <a:t>    data = file.read()</a:t>
            </a:r>
            <a:endParaRPr sz="2800">
              <a:solidFill>
                <a:srgbClr val="0A304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A304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1155700" y="1536700"/>
            <a:ext cx="13932000" cy="117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Alternative to 3 Basic Steps - Write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1155700" y="2844425"/>
            <a:ext cx="13932000" cy="41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Use the following pattern: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A304E"/>
                </a:solidFill>
                <a:latin typeface="Courier New"/>
                <a:ea typeface="Courier New"/>
                <a:cs typeface="Courier New"/>
                <a:sym typeface="Courier New"/>
              </a:rPr>
              <a:t>with open('output.txt', 'w') as file:</a:t>
            </a:r>
            <a:endParaRPr sz="2800">
              <a:solidFill>
                <a:srgbClr val="0A304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A304E"/>
                </a:solidFill>
                <a:latin typeface="Courier New"/>
                <a:ea typeface="Courier New"/>
                <a:cs typeface="Courier New"/>
                <a:sym typeface="Courier New"/>
              </a:rPr>
              <a:t>data = “some data to write to the file”</a:t>
            </a:r>
            <a:endParaRPr sz="2800">
              <a:solidFill>
                <a:srgbClr val="0A304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A304E"/>
                </a:solidFill>
                <a:latin typeface="Courier New"/>
                <a:ea typeface="Courier New"/>
                <a:cs typeface="Courier New"/>
                <a:sym typeface="Courier New"/>
              </a:rPr>
              <a:t>file.write(data)</a:t>
            </a:r>
            <a:endParaRPr sz="2800">
              <a:solidFill>
                <a:srgbClr val="0A304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1155700" y="1536700"/>
            <a:ext cx="13932000" cy="117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Files are objects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1162000" y="3625525"/>
            <a:ext cx="13932000" cy="30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114800" rtl="0" algn="l"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4000"/>
              <a:buFont typeface="Georgia"/>
              <a:buChar char="●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No need to import a module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114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482600" lvl="0" marL="4114800" rtl="0" algn="l"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4000"/>
              <a:buFont typeface="Georgia"/>
              <a:buChar char="●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Use 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appropriate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methods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1155700" y="1536700"/>
            <a:ext cx="13932000" cy="117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3 Basic Steps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" name="Google Shape;44;p8"/>
          <p:cNvSpPr txBox="1"/>
          <p:nvPr>
            <p:ph idx="1" type="body"/>
          </p:nvPr>
        </p:nvSpPr>
        <p:spPr>
          <a:xfrm>
            <a:off x="1155700" y="2844425"/>
            <a:ext cx="13932000" cy="41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3200400" rtl="0" algn="l"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4000"/>
              <a:buFont typeface="Georgia"/>
              <a:buAutoNum type="arabicPeriod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Create a new file object - open()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482600" lvl="0" marL="3200400" rtl="0" algn="l"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4000"/>
              <a:buFont typeface="Georgia"/>
              <a:buAutoNum type="arabicPeriod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Process the file object - read/write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482600" lvl="0" marL="3200400" rtl="0" algn="l"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4000"/>
              <a:buFont typeface="Georgia"/>
              <a:buAutoNum type="arabicPeriod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Discard the file object - close()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1155700" y="1536700"/>
            <a:ext cx="13932000" cy="117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Step 1 - Creating a file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object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" name="Google Shape;51;p9"/>
          <p:cNvSpPr txBox="1"/>
          <p:nvPr>
            <p:ph idx="1" type="body"/>
          </p:nvPr>
        </p:nvSpPr>
        <p:spPr>
          <a:xfrm>
            <a:off x="1155700" y="2844425"/>
            <a:ext cx="13932000" cy="41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1371600" rtl="0" algn="l"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3000"/>
              <a:buFont typeface="Georgia"/>
              <a:buChar char="●"/>
            </a:pP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Use built-in open() function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  <a:p>
            <a:pPr indent="-419100" lvl="0" marL="1371600" rtl="0" algn="l"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3000"/>
              <a:buFont typeface="Georgia"/>
              <a:buChar char="●"/>
            </a:pP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Similar to creating a variable or a turtle object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input_file = open(“sample.txt”,”r”) #read only mode - default</a:t>
            </a:r>
            <a:endParaRPr sz="24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output_file = open(“output.txt”,”w”) # write only mode</a:t>
            </a:r>
            <a:endParaRPr sz="24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my_file = open(“sample.txt”,”a”)	# append mode</a:t>
            </a:r>
            <a:endParaRPr sz="24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fh1 = open(“sample.txt”,”r+”) # both read and write mode</a:t>
            </a:r>
            <a:endParaRPr sz="24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fh2 = open(“sample.txt”,”w+”) # both write and read mod</a:t>
            </a:r>
            <a:r>
              <a:rPr lang="en-US" sz="24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1155700" y="1536700"/>
            <a:ext cx="13932000" cy="117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Step 3 - 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Close a file object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1155700" y="2844425"/>
            <a:ext cx="13932000" cy="41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1371600" rtl="0" algn="l"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3000"/>
              <a:buFont typeface="Georgia"/>
              <a:buChar char="●"/>
            </a:pP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Use built-in close() method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  <a:p>
            <a:pPr indent="-419100" lvl="0" marL="1371600" rtl="0" algn="l"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3000"/>
              <a:buFont typeface="Georgia"/>
              <a:buChar char="●"/>
            </a:pP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Clears memory buffer, closes file so can be accessed from OS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input_file.close()</a:t>
            </a:r>
            <a:endParaRPr sz="24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output_file.close()</a:t>
            </a:r>
            <a:endParaRPr sz="24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my_file.close()</a:t>
            </a:r>
            <a:endParaRPr sz="24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fh1.close()</a:t>
            </a:r>
            <a:endParaRPr sz="24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fh2.close()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title"/>
          </p:nvPr>
        </p:nvSpPr>
        <p:spPr>
          <a:xfrm>
            <a:off x="1155700" y="1536700"/>
            <a:ext cx="13932000" cy="117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Step 2 - Read from a file object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" name="Google Shape;65;p11"/>
          <p:cNvSpPr txBox="1"/>
          <p:nvPr>
            <p:ph idx="1" type="body"/>
          </p:nvPr>
        </p:nvSpPr>
        <p:spPr>
          <a:xfrm>
            <a:off x="1155700" y="2844425"/>
            <a:ext cx="13932000" cy="41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1371600" rtl="0" algn="l"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3000"/>
              <a:buFont typeface="Georgia"/>
              <a:buChar char="●"/>
            </a:pP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Use built-in methods - read(), readline(), or readlines()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66" name="Google Shape;66;p11"/>
          <p:cNvGraphicFramePr/>
          <p:nvPr/>
        </p:nvGraphicFramePr>
        <p:xfrm>
          <a:off x="2724738" y="382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{F7BBEC9B-50F1-42DF-8C28-437A0F1D270F}</a:tableStyleId>
              </a:tblPr>
              <a:tblGrid>
                <a:gridCol w="2562200"/>
                <a:gridCol w="8244325"/>
              </a:tblGrid>
              <a:tr h="625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Method</a:t>
                      </a:r>
                      <a:endParaRPr sz="24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Description</a:t>
                      </a:r>
                      <a:endParaRPr sz="24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6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read(</a:t>
                      </a:r>
                      <a:r>
                        <a:rPr i="1" lang="en-US" sz="2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num</a:t>
                      </a:r>
                      <a:r>
                        <a:rPr lang="en-US" sz="2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)</a:t>
                      </a:r>
                      <a:endParaRPr sz="2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Reads the specified number of characters from the file and returns them as a string.  If argument </a:t>
                      </a:r>
                      <a:r>
                        <a:rPr i="1" lang="en-US" sz="2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num</a:t>
                      </a:r>
                      <a:r>
                        <a:rPr lang="en-US" sz="2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 is omitted, it reads the entire file.</a:t>
                      </a:r>
                      <a:endParaRPr sz="2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5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readline()</a:t>
                      </a:r>
                      <a:endParaRPr sz="2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Reads a single line from the file and returns it as a string.</a:t>
                      </a:r>
                      <a:endParaRPr sz="2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5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readlines()</a:t>
                      </a:r>
                      <a:endParaRPr sz="2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Reads the contents of a file line by line and returns them as a list of strings.</a:t>
                      </a:r>
                      <a:endParaRPr sz="2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idx="1" type="body"/>
          </p:nvPr>
        </p:nvSpPr>
        <p:spPr>
          <a:xfrm>
            <a:off x="1155700" y="2844425"/>
            <a:ext cx="13932000" cy="41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2"/>
                </a:solidFill>
                <a:highlight>
                  <a:srgbClr val="FFFF00"/>
                </a:highlight>
              </a:rPr>
              <a:t>A</a:t>
            </a:r>
            <a:r>
              <a:rPr lang="en-US" sz="2800">
                <a:solidFill>
                  <a:schemeClr val="dk2"/>
                </a:solidFill>
              </a:rPr>
              <a:t>-123456789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2"/>
                </a:solidFill>
              </a:rPr>
              <a:t>B-123456789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2"/>
                </a:solidFill>
              </a:rPr>
              <a:t>Dog Fog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2"/>
                </a:solidFill>
              </a:rPr>
              <a:t>Cat Hat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2"/>
                </a:solidFill>
              </a:rPr>
              <a:t>Pig Whig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" name="Google Shape;73;p12"/>
          <p:cNvSpPr txBox="1"/>
          <p:nvPr/>
        </p:nvSpPr>
        <p:spPr>
          <a:xfrm>
            <a:off x="1155800" y="1768550"/>
            <a:ext cx="13932000" cy="9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&gt;&gt;&gt;data = file.read(</a:t>
            </a:r>
            <a:r>
              <a:rPr i="1" lang="en-US" sz="3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idx="1" type="body"/>
          </p:nvPr>
        </p:nvSpPr>
        <p:spPr>
          <a:xfrm>
            <a:off x="1155700" y="2844425"/>
            <a:ext cx="13932000" cy="41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</a:rPr>
              <a:t>A</a:t>
            </a:r>
            <a:r>
              <a:rPr lang="en-US" sz="2800">
                <a:solidFill>
                  <a:schemeClr val="dk2"/>
                </a:solidFill>
                <a:highlight>
                  <a:srgbClr val="FFFF00"/>
                </a:highlight>
              </a:rPr>
              <a:t>-123456789</a:t>
            </a:r>
            <a:endParaRPr sz="2800">
              <a:solidFill>
                <a:schemeClr val="dk2"/>
              </a:solidFill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</a:rPr>
              <a:t>B-123456789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</a:rPr>
              <a:t>Dog Fog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</a:rPr>
              <a:t>Cat Hat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</a:rPr>
              <a:t>Pig Whig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1155800" y="1768550"/>
            <a:ext cx="13932000" cy="9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&gt;&gt;&gt;data1 = file.read(</a:t>
            </a:r>
            <a:r>
              <a:rPr i="1" lang="en-US" sz="3000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idx="1" type="body"/>
          </p:nvPr>
        </p:nvSpPr>
        <p:spPr>
          <a:xfrm>
            <a:off x="1155700" y="2844425"/>
            <a:ext cx="13932000" cy="41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</a:rPr>
              <a:t>A-123456789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highlight>
                  <a:srgbClr val="FFFF00"/>
                </a:highlight>
              </a:rPr>
              <a:t>B-123456789</a:t>
            </a:r>
            <a:endParaRPr sz="2800">
              <a:solidFill>
                <a:schemeClr val="dk2"/>
              </a:solidFill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</a:rPr>
              <a:t>Dog Fog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</a:rPr>
              <a:t>Cat Hat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</a:rPr>
              <a:t>Pig Whig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1155800" y="1768550"/>
            <a:ext cx="13932000" cy="9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&gt;&gt;&gt;data2 = file.readline()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tle &amp; Subtitle">
  <a:themeElements>
    <a:clrScheme name="">
      <a:dk1>
        <a:srgbClr val="60606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