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2116dc2c33_1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40" name="Google Shape;40;g12116dc2c33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bf042350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bf042350_0_8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Broadcast only is sometimes called BEACON MODE.  Peripheral devices try to send small packets of data at regular intervals or on connection with an interested central device.</a:t>
            </a:r>
            <a:endParaRPr/>
          </a:p>
        </p:txBody>
      </p:sp>
      <p:sp>
        <p:nvSpPr>
          <p:cNvPr id="105" name="Google Shape;105;g120bf042350_0_8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bf042350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bf042350_0_9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 The more powerful device - computer, tablet, cell phone, is typically the central device but smaller IoT devices can be set up centrals as well.</a:t>
            </a:r>
            <a:endParaRPr/>
          </a:p>
        </p:txBody>
      </p:sp>
      <p:sp>
        <p:nvSpPr>
          <p:cNvPr id="113" name="Google Shape;113;g120bf042350_0_9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0bf04235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0bf042350_0_10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0bf042350_0_10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0bf042350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0bf042350_0_1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20bf042350_0_13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bf042350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bf042350_0_14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20bf042350_0_14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bf042350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bf042350_0_15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20bf042350_0_15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0bf042350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0bf042350_0_16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20bf042350_0_16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0bf042350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0bf042350_0_16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20bf042350_0_16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bf042350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bf042350_0_17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20bf042350_0_17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0bf042350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0bf042350_0_17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20bf042350_0_17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0bf04235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0bf042350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20bf042350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0bf042350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0bf042350_0_1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20bf042350_0_18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0bf04235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0bf042350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20bf042350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20bf04235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20bf042350_0_4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0bf042350_0_4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0bf042350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0bf042350_0_1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0bf042350_0_11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0bf042350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0bf042350_0_6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20bf042350_0_6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bf042350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bf042350_0_6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20bf042350_0_6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0bf042350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0bf042350_0_7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0bf042350_0_7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0bf042350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0bf042350_0_12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20bf042350_0_12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bf042350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bf042350_0_9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0bf042350_0_9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2" name="Shape 32"/>
        <p:cNvGrpSpPr/>
        <p:nvPr/>
      </p:nvGrpSpPr>
      <p:grpSpPr>
        <a:xfrm>
          <a:off x="0" y="0"/>
          <a:ext cx="0" cy="0"/>
          <a:chOff x="0" y="0"/>
          <a:chExt cx="0" cy="0"/>
        </a:xfrm>
      </p:grpSpPr>
      <p:sp>
        <p:nvSpPr>
          <p:cNvPr id="33" name="Google Shape;33;p8"/>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8"/>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0"/>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26" name="Google Shape;26;p6"/>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6"/>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28" name="Google Shape;28;p6"/>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earn.adafruit.com/alltheiot-transports/bluetooth-btle"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learn.adafruit.com/alltheiot-transports/bluetooth-btle"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be9ct7OKI7s"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www.youtube.com/watch?v=YmMDy8qYX_c"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eHqtiCMe4NA"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learn.adafruit.com/alltheiot-transports/bluetooth-btle" TargetMode="External"/><Relationship Id="rId4" Type="http://schemas.openxmlformats.org/officeDocument/2006/relationships/hyperlink" Target="https://www.popsci.com/reviews/how-does-bluetooth-work/" TargetMode="External"/><Relationship Id="rId5" Type="http://schemas.openxmlformats.org/officeDocument/2006/relationships/hyperlink" Target="https://www.youtube.com/playlist?list=PLYj4Cw17Aw7ypuXt7mDFWAyy6P661TD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eZGixQzBo7Y"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bluetooth.com/learn-about-bluetooth/tech-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8OfOwD8f2VI" TargetMode="Externa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1155700" y="1536700"/>
            <a:ext cx="13932000" cy="3086100"/>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43" name="Google Shape;43;p11"/>
          <p:cNvSpPr txBox="1"/>
          <p:nvPr>
            <p:ph idx="1" type="body"/>
          </p:nvPr>
        </p:nvSpPr>
        <p:spPr>
          <a:xfrm>
            <a:off x="1155700" y="4711700"/>
            <a:ext cx="13932000" cy="10542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 4 - BLE Connectivity</a:t>
            </a:r>
            <a:endParaRPr>
              <a:latin typeface="Georgia"/>
              <a:ea typeface="Georgia"/>
              <a:cs typeface="Georgia"/>
              <a:sym typeface="Georgia"/>
            </a:endParaRPr>
          </a:p>
        </p:txBody>
      </p:sp>
      <p:pic>
        <p:nvPicPr>
          <p:cNvPr id="44" name="Google Shape;44;p11"/>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45" name="Google Shape;45;p11"/>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connection - Broadcast only</a:t>
            </a:r>
            <a:endParaRPr>
              <a:solidFill>
                <a:srgbClr val="0A304E"/>
              </a:solidFill>
            </a:endParaRPr>
          </a:p>
        </p:txBody>
      </p:sp>
      <p:sp>
        <p:nvSpPr>
          <p:cNvPr id="108" name="Google Shape;108;p20"/>
          <p:cNvSpPr txBox="1"/>
          <p:nvPr>
            <p:ph idx="1" type="body"/>
          </p:nvPr>
        </p:nvSpPr>
        <p:spPr>
          <a:xfrm>
            <a:off x="1234825" y="7589050"/>
            <a:ext cx="13932000" cy="4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2000">
                <a:solidFill>
                  <a:srgbClr val="0A304E"/>
                </a:solidFill>
                <a:latin typeface="Georgia"/>
                <a:ea typeface="Georgia"/>
                <a:cs typeface="Georgia"/>
                <a:sym typeface="Georgia"/>
              </a:rPr>
              <a:t>Source: </a:t>
            </a:r>
            <a:r>
              <a:rPr lang="en-US" sz="2000" u="sng">
                <a:solidFill>
                  <a:schemeClr val="hlink"/>
                </a:solidFill>
                <a:latin typeface="Georgia"/>
                <a:ea typeface="Georgia"/>
                <a:cs typeface="Georgia"/>
                <a:sym typeface="Georgia"/>
                <a:hlinkClick r:id="rId3"/>
              </a:rPr>
              <a:t>https://learn.adafruit.com/alltheiot-transports/bluetooth-btle</a:t>
            </a:r>
            <a:r>
              <a:rPr lang="en-US" sz="2000">
                <a:solidFill>
                  <a:srgbClr val="0A304E"/>
                </a:solidFill>
                <a:latin typeface="Georgia"/>
                <a:ea typeface="Georgia"/>
                <a:cs typeface="Georgia"/>
                <a:sym typeface="Georgia"/>
              </a:rPr>
              <a:t> </a:t>
            </a:r>
            <a:endParaRPr sz="2000">
              <a:solidFill>
                <a:srgbClr val="0A304E"/>
              </a:solidFill>
              <a:latin typeface="Georgia"/>
              <a:ea typeface="Georgia"/>
              <a:cs typeface="Georgia"/>
              <a:sym typeface="Georgia"/>
            </a:endParaRPr>
          </a:p>
        </p:txBody>
      </p:sp>
      <p:pic>
        <p:nvPicPr>
          <p:cNvPr id="109" name="Google Shape;109;p20"/>
          <p:cNvPicPr preferRelativeResize="0"/>
          <p:nvPr/>
        </p:nvPicPr>
        <p:blipFill>
          <a:blip r:embed="rId4">
            <a:alphaModFix/>
          </a:blip>
          <a:stretch>
            <a:fillRect/>
          </a:stretch>
        </p:blipFill>
        <p:spPr>
          <a:xfrm>
            <a:off x="3081775" y="2590900"/>
            <a:ext cx="10079850" cy="51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connection - Point to point</a:t>
            </a:r>
            <a:endParaRPr>
              <a:solidFill>
                <a:srgbClr val="0A304E"/>
              </a:solidFill>
            </a:endParaRPr>
          </a:p>
        </p:txBody>
      </p:sp>
      <p:sp>
        <p:nvSpPr>
          <p:cNvPr id="116" name="Google Shape;116;p21"/>
          <p:cNvSpPr txBox="1"/>
          <p:nvPr>
            <p:ph idx="1" type="body"/>
          </p:nvPr>
        </p:nvSpPr>
        <p:spPr>
          <a:xfrm>
            <a:off x="1234825" y="7589050"/>
            <a:ext cx="13932000" cy="4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2000">
                <a:solidFill>
                  <a:srgbClr val="0A304E"/>
                </a:solidFill>
                <a:latin typeface="Georgia"/>
                <a:ea typeface="Georgia"/>
                <a:cs typeface="Georgia"/>
                <a:sym typeface="Georgia"/>
              </a:rPr>
              <a:t>Source: </a:t>
            </a:r>
            <a:r>
              <a:rPr lang="en-US" sz="2000" u="sng">
                <a:solidFill>
                  <a:schemeClr val="hlink"/>
                </a:solidFill>
                <a:latin typeface="Georgia"/>
                <a:ea typeface="Georgia"/>
                <a:cs typeface="Georgia"/>
                <a:sym typeface="Georgia"/>
                <a:hlinkClick r:id="rId3"/>
              </a:rPr>
              <a:t>https://learn.adafruit.com/alltheiot-transports/bluetooth-btle</a:t>
            </a:r>
            <a:r>
              <a:rPr lang="en-US" sz="2000">
                <a:solidFill>
                  <a:srgbClr val="0A304E"/>
                </a:solidFill>
                <a:latin typeface="Georgia"/>
                <a:ea typeface="Georgia"/>
                <a:cs typeface="Georgia"/>
                <a:sym typeface="Georgia"/>
              </a:rPr>
              <a:t> </a:t>
            </a:r>
            <a:endParaRPr sz="2000">
              <a:solidFill>
                <a:srgbClr val="0A304E"/>
              </a:solidFill>
              <a:latin typeface="Georgia"/>
              <a:ea typeface="Georgia"/>
              <a:cs typeface="Georgia"/>
              <a:sym typeface="Georgia"/>
            </a:endParaRPr>
          </a:p>
        </p:txBody>
      </p:sp>
      <p:pic>
        <p:nvPicPr>
          <p:cNvPr id="117" name="Google Shape;117;p21"/>
          <p:cNvPicPr preferRelativeResize="0"/>
          <p:nvPr/>
        </p:nvPicPr>
        <p:blipFill>
          <a:blip r:embed="rId4">
            <a:alphaModFix/>
          </a:blip>
          <a:stretch>
            <a:fillRect/>
          </a:stretch>
        </p:blipFill>
        <p:spPr>
          <a:xfrm>
            <a:off x="3295576" y="2418000"/>
            <a:ext cx="9810500" cy="51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155700" y="11183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a:t>
            </a:r>
            <a:r>
              <a:rPr lang="en-US">
                <a:latin typeface="Georgia"/>
                <a:ea typeface="Georgia"/>
                <a:cs typeface="Georgia"/>
                <a:sym typeface="Georgia"/>
              </a:rPr>
              <a:t>BLE Advertising?</a:t>
            </a:r>
            <a:r>
              <a:rPr lang="en-US"/>
              <a:t> </a:t>
            </a:r>
            <a:endParaRPr>
              <a:solidFill>
                <a:srgbClr val="0A304E"/>
              </a:solidFill>
            </a:endParaRPr>
          </a:p>
        </p:txBody>
      </p:sp>
      <p:sp>
        <p:nvSpPr>
          <p:cNvPr id="124" name="Google Shape;124;p22"/>
          <p:cNvSpPr txBox="1"/>
          <p:nvPr>
            <p:ph idx="1" type="body"/>
          </p:nvPr>
        </p:nvSpPr>
        <p:spPr>
          <a:xfrm>
            <a:off x="1155700" y="7618175"/>
            <a:ext cx="13932000" cy="7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i="1" lang="en-US" sz="1800">
                <a:solidFill>
                  <a:srgbClr val="0A304E"/>
                </a:solidFill>
                <a:highlight>
                  <a:srgbClr val="FFFFFF"/>
                </a:highlight>
                <a:latin typeface="Georgia"/>
                <a:ea typeface="Georgia"/>
                <a:cs typeface="Georgia"/>
                <a:sym typeface="Georgia"/>
              </a:rPr>
              <a:t>NOTE: You should skip from about 3:10 until 5:10 of the video.</a:t>
            </a:r>
            <a:endParaRPr i="1" sz="18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0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000">
              <a:solidFill>
                <a:srgbClr val="0A304E"/>
              </a:solidFill>
              <a:highlight>
                <a:srgbClr val="FFFFFF"/>
              </a:highlight>
              <a:latin typeface="Georgia"/>
              <a:ea typeface="Georgia"/>
              <a:cs typeface="Georgia"/>
              <a:sym typeface="Georgia"/>
            </a:endParaRPr>
          </a:p>
        </p:txBody>
      </p:sp>
      <p:pic>
        <p:nvPicPr>
          <p:cNvPr descr="Learn how data is organized in Bluetooth Low Energy, and how devices advertise their presence so that you can connect to them and start passing data back and forth.&#10;&#10;In this video, topics covered include:&#10;- Definition of Advertisements&#10;- Types of Advertisements&#10;-  Advertisement Interval&#10;-   Advertisement Data&#10;- Advertisements in Bluetooth 5&#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125" name="Google Shape;125;p22" title="Ellisys Bluetooth Video 3: Advertisements">
            <a:hlinkClick r:id="rId3"/>
          </p:cNvPr>
          <p:cNvPicPr preferRelativeResize="0"/>
          <p:nvPr/>
        </p:nvPicPr>
        <p:blipFill>
          <a:blip r:embed="rId4">
            <a:alphaModFix/>
          </a:blip>
          <a:stretch>
            <a:fillRect/>
          </a:stretch>
        </p:blipFill>
        <p:spPr>
          <a:xfrm>
            <a:off x="4491287" y="2172550"/>
            <a:ext cx="7260816" cy="544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Deeper into </a:t>
            </a:r>
            <a:r>
              <a:rPr lang="en-US">
                <a:latin typeface="Georgia"/>
                <a:ea typeface="Georgia"/>
                <a:cs typeface="Georgia"/>
                <a:sym typeface="Georgia"/>
              </a:rPr>
              <a:t>BLE connections</a:t>
            </a:r>
            <a:endParaRPr>
              <a:solidFill>
                <a:srgbClr val="0A304E"/>
              </a:solidFill>
            </a:endParaRPr>
          </a:p>
        </p:txBody>
      </p:sp>
      <p:pic>
        <p:nvPicPr>
          <p:cNvPr descr="Learn how Bluetooth Low Energy devices connect to each other and exchange data packages.&#10;&#10;In this video, topics covered include:&#10;-  What are connections?&#10;-  Why are they important?&#10;-  How do devices connect?&#10;-  Connection parameters&#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132" name="Google Shape;132;p23" title="Ellisys Bluetooth Video 4: Connections">
            <a:hlinkClick r:id="rId3"/>
          </p:cNvPr>
          <p:cNvPicPr preferRelativeResize="0"/>
          <p:nvPr/>
        </p:nvPicPr>
        <p:blipFill>
          <a:blip r:embed="rId4">
            <a:alphaModFix/>
          </a:blip>
          <a:stretch>
            <a:fillRect/>
          </a:stretch>
        </p:blipFill>
        <p:spPr>
          <a:xfrm>
            <a:off x="4530424" y="2401175"/>
            <a:ext cx="7195150" cy="5396375"/>
          </a:xfrm>
          <a:prstGeom prst="rect">
            <a:avLst/>
          </a:prstGeom>
          <a:noFill/>
          <a:ln>
            <a:noFill/>
          </a:ln>
        </p:spPr>
      </p:pic>
      <p:sp>
        <p:nvSpPr>
          <p:cNvPr id="133" name="Google Shape;133;p23"/>
          <p:cNvSpPr txBox="1"/>
          <p:nvPr>
            <p:ph idx="1" type="body"/>
          </p:nvPr>
        </p:nvSpPr>
        <p:spPr>
          <a:xfrm>
            <a:off x="1155700" y="7948700"/>
            <a:ext cx="139320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i="1" lang="en-US" sz="1800">
                <a:solidFill>
                  <a:srgbClr val="0A304E"/>
                </a:solidFill>
                <a:highlight>
                  <a:srgbClr val="FFFFFF"/>
                </a:highlight>
                <a:latin typeface="Georgia"/>
                <a:ea typeface="Georgia"/>
                <a:cs typeface="Georgia"/>
                <a:sym typeface="Georgia"/>
              </a:rPr>
              <a:t>NOTE: Watch until 3:15 mark, then skip remainder.</a:t>
            </a:r>
            <a:endParaRPr i="1" sz="18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0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000">
              <a:solidFill>
                <a:srgbClr val="0A304E"/>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Even d</a:t>
            </a:r>
            <a:r>
              <a:rPr lang="en-US">
                <a:latin typeface="Georgia"/>
                <a:ea typeface="Georgia"/>
                <a:cs typeface="Georgia"/>
                <a:sym typeface="Georgia"/>
              </a:rPr>
              <a:t>eeper into BLE connections</a:t>
            </a:r>
            <a:endParaRPr>
              <a:solidFill>
                <a:srgbClr val="0A304E"/>
              </a:solidFill>
            </a:endParaRPr>
          </a:p>
        </p:txBody>
      </p:sp>
      <p:pic>
        <p:nvPicPr>
          <p:cNvPr descr="Learn how GATT defines the way that Bluetooth Low Energy devices transfer data back and forth.&#10;&#10;In this video, topics covered include:&#10;- Attribute protocol (ATT)&#10;- Generic attribute profile (GATT)&#10;- Services and characteristics&#10;- Profiles&#10;- Data operations&#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140" name="Google Shape;140;p24" title="Ellisys Bluetooth Video 5: Generic Attribute Profile (GATT)">
            <a:hlinkClick r:id="rId3"/>
          </p:cNvPr>
          <p:cNvPicPr preferRelativeResize="0"/>
          <p:nvPr/>
        </p:nvPicPr>
        <p:blipFill>
          <a:blip r:embed="rId4">
            <a:alphaModFix/>
          </a:blip>
          <a:stretch>
            <a:fillRect/>
          </a:stretch>
        </p:blipFill>
        <p:spPr>
          <a:xfrm>
            <a:off x="4329812" y="2401175"/>
            <a:ext cx="7596425" cy="569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So many names!</a:t>
            </a:r>
            <a:endParaRPr>
              <a:latin typeface="Georgia"/>
              <a:ea typeface="Georgia"/>
              <a:cs typeface="Georgia"/>
              <a:sym typeface="Georgia"/>
            </a:endParaRPr>
          </a:p>
        </p:txBody>
      </p:sp>
      <p:sp>
        <p:nvSpPr>
          <p:cNvPr id="147" name="Google Shape;147;p25"/>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600">
                <a:latin typeface="Georgia"/>
                <a:ea typeface="Georgia"/>
                <a:cs typeface="Georgia"/>
                <a:sym typeface="Georgia"/>
              </a:rPr>
              <a:t>central or peripheral?</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master or slave ?</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client or server ?</a:t>
            </a:r>
            <a:endParaRPr sz="36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Central or Peripheral</a:t>
            </a:r>
            <a:endParaRPr>
              <a:latin typeface="Georgia"/>
              <a:ea typeface="Georgia"/>
              <a:cs typeface="Georgia"/>
              <a:sym typeface="Georgia"/>
            </a:endParaRPr>
          </a:p>
        </p:txBody>
      </p:sp>
      <p:sp>
        <p:nvSpPr>
          <p:cNvPr id="154" name="Google Shape;154;p26"/>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600">
                <a:latin typeface="Georgia"/>
                <a:ea typeface="Georgia"/>
                <a:cs typeface="Georgia"/>
                <a:sym typeface="Georgia"/>
              </a:rPr>
              <a:t>PRIOR TO CONNECTION</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The peripheral is the advertising device.</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The central is the device listening to peripheral devices or that decides to connect to a peripheral device</a:t>
            </a:r>
            <a:endParaRPr sz="36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Master or Slave</a:t>
            </a:r>
            <a:endParaRPr>
              <a:latin typeface="Georgia"/>
              <a:ea typeface="Georgia"/>
              <a:cs typeface="Georgia"/>
              <a:sym typeface="Georgia"/>
            </a:endParaRPr>
          </a:p>
        </p:txBody>
      </p:sp>
      <p:sp>
        <p:nvSpPr>
          <p:cNvPr id="161" name="Google Shape;161;p27"/>
          <p:cNvSpPr txBox="1"/>
          <p:nvPr>
            <p:ph idx="1" type="body"/>
          </p:nvPr>
        </p:nvSpPr>
        <p:spPr>
          <a:xfrm>
            <a:off x="1155700" y="3111925"/>
            <a:ext cx="13932000" cy="51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AFTER</a:t>
            </a:r>
            <a:r>
              <a:rPr lang="en-US" sz="3600">
                <a:latin typeface="Georgia"/>
                <a:ea typeface="Georgia"/>
                <a:cs typeface="Georgia"/>
                <a:sym typeface="Georgia"/>
              </a:rPr>
              <a:t> A CONNECTION IS ESTABLISHED</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The peripheral becomes the slave device.</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The central becomes the master device.</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Client or Server</a:t>
            </a:r>
            <a:endParaRPr>
              <a:latin typeface="Georgia"/>
              <a:ea typeface="Georgia"/>
              <a:cs typeface="Georgia"/>
              <a:sym typeface="Georgia"/>
            </a:endParaRPr>
          </a:p>
        </p:txBody>
      </p:sp>
      <p:sp>
        <p:nvSpPr>
          <p:cNvPr id="168" name="Google Shape;168;p28"/>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The client makes requests for data or sends commands.</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This is typically the more powerful device, like a computer or cellphone.</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The server sends data and </a:t>
            </a:r>
            <a:r>
              <a:rPr lang="en-US" sz="3600">
                <a:latin typeface="Georgia"/>
                <a:ea typeface="Georgia"/>
                <a:cs typeface="Georgia"/>
                <a:sym typeface="Georgia"/>
              </a:rPr>
              <a:t>responded</a:t>
            </a:r>
            <a:r>
              <a:rPr lang="en-US" sz="3600">
                <a:latin typeface="Georgia"/>
                <a:ea typeface="Georgia"/>
                <a:cs typeface="Georgia"/>
                <a:sym typeface="Georgia"/>
              </a:rPr>
              <a:t> to requests.</a:t>
            </a:r>
            <a:endParaRPr sz="3600">
              <a:latin typeface="Georgia"/>
              <a:ea typeface="Georgia"/>
              <a:cs typeface="Georgia"/>
              <a:sym typeface="Georgia"/>
            </a:endParaRPr>
          </a:p>
          <a:p>
            <a:pPr indent="0" lvl="0" marL="0" rtl="0" algn="ctr">
              <a:spcBef>
                <a:spcPts val="0"/>
              </a:spcBef>
              <a:spcAft>
                <a:spcPts val="0"/>
              </a:spcAft>
              <a:buNone/>
            </a:pPr>
            <a:r>
              <a:rPr lang="en-US" sz="3600">
                <a:latin typeface="Georgia"/>
                <a:ea typeface="Georgia"/>
                <a:cs typeface="Georgia"/>
                <a:sym typeface="Georgia"/>
              </a:rPr>
              <a:t>This is typically the IoT device!</a:t>
            </a:r>
            <a:endParaRPr sz="36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Final look</a:t>
            </a:r>
            <a:endParaRPr>
              <a:latin typeface="Georgia"/>
              <a:ea typeface="Georgia"/>
              <a:cs typeface="Georgia"/>
              <a:sym typeface="Georgia"/>
            </a:endParaRPr>
          </a:p>
        </p:txBody>
      </p:sp>
      <p:sp>
        <p:nvSpPr>
          <p:cNvPr id="175" name="Google Shape;175;p29"/>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None/>
            </a:pPr>
            <a:r>
              <a:rPr lang="en-US" sz="4800">
                <a:latin typeface="Georgia"/>
                <a:ea typeface="Georgia"/>
                <a:cs typeface="Georgia"/>
                <a:sym typeface="Georgia"/>
              </a:rPr>
              <a:t>Central → Master → Client</a:t>
            </a:r>
            <a:r>
              <a:rPr lang="en-US" sz="3600">
                <a:latin typeface="Georgia"/>
                <a:ea typeface="Georgia"/>
                <a:cs typeface="Georgia"/>
                <a:sym typeface="Georgia"/>
              </a:rPr>
              <a:t>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Typically the more powerful computing device.</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800">
                <a:latin typeface="Georgia"/>
                <a:ea typeface="Georgia"/>
                <a:cs typeface="Georgia"/>
                <a:sym typeface="Georgia"/>
              </a:rPr>
              <a:t>P</a:t>
            </a:r>
            <a:r>
              <a:rPr lang="en-US" sz="4800">
                <a:latin typeface="Georgia"/>
                <a:ea typeface="Georgia"/>
                <a:cs typeface="Georgia"/>
                <a:sym typeface="Georgia"/>
              </a:rPr>
              <a:t>eripheral</a:t>
            </a:r>
            <a:r>
              <a:rPr lang="en-US" sz="4800">
                <a:latin typeface="Georgia"/>
                <a:ea typeface="Georgia"/>
                <a:cs typeface="Georgia"/>
                <a:sym typeface="Georgia"/>
              </a:rPr>
              <a:t> → Slave → Server</a:t>
            </a:r>
            <a:endParaRPr sz="48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Typically the IoT device.</a:t>
            </a:r>
            <a:endParaRPr sz="3600">
              <a:latin typeface="Georgia"/>
              <a:ea typeface="Georgia"/>
              <a:cs typeface="Georgia"/>
              <a:sym typeface="Georgia"/>
            </a:endParaRPr>
          </a:p>
          <a:p>
            <a:pPr indent="0" lvl="0" marL="0" rtl="0" algn="ctr">
              <a:spcBef>
                <a:spcPts val="0"/>
              </a:spcBef>
              <a:spcAft>
                <a:spcPts val="0"/>
              </a:spcAft>
              <a:buNone/>
            </a:pPr>
            <a:r>
              <a:t/>
            </a:r>
            <a:endParaRPr sz="36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6</a:t>
            </a:r>
            <a:r>
              <a:rPr lang="en-US"/>
              <a:t> </a:t>
            </a:r>
            <a:endParaRPr>
              <a:solidFill>
                <a:srgbClr val="0A304E"/>
              </a:solidFill>
            </a:endParaRPr>
          </a:p>
        </p:txBody>
      </p:sp>
      <p:sp>
        <p:nvSpPr>
          <p:cNvPr id="52" name="Google Shape;52;p12"/>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Intro to BLE</a:t>
            </a:r>
            <a:endParaRPr>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6</a:t>
            </a:r>
            <a:endParaRPr>
              <a:latin typeface="Georgia"/>
              <a:ea typeface="Georgia"/>
              <a:cs typeface="Georgia"/>
              <a:sym typeface="Georgia"/>
            </a:endParaRPr>
          </a:p>
        </p:txBody>
      </p:sp>
      <p:sp>
        <p:nvSpPr>
          <p:cNvPr id="182" name="Google Shape;182;p30"/>
          <p:cNvSpPr txBox="1"/>
          <p:nvPr>
            <p:ph idx="1" type="body"/>
          </p:nvPr>
        </p:nvSpPr>
        <p:spPr>
          <a:xfrm>
            <a:off x="1155700" y="3472200"/>
            <a:ext cx="13932000" cy="26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eorgia"/>
                <a:ea typeface="Georgia"/>
                <a:cs typeface="Georgia"/>
                <a:sym typeface="Georgia"/>
              </a:rPr>
              <a:t>Lab 6 will introduce you to using BLE communication with the Adafruit Feather.  Thankfully, we can import some useful libraries which will allow us to ignore many of the details (abstraction) about using BLE and just USE it to solve </a:t>
            </a:r>
            <a:r>
              <a:rPr lang="en-US" sz="3600">
                <a:latin typeface="Georgia"/>
                <a:ea typeface="Georgia"/>
                <a:cs typeface="Georgia"/>
                <a:sym typeface="Georgia"/>
              </a:rPr>
              <a:t>problems</a:t>
            </a:r>
            <a:r>
              <a:rPr lang="en-US" sz="3600">
                <a:latin typeface="Georgia"/>
                <a:ea typeface="Georgia"/>
                <a:cs typeface="Georgia"/>
                <a:sym typeface="Georgia"/>
              </a:rPr>
              <a:t>.</a:t>
            </a:r>
            <a:endParaRPr sz="36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189" name="Google Shape;189;p31"/>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https://learn.adafruit.com/alltheiot-transports/bluetooth-btle</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https://www.popsci.com/reviews/how-does-bluetooth-work/</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5"/>
              </a:rPr>
              <a:t>Complete BLE video series</a:t>
            </a:r>
            <a:r>
              <a:rPr lang="en-US" sz="2900">
                <a:latin typeface="Georgia"/>
                <a:ea typeface="Georgia"/>
                <a:cs typeface="Georgia"/>
                <a:sym typeface="Georgia"/>
              </a:rPr>
              <a:t>  </a:t>
            </a:r>
            <a:endParaRPr sz="2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BLE?</a:t>
            </a:r>
            <a:r>
              <a:rPr lang="en-US"/>
              <a:t> </a:t>
            </a:r>
            <a:endParaRPr>
              <a:solidFill>
                <a:srgbClr val="0A304E"/>
              </a:solidFill>
            </a:endParaRPr>
          </a:p>
        </p:txBody>
      </p:sp>
      <p:sp>
        <p:nvSpPr>
          <p:cNvPr id="59" name="Google Shape;59;p13"/>
          <p:cNvSpPr txBox="1"/>
          <p:nvPr>
            <p:ph idx="1" type="body"/>
          </p:nvPr>
        </p:nvSpPr>
        <p:spPr>
          <a:xfrm>
            <a:off x="1155700" y="2896800"/>
            <a:ext cx="13932000" cy="54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You were introduced to BLE back in Unit 1.</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solidFill>
                  <a:srgbClr val="0A304E"/>
                </a:solidFill>
                <a:highlight>
                  <a:srgbClr val="FFFFFF"/>
                </a:highlight>
                <a:latin typeface="Georgia"/>
                <a:ea typeface="Georgia"/>
                <a:cs typeface="Georgia"/>
                <a:sym typeface="Georgia"/>
              </a:rPr>
              <a:t>“Bluetooth is a low-power, short-range radio technology that can connect and share data between electronic devices.”</a:t>
            </a:r>
            <a:r>
              <a:rPr lang="en-US" sz="3600">
                <a:solidFill>
                  <a:srgbClr val="0A304E"/>
                </a:solidFill>
                <a:latin typeface="Georgia"/>
                <a:ea typeface="Georgia"/>
                <a:cs typeface="Georgia"/>
                <a:sym typeface="Georgia"/>
              </a:rPr>
              <a:t> </a:t>
            </a:r>
            <a:endParaRPr sz="36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2800">
                <a:solidFill>
                  <a:srgbClr val="0A304E"/>
                </a:solidFill>
                <a:latin typeface="Georgia"/>
                <a:ea typeface="Georgia"/>
                <a:cs typeface="Georgia"/>
                <a:sym typeface="Georgia"/>
              </a:rPr>
              <a:t>from- https://www.popsci.com/reviews/how-does-bluetooth-work/</a:t>
            </a:r>
            <a:endParaRPr sz="2800">
              <a:solidFill>
                <a:srgbClr val="0A304E"/>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Intro to </a:t>
            </a:r>
            <a:r>
              <a:rPr lang="en-US">
                <a:latin typeface="Georgia"/>
                <a:ea typeface="Georgia"/>
                <a:cs typeface="Georgia"/>
                <a:sym typeface="Georgia"/>
              </a:rPr>
              <a:t>BLE</a:t>
            </a:r>
            <a:endParaRPr>
              <a:solidFill>
                <a:srgbClr val="0A304E"/>
              </a:solidFill>
            </a:endParaRPr>
          </a:p>
        </p:txBody>
      </p:sp>
      <p:pic>
        <p:nvPicPr>
          <p:cNvPr descr="Ellisys is excited to share a new video series dedicated to developing a better understanding of Bluetooth Low Energy technology.&#10;&#10;Bluetooth low energy (Bluetooth LE) is a wireless technology standard for personal area networks that are targeted for very low power devices. The Bluetooth LE ecosystem is centered around smart phones, tablets and pc’s but has been growing more popular within other applications such as health care, fitness trackers, beacons, smart home, security, entertainment, proximity sensors, industrial and automotive industries.&#10;&#10;Learn the basics of Bluetooth Low Energy, topics covered in this video include: &#10;- Definition of Bluetooth Low Energy (Bluetooth LE)&#10;- Comparison between Bluetooth LE and Bluetooth Classic&#10;- Different applications of Bluetooth LE&#10;- Main roles of a Bluetooth LE device&#10;- Benefits of Bluetooth LE&#10;- Expected range of Bluetooth LE&#10;- Data rate of Bluetooth LE&#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66" name="Google Shape;66;p14" title="Ellisys Bluetooth Video 1: Intro to Bluetooth Low Energy">
            <a:hlinkClick r:id="rId3"/>
          </p:cNvPr>
          <p:cNvPicPr preferRelativeResize="0"/>
          <p:nvPr/>
        </p:nvPicPr>
        <p:blipFill>
          <a:blip r:embed="rId4">
            <a:alphaModFix/>
          </a:blip>
          <a:stretch>
            <a:fillRect/>
          </a:stretch>
        </p:blipFill>
        <p:spPr>
          <a:xfrm>
            <a:off x="4137463" y="2401175"/>
            <a:ext cx="7981075" cy="59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Who controls the BLE standards?</a:t>
            </a:r>
            <a:endParaRPr>
              <a:solidFill>
                <a:srgbClr val="0A304E"/>
              </a:solidFill>
            </a:endParaRPr>
          </a:p>
        </p:txBody>
      </p:sp>
      <p:sp>
        <p:nvSpPr>
          <p:cNvPr id="73" name="Google Shape;73;p15"/>
          <p:cNvSpPr txBox="1"/>
          <p:nvPr>
            <p:ph idx="1" type="body"/>
          </p:nvPr>
        </p:nvSpPr>
        <p:spPr>
          <a:xfrm>
            <a:off x="1162000" y="2692875"/>
            <a:ext cx="13932000" cy="54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2800">
                <a:solidFill>
                  <a:srgbClr val="0A304E"/>
                </a:solidFill>
                <a:latin typeface="Georgia"/>
                <a:ea typeface="Georgia"/>
                <a:cs typeface="Georgia"/>
                <a:sym typeface="Georgia"/>
              </a:rPr>
              <a:t>The Bluetooth Special Interest Group or Bluetooth SIG was formed in 1998.</a:t>
            </a:r>
            <a:endParaRPr sz="2800">
              <a:solidFill>
                <a:srgbClr val="0A304E"/>
              </a:solidFill>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rPr lang="en-US" sz="2800">
                <a:solidFill>
                  <a:srgbClr val="0A304E"/>
                </a:solidFill>
                <a:latin typeface="Georgia"/>
                <a:ea typeface="Georgia"/>
                <a:cs typeface="Georgia"/>
                <a:sym typeface="Georgia"/>
              </a:rPr>
              <a:t>This is a non-profit organization that does not make any Bluetooth devices but is comprised of members from many different companies that help define the Bluetooth standards and the future.</a:t>
            </a:r>
            <a:endParaRPr sz="2800">
              <a:solidFill>
                <a:srgbClr val="0A304E"/>
              </a:solidFill>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1000">
              <a:solidFill>
                <a:srgbClr val="0A304E"/>
              </a:solidFill>
              <a:latin typeface="Georgia"/>
              <a:ea typeface="Georgia"/>
              <a:cs typeface="Georgia"/>
              <a:sym typeface="Georgia"/>
            </a:endParaRPr>
          </a:p>
          <a:p>
            <a:pPr indent="457200" lvl="0" marL="0" rtl="0" algn="ctr">
              <a:spcBef>
                <a:spcPts val="0"/>
              </a:spcBef>
              <a:spcAft>
                <a:spcPts val="0"/>
              </a:spcAft>
              <a:buClr>
                <a:schemeClr val="dk2"/>
              </a:buClr>
              <a:buSzPts val="1100"/>
              <a:buFont typeface="Arial"/>
              <a:buNone/>
            </a:pPr>
            <a:r>
              <a:rPr lang="en-US" sz="2800">
                <a:solidFill>
                  <a:srgbClr val="0A304E"/>
                </a:solidFill>
                <a:latin typeface="Georgia"/>
                <a:ea typeface="Georgia"/>
                <a:cs typeface="Georgia"/>
                <a:sym typeface="Georgia"/>
              </a:rPr>
              <a:t>The groups most influential members are:</a:t>
            </a:r>
            <a:endParaRPr sz="2800">
              <a:solidFill>
                <a:srgbClr val="0A304E"/>
              </a:solidFill>
              <a:latin typeface="Georgia"/>
              <a:ea typeface="Georgia"/>
              <a:cs typeface="Georgia"/>
              <a:sym typeface="Georgia"/>
            </a:endParaRPr>
          </a:p>
          <a:p>
            <a:pPr indent="-381000" lvl="0" marL="5029200" rtl="0" algn="l">
              <a:lnSpc>
                <a:spcPct val="115000"/>
              </a:lnSpc>
              <a:spcBef>
                <a:spcPts val="600"/>
              </a:spcBef>
              <a:spcAft>
                <a:spcPts val="0"/>
              </a:spcAft>
              <a:buClr>
                <a:srgbClr val="0A304E"/>
              </a:buClr>
              <a:buSzPts val="2400"/>
              <a:buChar char="●"/>
            </a:pPr>
            <a:r>
              <a:rPr lang="en-US" sz="2400">
                <a:solidFill>
                  <a:srgbClr val="0A304E"/>
                </a:solidFill>
                <a:highlight>
                  <a:srgbClr val="FFFFFF"/>
                </a:highlight>
              </a:rPr>
              <a:t>Ericsson (founding member)</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Intel (founding member)</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Nokia (founding member)</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Toshiba (founding member)</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Microsoft (member since 1999)</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Lenovo (member since 2005)</a:t>
            </a:r>
            <a:endParaRPr sz="2400">
              <a:solidFill>
                <a:srgbClr val="0A304E"/>
              </a:solidFill>
              <a:highlight>
                <a:srgbClr val="FFFFFF"/>
              </a:highlight>
            </a:endParaRPr>
          </a:p>
          <a:p>
            <a:pPr indent="-381000" lvl="0" marL="5029200" rtl="0" algn="l">
              <a:lnSpc>
                <a:spcPct val="115000"/>
              </a:lnSpc>
              <a:spcBef>
                <a:spcPts val="0"/>
              </a:spcBef>
              <a:spcAft>
                <a:spcPts val="0"/>
              </a:spcAft>
              <a:buClr>
                <a:srgbClr val="0A304E"/>
              </a:buClr>
              <a:buSzPts val="2400"/>
              <a:buChar char="●"/>
            </a:pPr>
            <a:r>
              <a:rPr lang="en-US" sz="2400">
                <a:solidFill>
                  <a:srgbClr val="0A304E"/>
                </a:solidFill>
                <a:highlight>
                  <a:srgbClr val="FFFFFF"/>
                </a:highlight>
              </a:rPr>
              <a:t>Apple (member since 2015)</a:t>
            </a:r>
            <a:endParaRPr sz="2400">
              <a:solidFill>
                <a:srgbClr val="0A304E"/>
              </a:solidFill>
              <a:highlight>
                <a:srgbClr val="FFFFFF"/>
              </a:highlight>
            </a:endParaRPr>
          </a:p>
          <a:p>
            <a:pPr indent="0" lvl="0" marL="5029200" rtl="0" algn="l">
              <a:lnSpc>
                <a:spcPct val="115000"/>
              </a:lnSpc>
              <a:spcBef>
                <a:spcPts val="600"/>
              </a:spcBef>
              <a:spcAft>
                <a:spcPts val="0"/>
              </a:spcAft>
              <a:buNone/>
            </a:pPr>
            <a:r>
              <a:t/>
            </a:r>
            <a:endParaRPr sz="2400" u="sng">
              <a:solidFill>
                <a:srgbClr val="0645AD"/>
              </a:solidFill>
              <a:highlight>
                <a:srgbClr val="FFFFFF"/>
              </a:highlight>
            </a:endParaRPr>
          </a:p>
          <a:p>
            <a:pPr indent="0" lvl="0" marL="0" rtl="0" algn="ctr">
              <a:spcBef>
                <a:spcPts val="100"/>
              </a:spcBef>
              <a:spcAft>
                <a:spcPts val="0"/>
              </a:spcAft>
              <a:buClr>
                <a:schemeClr val="dk2"/>
              </a:buClr>
              <a:buSzPts val="1100"/>
              <a:buFont typeface="Arial"/>
              <a:buNone/>
            </a:pPr>
            <a:r>
              <a:t/>
            </a:r>
            <a:endParaRPr sz="2800">
              <a:solidFill>
                <a:srgbClr val="0A304E"/>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Let’s go to the source…</a:t>
            </a:r>
            <a:r>
              <a:rPr lang="en-US"/>
              <a:t> </a:t>
            </a:r>
            <a:endParaRPr>
              <a:solidFill>
                <a:srgbClr val="0A304E"/>
              </a:solidFill>
            </a:endParaRPr>
          </a:p>
        </p:txBody>
      </p:sp>
      <p:sp>
        <p:nvSpPr>
          <p:cNvPr id="80" name="Google Shape;80;p16"/>
          <p:cNvSpPr txBox="1"/>
          <p:nvPr>
            <p:ph idx="1" type="body"/>
          </p:nvPr>
        </p:nvSpPr>
        <p:spPr>
          <a:xfrm>
            <a:off x="1155700" y="3333800"/>
            <a:ext cx="13932000" cy="37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sz="28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28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u="sng">
                <a:solidFill>
                  <a:schemeClr val="hlink"/>
                </a:solidFill>
                <a:latin typeface="Georgia"/>
                <a:ea typeface="Georgia"/>
                <a:cs typeface="Georgia"/>
                <a:sym typeface="Georgia"/>
                <a:hlinkClick r:id="rId3"/>
              </a:rPr>
              <a:t>Bluetooth SIG</a:t>
            </a:r>
            <a:r>
              <a:rPr lang="en-US" sz="3600">
                <a:solidFill>
                  <a:srgbClr val="0A304E"/>
                </a:solidFill>
                <a:latin typeface="Georgia"/>
                <a:ea typeface="Georgia"/>
                <a:cs typeface="Georgia"/>
                <a:sym typeface="Georgia"/>
              </a:rPr>
              <a:t> </a:t>
            </a:r>
            <a:endParaRPr sz="36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solidFill>
                  <a:srgbClr val="0A304E"/>
                </a:solidFill>
                <a:latin typeface="Georgia"/>
                <a:ea typeface="Georgia"/>
                <a:cs typeface="Georgia"/>
                <a:sym typeface="Georgia"/>
              </a:rPr>
              <a:t>Once we get there, remember, we are interested in Bluetooth LE not Bluetooth Classic.</a:t>
            </a:r>
            <a:endParaRPr sz="3600">
              <a:solidFill>
                <a:srgbClr val="0A304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Just the facts</a:t>
            </a:r>
            <a:endParaRPr>
              <a:solidFill>
                <a:srgbClr val="0A304E"/>
              </a:solidFill>
            </a:endParaRPr>
          </a:p>
        </p:txBody>
      </p:sp>
      <p:sp>
        <p:nvSpPr>
          <p:cNvPr id="87" name="Google Shape;87;p17"/>
          <p:cNvSpPr txBox="1"/>
          <p:nvPr>
            <p:ph idx="1" type="body"/>
          </p:nvPr>
        </p:nvSpPr>
        <p:spPr>
          <a:xfrm>
            <a:off x="1155700" y="2942400"/>
            <a:ext cx="13932000" cy="53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Frequency Band- 2.4GHz ISM Band (2.402 – 2.480 GHz Utilized)</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Channels - 40 channels with 2 MHz spacing</a:t>
            </a:r>
            <a:endParaRPr sz="2400">
              <a:solidFill>
                <a:srgbClr val="0A304E"/>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         	  (3 advertising channels/37 data channels)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Channel Usage - Frequency-Hopping Spread Spectrum (FHSS)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Data Rate - </a:t>
            </a:r>
            <a:r>
              <a:rPr lang="en-US" sz="2400">
                <a:solidFill>
                  <a:srgbClr val="0A304E"/>
                </a:solidFill>
                <a:highlight>
                  <a:srgbClr val="FFFFFF"/>
                </a:highlight>
                <a:latin typeface="Georgia"/>
                <a:ea typeface="Georgia"/>
                <a:cs typeface="Georgia"/>
                <a:sym typeface="Georgia"/>
              </a:rPr>
              <a:t>125 Kb/s to a max of 2 Mb/s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Range - depends on power of transmitter but figure 10m or less for low power IoT devices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Connection Types - Point to Point, Mesh, Broadcast only</a:t>
            </a:r>
            <a:endParaRPr sz="24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28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a:t>
            </a:r>
            <a:r>
              <a:rPr lang="en-US">
                <a:latin typeface="Georgia"/>
                <a:ea typeface="Georgia"/>
                <a:cs typeface="Georgia"/>
                <a:sym typeface="Georgia"/>
              </a:rPr>
              <a:t>connection modes</a:t>
            </a:r>
            <a:endParaRPr>
              <a:solidFill>
                <a:srgbClr val="0A304E"/>
              </a:solidFill>
            </a:endParaRPr>
          </a:p>
        </p:txBody>
      </p:sp>
      <p:pic>
        <p:nvPicPr>
          <p:cNvPr descr="Learn how GAP controls connections and advertising in Bluetooth, it’s what makes your device visible to the outside world and determines how two devices can or can’t interact with each other. &#10;&#10;In this video, topics covered include:&#10;- Modes/states of a Bluetooth LE device&#10;- Main types of Bluetooth LE Applications&#10;- RF channels in Bluetooth LE&#10;- Definition of GAP&#10;- Roles within GAP&#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94" name="Google Shape;94;p18" title="Ellisys Bluetooth Video 2: Generic Access Profile">
            <a:hlinkClick r:id="rId3"/>
          </p:cNvPr>
          <p:cNvPicPr preferRelativeResize="0"/>
          <p:nvPr/>
        </p:nvPicPr>
        <p:blipFill>
          <a:blip r:embed="rId4">
            <a:alphaModFix/>
          </a:blip>
          <a:stretch>
            <a:fillRect/>
          </a:stretch>
        </p:blipFill>
        <p:spPr>
          <a:xfrm>
            <a:off x="4073988" y="2401175"/>
            <a:ext cx="8108075" cy="608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Setting up a BLE Connection</a:t>
            </a:r>
            <a:endParaRPr>
              <a:solidFill>
                <a:srgbClr val="0A304E"/>
              </a:solidFill>
            </a:endParaRPr>
          </a:p>
        </p:txBody>
      </p:sp>
      <p:sp>
        <p:nvSpPr>
          <p:cNvPr id="101" name="Google Shape;101;p19"/>
          <p:cNvSpPr txBox="1"/>
          <p:nvPr>
            <p:ph idx="1" type="body"/>
          </p:nvPr>
        </p:nvSpPr>
        <p:spPr>
          <a:xfrm>
            <a:off x="1155700" y="2942400"/>
            <a:ext cx="13932000" cy="533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3600">
                <a:solidFill>
                  <a:srgbClr val="0A304E"/>
                </a:solidFill>
                <a:highlight>
                  <a:srgbClr val="FFFFFF"/>
                </a:highlight>
                <a:latin typeface="Georgia"/>
                <a:ea typeface="Georgia"/>
                <a:cs typeface="Georgia"/>
                <a:sym typeface="Georgia"/>
              </a:rPr>
              <a:t>All BLE connections use a central / peripheral model.  One end of the connection is the peripheral and the other end is the central.</a:t>
            </a:r>
            <a:endParaRPr sz="3600">
              <a:solidFill>
                <a:srgbClr val="0A304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None/>
            </a:pPr>
            <a:r>
              <a:t/>
            </a:r>
            <a:endParaRPr sz="3600">
              <a:solidFill>
                <a:srgbClr val="0A304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None/>
            </a:pPr>
            <a:r>
              <a:rPr lang="en-US" sz="3600">
                <a:solidFill>
                  <a:srgbClr val="0A304E"/>
                </a:solidFill>
                <a:highlight>
                  <a:srgbClr val="FFFFFF"/>
                </a:highlight>
                <a:latin typeface="Georgia"/>
                <a:ea typeface="Georgia"/>
                <a:cs typeface="Georgia"/>
                <a:sym typeface="Georgia"/>
              </a:rPr>
              <a:t>Peripheral devices - advertise</a:t>
            </a:r>
            <a:endParaRPr sz="3600">
              <a:solidFill>
                <a:srgbClr val="0A304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None/>
            </a:pPr>
            <a:r>
              <a:rPr lang="en-US" sz="2400">
                <a:solidFill>
                  <a:srgbClr val="0A304E"/>
                </a:solidFill>
                <a:highlight>
                  <a:srgbClr val="FFFFFF"/>
                </a:highlight>
                <a:latin typeface="Georgia"/>
                <a:ea typeface="Georgia"/>
                <a:cs typeface="Georgia"/>
                <a:sym typeface="Georgia"/>
              </a:rPr>
              <a:t>“Hey, I am here.  I can do these things and I am ready to connect…”</a:t>
            </a:r>
            <a:endParaRPr sz="2400">
              <a:solidFill>
                <a:srgbClr val="0A304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None/>
            </a:pPr>
            <a:r>
              <a:rPr lang="en-US" sz="3600">
                <a:solidFill>
                  <a:srgbClr val="0A304E"/>
                </a:solidFill>
                <a:highlight>
                  <a:srgbClr val="FFFFFF"/>
                </a:highlight>
                <a:latin typeface="Georgia"/>
                <a:ea typeface="Georgia"/>
                <a:cs typeface="Georgia"/>
                <a:sym typeface="Georgia"/>
              </a:rPr>
              <a:t> </a:t>
            </a:r>
            <a:endParaRPr sz="3600">
              <a:solidFill>
                <a:srgbClr val="0A304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None/>
            </a:pPr>
            <a:r>
              <a:rPr lang="en-US" sz="3600">
                <a:solidFill>
                  <a:srgbClr val="0A304E"/>
                </a:solidFill>
                <a:highlight>
                  <a:srgbClr val="FFFFFF"/>
                </a:highlight>
                <a:latin typeface="Georgia"/>
                <a:ea typeface="Georgia"/>
                <a:cs typeface="Georgia"/>
                <a:sym typeface="Georgia"/>
              </a:rPr>
              <a:t>Central devices - Listen for available devices and connect to the ones they are </a:t>
            </a:r>
            <a:r>
              <a:rPr lang="en-US" sz="3600">
                <a:solidFill>
                  <a:srgbClr val="0A304E"/>
                </a:solidFill>
                <a:highlight>
                  <a:srgbClr val="FFFFFF"/>
                </a:highlight>
                <a:latin typeface="Georgia"/>
                <a:ea typeface="Georgia"/>
                <a:cs typeface="Georgia"/>
                <a:sym typeface="Georgia"/>
              </a:rPr>
              <a:t>interested</a:t>
            </a:r>
            <a:r>
              <a:rPr lang="en-US" sz="3600">
                <a:solidFill>
                  <a:srgbClr val="0A304E"/>
                </a:solidFill>
                <a:highlight>
                  <a:srgbClr val="FFFFFF"/>
                </a:highlight>
                <a:latin typeface="Georgia"/>
                <a:ea typeface="Georgia"/>
                <a:cs typeface="Georgia"/>
                <a:sym typeface="Georgia"/>
              </a:rPr>
              <a:t> in</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