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211771d9c8_0_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40" name="Google Shape;40;g1211771d9c8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2eab357fd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2eab357fd_0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22eab357fd_0_2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216c659d67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216c659d67_0_2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16c659d67_0_2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16c659d67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16c659d67_0_2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16c659d67_0_2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16c659d6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16c659d67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216c659d67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2" name="Shape 32"/>
        <p:cNvGrpSpPr/>
        <p:nvPr/>
      </p:nvGrpSpPr>
      <p:grpSpPr>
        <a:xfrm>
          <a:off x="0" y="0"/>
          <a:ext cx="0" cy="0"/>
          <a:chOff x="0" y="0"/>
          <a:chExt cx="0" cy="0"/>
        </a:xfrm>
      </p:grpSpPr>
      <p:sp>
        <p:nvSpPr>
          <p:cNvPr id="33" name="Google Shape;33;p8"/>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8"/>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0"/>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pic>
        <p:nvPicPr>
          <p:cNvPr id="14" name="Google Shape;14;p1"/>
          <p:cNvPicPr preferRelativeResize="0"/>
          <p:nvPr/>
        </p:nvPicPr>
        <p:blipFill>
          <a:blip r:embed="rId1">
            <a:alphaModFix/>
          </a:blip>
          <a:stretch>
            <a:fillRect/>
          </a:stretch>
        </p:blipFill>
        <p:spPr>
          <a:xfrm>
            <a:off x="0" y="6881250"/>
            <a:ext cx="3648075"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26" name="Google Shape;26;p6"/>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6"/>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28" name="Google Shape;28;p6"/>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youtube.com/watch?v=yRqazWCtSgI"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learn.adafruit.com/all-the-internet-of-things-episode-four-adafruit-io" TargetMode="External"/><Relationship Id="rId4" Type="http://schemas.openxmlformats.org/officeDocument/2006/relationships/hyperlink" Target="https://ifttt.com/adafru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1"/>
          <p:cNvSpPr txBox="1"/>
          <p:nvPr>
            <p:ph type="title"/>
          </p:nvPr>
        </p:nvSpPr>
        <p:spPr>
          <a:xfrm>
            <a:off x="1155700" y="1536700"/>
            <a:ext cx="13932000" cy="3086100"/>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43" name="Google Shape;43;p11"/>
          <p:cNvSpPr txBox="1"/>
          <p:nvPr>
            <p:ph idx="1" type="body"/>
          </p:nvPr>
        </p:nvSpPr>
        <p:spPr>
          <a:xfrm>
            <a:off x="1155700" y="4711700"/>
            <a:ext cx="13932000" cy="1054200"/>
          </a:xfrm>
          <a:prstGeom prst="rect">
            <a:avLst/>
          </a:prstGeom>
          <a:noFill/>
          <a:ln>
            <a:noFill/>
          </a:ln>
        </p:spPr>
        <p:txBody>
          <a:bodyPr anchorCtr="0" anchor="t" bIns="38100" lIns="38100" spcFirstLastPara="1" rIns="38100" wrap="square" tIns="38100">
            <a:noAutofit/>
          </a:bodyPr>
          <a:lstStyle/>
          <a:p>
            <a:pPr indent="0" lvl="0" marL="0" rtl="0" algn="ctr">
              <a:spcBef>
                <a:spcPts val="0"/>
              </a:spcBef>
              <a:spcAft>
                <a:spcPts val="0"/>
              </a:spcAft>
              <a:buClr>
                <a:schemeClr val="lt1"/>
              </a:buClr>
              <a:buSzPts val="1200"/>
              <a:buFont typeface="Cabin"/>
              <a:buNone/>
            </a:pPr>
            <a:r>
              <a:rPr lang="en-US" sz="4800">
                <a:latin typeface="Georgia"/>
                <a:ea typeface="Georgia"/>
                <a:cs typeface="Georgia"/>
                <a:sym typeface="Georgia"/>
              </a:rPr>
              <a:t>Unit 5 - WiFi Connectivity</a:t>
            </a:r>
            <a:endParaRPr>
              <a:latin typeface="Georgia"/>
              <a:ea typeface="Georgia"/>
              <a:cs typeface="Georgia"/>
              <a:sym typeface="Georgia"/>
            </a:endParaRPr>
          </a:p>
        </p:txBody>
      </p:sp>
      <p:pic>
        <p:nvPicPr>
          <p:cNvPr id="44" name="Google Shape;44;p11"/>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45" name="Google Shape;45;p11"/>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12</a:t>
            </a:r>
            <a:r>
              <a:rPr lang="en-US"/>
              <a:t> </a:t>
            </a:r>
            <a:endParaRPr>
              <a:solidFill>
                <a:srgbClr val="0A304E"/>
              </a:solidFill>
            </a:endParaRPr>
          </a:p>
        </p:txBody>
      </p:sp>
      <p:sp>
        <p:nvSpPr>
          <p:cNvPr id="52" name="Google Shape;52;p12"/>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Other AIO Services</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12</a:t>
            </a:r>
            <a:r>
              <a:rPr lang="en-US"/>
              <a:t> </a:t>
            </a:r>
            <a:endParaRPr>
              <a:solidFill>
                <a:srgbClr val="0A304E"/>
              </a:solidFill>
            </a:endParaRPr>
          </a:p>
        </p:txBody>
      </p:sp>
      <p:sp>
        <p:nvSpPr>
          <p:cNvPr id="59" name="Google Shape;59;p13"/>
          <p:cNvSpPr txBox="1"/>
          <p:nvPr>
            <p:ph idx="1" type="body"/>
          </p:nvPr>
        </p:nvSpPr>
        <p:spPr>
          <a:xfrm>
            <a:off x="1155700" y="2796725"/>
            <a:ext cx="13932000" cy="43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Adafruit </a:t>
            </a:r>
            <a:r>
              <a:rPr lang="en-US" sz="5400">
                <a:latin typeface="Georgia"/>
                <a:ea typeface="Georgia"/>
                <a:cs typeface="Georgia"/>
                <a:sym typeface="Georgia"/>
              </a:rPr>
              <a:t>IO provides access to other useful services as well.  The video on the next slide will introduce you to some of the possibilities.</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AIO Services</a:t>
            </a:r>
            <a:r>
              <a:rPr lang="en-US"/>
              <a:t> </a:t>
            </a:r>
            <a:endParaRPr>
              <a:solidFill>
                <a:srgbClr val="0A304E"/>
              </a:solidFill>
            </a:endParaRPr>
          </a:p>
        </p:txBody>
      </p:sp>
      <p:pic>
        <p:nvPicPr>
          <p:cNvPr descr="Adafruit and Digi-Key have teamed up to present All the Internet of Things - a six-part video series covering everything you could ever want to know about the Internet of Things. &#10;&#10;http://www.digikey.com/alltheiot&#10;&#10;So far we’ve been discussing a lot of different aspects of IoT. In our first episode, we looked at Transports, the physical and wireless mechanisms used to transfer data between things. In Protocols, we saw the communication standards which enable devices at each end of a transport to “speak the same language” and understand what is being communicated.&#10;&#10;Our third video, Services, covered many of the applications and services that actually implement the technology we’ve been discussing. But for our fourth video, we wanted to focus in on a robust Internet of Things service for makers and professional engineers alike: our very own Adafruit IO. &#10;&#10;This video is a great way to get a handle on a service we’re extremely proud of, and one that for the vast number of people starting out with IoT, will do everything they need. We’ve built complete libraries with lots of examples and plenty of ready-to-go code. Connected devices can be monitored and controlled using configurable dashboards with dozens of widgets that allow for easy 2-way interaction with your devices -- complete with buttons, gauges, maps, sliders. &#10;&#10;To get an even more in-depth look at the services, concepts, and technologies outlined in this video, and for more for products and resources, check out: http://www.digikey.com/alltheiot" id="66" name="Google Shape;66;p14" title="All the Internet of Things — Episode 4 — Adafruit IO: An IoT Service for Everyone @digikey #adafruit">
            <a:hlinkClick r:id="rId3"/>
          </p:cNvPr>
          <p:cNvPicPr preferRelativeResize="0"/>
          <p:nvPr/>
        </p:nvPicPr>
        <p:blipFill>
          <a:blip r:embed="rId4">
            <a:alphaModFix/>
          </a:blip>
          <a:stretch>
            <a:fillRect/>
          </a:stretch>
        </p:blipFill>
        <p:spPr>
          <a:xfrm>
            <a:off x="4186337" y="2503500"/>
            <a:ext cx="7870726" cy="590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73" name="Google Shape;73;p15"/>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https://learn.adafruit.com/all-the-internet-of-things-episode-four-adafruit-io</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4"/>
              </a:rPr>
              <a:t>https://ifttt.com/adafruit</a:t>
            </a:r>
            <a:r>
              <a:rPr lang="en-US" sz="2900">
                <a:latin typeface="Georgia"/>
                <a:ea typeface="Georgia"/>
                <a:cs typeface="Georgia"/>
                <a:sym typeface="Georgia"/>
              </a:rPr>
              <a:t> </a:t>
            </a:r>
            <a:endParaRPr sz="29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