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trco.jp/libraries/RFIDjournal-That%20Internet%20of%20Things%20Thing.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fcbooks.com/tesla/1926-01-30.ht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stscapes.com/iot-history/"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stscapes.com/iot-histor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dn2.hubspot.net/hubfs/5300505/Imported_Blog_Media/toaster_simon2-2.jp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stscapes.com/iot-histor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stscapes.com/iot-history/"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rnetofbusiness.com/iot-farm-cow-milking-robots/" TargetMode="External"/><Relationship Id="rId3" Type="http://schemas.openxmlformats.org/officeDocument/2006/relationships/hyperlink" Target="https://iotworm.com/internet-of-things-healthcare-device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curitytoday.com/Articles/2020/01/13/The-IoT-Rundown-for-2020.aspx?Page=1&amp;p=1"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curitytoday.com/Articles/2020/01/13/The-IoT-Rundown-for-2020.aspx?Page=1&amp;p=1"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rnetofthingsagenda.techtarget.com/definition/Internet-of-Things-Io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zdnet.com/article/what-is-the-internet-of-things-everything-you-need-to-know-about-the-iot-right-now/"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otforall.com/what-is-iot-simple-explana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ainyquote.com/topics/knowledge-is-power-quot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951a53fa7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51a53fa7_0_4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highlight>
                <a:srgbClr val="FFFFFF"/>
              </a:highlight>
            </a:endParaRPr>
          </a:p>
        </p:txBody>
      </p:sp>
      <p:sp>
        <p:nvSpPr>
          <p:cNvPr id="90" name="Google Shape;90;g7951a53fa7_0_4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951a53fa7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951a53fa7_0_7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highlight>
                <a:srgbClr val="FFFFFF"/>
              </a:highlight>
            </a:endParaRPr>
          </a:p>
        </p:txBody>
      </p:sp>
      <p:sp>
        <p:nvSpPr>
          <p:cNvPr id="97" name="Google Shape;97;g7951a53fa7_0_7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951a53fa7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951a53fa7_0_9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Ashton, Kevin (2009). </a:t>
            </a:r>
            <a:r>
              <a:rPr lang="en-US" u="sng">
                <a:solidFill>
                  <a:schemeClr val="hlink"/>
                </a:solidFill>
                <a:highlight>
                  <a:srgbClr val="FFFFFF"/>
                </a:highlight>
                <a:hlinkClick r:id="rId2"/>
              </a:rPr>
              <a:t>http://www.itrco.jp/libraries/RFIDjournal-That%20Internet%20of%20Things%20Thing.pdf</a:t>
            </a:r>
            <a:r>
              <a:rPr lang="en-US">
                <a:solidFill>
                  <a:srgbClr val="202124"/>
                </a:solidFill>
                <a:highlight>
                  <a:srgbClr val="FFFFFF"/>
                </a:highlight>
              </a:rPr>
              <a:t> Retrieved January 18, 2021</a:t>
            </a:r>
            <a:endParaRPr>
              <a:solidFill>
                <a:srgbClr val="202124"/>
              </a:solidFill>
              <a:highlight>
                <a:srgbClr val="FFFFFF"/>
              </a:highlight>
            </a:endParaRPr>
          </a:p>
        </p:txBody>
      </p:sp>
      <p:sp>
        <p:nvSpPr>
          <p:cNvPr id="103" name="Google Shape;103;g7951a53fa7_0_9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51a53fa7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51a53fa7_0_5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highlight>
                <a:srgbClr val="FFFFFF"/>
              </a:highlight>
            </a:endParaRPr>
          </a:p>
        </p:txBody>
      </p:sp>
      <p:sp>
        <p:nvSpPr>
          <p:cNvPr id="110" name="Google Shape;110;g7951a53fa7_0_5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951a53fa7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51a53fa7_0_7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202124"/>
                </a:solidFill>
                <a:highlight>
                  <a:srgbClr val="FFFFFF"/>
                </a:highlight>
              </a:rPr>
              <a:t>Kennedy, John B. (1926) Colliers Magazine </a:t>
            </a:r>
            <a:r>
              <a:rPr lang="en-US" u="sng">
                <a:solidFill>
                  <a:schemeClr val="hlink"/>
                </a:solidFill>
                <a:highlight>
                  <a:srgbClr val="FFFFFF"/>
                </a:highlight>
                <a:hlinkClick r:id="rId2"/>
              </a:rPr>
              <a:t>http://www.tfcbooks.com/tesla/1926-01-30.htm</a:t>
            </a:r>
            <a:r>
              <a:rPr lang="en-US">
                <a:solidFill>
                  <a:srgbClr val="202124"/>
                </a:solidFill>
                <a:highlight>
                  <a:srgbClr val="FFFFFF"/>
                </a:highlight>
              </a:rPr>
              <a:t>. Retrieved January 18 2021</a:t>
            </a:r>
            <a:endParaRPr>
              <a:solidFill>
                <a:srgbClr val="202124"/>
              </a:solidFill>
              <a:highlight>
                <a:srgbClr val="FFFFFF"/>
              </a:highlight>
            </a:endParaRPr>
          </a:p>
        </p:txBody>
      </p:sp>
      <p:sp>
        <p:nvSpPr>
          <p:cNvPr id="117" name="Google Shape;117;g7951a53fa7_0_7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51a53fa7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51a53fa7_0_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Harwood, Trevor </a:t>
            </a:r>
            <a:r>
              <a:rPr lang="en-US" u="sng">
                <a:solidFill>
                  <a:schemeClr val="hlink"/>
                </a:solidFill>
                <a:hlinkClick r:id="rId2"/>
              </a:rPr>
              <a:t>https://www.postscapes.com/iot-history/</a:t>
            </a:r>
            <a:r>
              <a:rPr lang="en-US"/>
              <a:t> retrieved January 18, 2021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sounds like industrial IOT</a:t>
            </a:r>
            <a:endParaRPr/>
          </a:p>
        </p:txBody>
      </p:sp>
      <p:sp>
        <p:nvSpPr>
          <p:cNvPr id="124" name="Google Shape;124;g7951a53fa7_0_8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51a53fa7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51a53fa7_0_9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Harwood, Trevor </a:t>
            </a:r>
            <a:r>
              <a:rPr lang="en-US" u="sng">
                <a:solidFill>
                  <a:schemeClr val="hlink"/>
                </a:solidFill>
                <a:hlinkClick r:id="rId2"/>
              </a:rPr>
              <a:t>https://www.postscapes.com/iot-history/</a:t>
            </a:r>
            <a:r>
              <a:rPr lang="en-US"/>
              <a:t> retrieved January 18, 2021</a:t>
            </a:r>
            <a:endParaRPr>
              <a:solidFill>
                <a:srgbClr val="202124"/>
              </a:solidFill>
              <a:highlight>
                <a:srgbClr val="FFFFFF"/>
              </a:highlight>
            </a:endParaRPr>
          </a:p>
        </p:txBody>
      </p:sp>
      <p:sp>
        <p:nvSpPr>
          <p:cNvPr id="131" name="Google Shape;131;g7951a53fa7_0_9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951a53fa7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51a53fa7_0_11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https://cdn2.hubspot.net/hubfs/5300505/Imported_Blog_Media/toaster_simon2-2.jpg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demo at </a:t>
            </a:r>
            <a:r>
              <a:rPr lang="en-US">
                <a:solidFill>
                  <a:srgbClr val="333333"/>
                </a:solidFill>
                <a:highlight>
                  <a:srgbClr val="FFFFFF"/>
                </a:highlight>
              </a:rPr>
              <a:t>October '89 INTEROP conference</a:t>
            </a:r>
            <a:endParaRPr/>
          </a:p>
        </p:txBody>
      </p:sp>
      <p:sp>
        <p:nvSpPr>
          <p:cNvPr id="138" name="Google Shape;138;g7951a53fa7_0_11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51a53fa7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51a53fa7_0_10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Harwood, Trevor </a:t>
            </a:r>
            <a:r>
              <a:rPr lang="en-US" u="sng">
                <a:solidFill>
                  <a:schemeClr val="hlink"/>
                </a:solidFill>
                <a:hlinkClick r:id="rId2"/>
              </a:rPr>
              <a:t>https://www.postscapes.com/iot-history/</a:t>
            </a:r>
            <a:r>
              <a:rPr lang="en-US"/>
              <a:t> retrieved January 18, 2021</a:t>
            </a:r>
            <a:endParaRPr>
              <a:solidFill>
                <a:srgbClr val="202124"/>
              </a:solidFill>
              <a:highlight>
                <a:srgbClr val="FFFFFF"/>
              </a:highlight>
            </a:endParaRPr>
          </a:p>
        </p:txBody>
      </p:sp>
      <p:sp>
        <p:nvSpPr>
          <p:cNvPr id="144" name="Google Shape;144;g7951a53fa7_0_10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951a53fa7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51a53fa7_0_1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Harwood, Trevor </a:t>
            </a:r>
            <a:r>
              <a:rPr lang="en-US" u="sng">
                <a:solidFill>
                  <a:schemeClr val="hlink"/>
                </a:solidFill>
                <a:hlinkClick r:id="rId2"/>
              </a:rPr>
              <a:t>https://www.postscapes.com/iot-history/</a:t>
            </a:r>
            <a:r>
              <a:rPr lang="en-US"/>
              <a:t> retrieved January 18, 2021</a:t>
            </a:r>
            <a:endParaRPr>
              <a:solidFill>
                <a:srgbClr val="202124"/>
              </a:solidFill>
              <a:highlight>
                <a:srgbClr val="FFFFFF"/>
              </a:highlight>
            </a:endParaRPr>
          </a:p>
        </p:txBody>
      </p:sp>
      <p:sp>
        <p:nvSpPr>
          <p:cNvPr id="151" name="Google Shape;151;g7951a53fa7_0_11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951a53fa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951a53fa7_0_20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 name="Google Shape;34;g7951a53fa7_0_20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951a53fa7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951a53fa7_0_13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https://internetofbusiness.com/iot-farm-cow-milking-robots/</a:t>
            </a:r>
            <a:endParaRPr/>
          </a:p>
          <a:p>
            <a:pPr indent="0" lvl="0" marL="0" rtl="0" algn="l">
              <a:spcBef>
                <a:spcPts val="0"/>
              </a:spcBef>
              <a:spcAft>
                <a:spcPts val="0"/>
              </a:spcAft>
              <a:buNone/>
            </a:pPr>
            <a:r>
              <a:rPr lang="en-US"/>
              <a:t>fitbit.com</a:t>
            </a:r>
            <a:endParaRPr/>
          </a:p>
          <a:p>
            <a:pPr indent="0" lvl="0" marL="0" rtl="0" algn="l">
              <a:spcBef>
                <a:spcPts val="0"/>
              </a:spcBef>
              <a:spcAft>
                <a:spcPts val="0"/>
              </a:spcAft>
              <a:buNone/>
            </a:pPr>
            <a:r>
              <a:rPr lang="en-US" u="sng">
                <a:solidFill>
                  <a:schemeClr val="hlink"/>
                </a:solidFill>
                <a:hlinkClick r:id="rId3"/>
              </a:rPr>
              <a:t>https://iotworm.com/internet-of-things-healthcare-devices/</a:t>
            </a:r>
            <a:endParaRPr/>
          </a:p>
          <a:p>
            <a:pPr indent="0" lvl="0" marL="0" rtl="0" algn="l">
              <a:spcBef>
                <a:spcPts val="0"/>
              </a:spcBef>
              <a:spcAft>
                <a:spcPts val="0"/>
              </a:spcAft>
              <a:buNone/>
            </a:pPr>
            <a:r>
              <a:rPr lang="en-US"/>
              <a:t>tesla.com</a:t>
            </a:r>
            <a:endParaRPr/>
          </a:p>
          <a:p>
            <a:pPr indent="0" lvl="0" marL="0" rtl="0" algn="l">
              <a:spcBef>
                <a:spcPts val="0"/>
              </a:spcBef>
              <a:spcAft>
                <a:spcPts val="0"/>
              </a:spcAft>
              <a:buNone/>
            </a:pPr>
            <a:r>
              <a:rPr lang="en-US"/>
              <a:t>ring.com</a:t>
            </a:r>
            <a:endParaRPr/>
          </a:p>
          <a:p>
            <a:pPr indent="0" lvl="0" marL="0" rtl="0" algn="l">
              <a:spcBef>
                <a:spcPts val="0"/>
              </a:spcBef>
              <a:spcAft>
                <a:spcPts val="0"/>
              </a:spcAft>
              <a:buNone/>
            </a:pPr>
            <a:r>
              <a:t/>
            </a:r>
            <a:endParaRPr/>
          </a:p>
        </p:txBody>
      </p:sp>
      <p:sp>
        <p:nvSpPr>
          <p:cNvPr id="158" name="Google Shape;158;g7951a53fa7_0_13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951a53fa7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51a53fa7_0_16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 name="Google Shape;169;g7951a53fa7_0_16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951a53fa7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51a53fa7_0_14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Maayan, G.D (2020).   </a:t>
            </a:r>
            <a:r>
              <a:rPr lang="en-US" u="sng">
                <a:solidFill>
                  <a:schemeClr val="hlink"/>
                </a:solidFill>
                <a:hlinkClick r:id="rId2"/>
              </a:rPr>
              <a:t>https://securitytoday.com/Articles/2020/01/13/The-IoT-Rundown-for-2020.aspx?Page=1&amp;p=1</a:t>
            </a:r>
            <a:r>
              <a:rPr lang="en-US"/>
              <a:t> Accessed Jan 18, 2021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g7951a53fa7_0_14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951a53fa7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951a53fa7_0_16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g7951a53fa7_0_16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951a53fa7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51a53fa7_0_15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Maayan, G.D (2020).   </a:t>
            </a:r>
            <a:r>
              <a:rPr lang="en-US" u="sng">
                <a:solidFill>
                  <a:schemeClr val="hlink"/>
                </a:solidFill>
                <a:hlinkClick r:id="rId2"/>
              </a:rPr>
              <a:t>https://securitytoday.com/Articles/2020/01/13/The-IoT-Rundown-for-2020.aspx?Page=1&amp;p=1</a:t>
            </a:r>
            <a:r>
              <a:rPr lang="en-US"/>
              <a:t> Accessed Jan 18, 2021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g7951a53fa7_0_15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f94eeadd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f94eeadd7_1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g11f94eeadd7_1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951a53fa7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951a53fa7_0_19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BY NOW - students might be convinced this is a good idea.  Now we unfortunately must tell them that IOT is really a system of systems.  There are many options which can be confusing and hard to implement without a well thought out plan.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g7951a53fa7_0_19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3f70a97d8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3f70a97d8_0_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These devices are embedded systems, microcontrollers, single board computers which can be outfitted with sensors and actuators to collect information and respond to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Many devices which we might want to connect to the Internet are already running on embedded processors or microcontrollers.  We need to securely connect these devices to the Internet to make them IOT “Things”.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gb3f70a97d8_0_1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3f70a97d8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3f70a97d8_0_2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b3f70a97d8_0_2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3f70a97d8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3f70a97d8_0_4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b3f70a97d8_0_4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big idea of Unit 1 is to introduce the student to the Internet of Things.  Since IOT can be pretty complicated, this is no simple task.</a:t>
            </a:r>
            <a:endParaRPr/>
          </a:p>
        </p:txBody>
      </p:sp>
      <p:sp>
        <p:nvSpPr>
          <p:cNvPr id="41" name="Google Shape;41;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3f70a97d8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3f70a97d8_0_4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Tesla -obvious</a:t>
            </a:r>
            <a:endParaRPr/>
          </a:p>
          <a:p>
            <a:pPr indent="0" lvl="0" marL="0" rtl="0" algn="l">
              <a:spcBef>
                <a:spcPts val="0"/>
              </a:spcBef>
              <a:spcAft>
                <a:spcPts val="0"/>
              </a:spcAft>
              <a:buNone/>
            </a:pPr>
            <a:r>
              <a:rPr lang="en-US"/>
              <a:t>Can send current conditions to central monitoring location.  Can get updated control parameters, e.g. temperature, light levels from central monitoring location.</a:t>
            </a:r>
            <a:endParaRPr/>
          </a:p>
          <a:p>
            <a:pPr indent="0" lvl="0" marL="0" rtl="0" algn="l">
              <a:spcBef>
                <a:spcPts val="0"/>
              </a:spcBef>
              <a:spcAft>
                <a:spcPts val="0"/>
              </a:spcAft>
              <a:buNone/>
            </a:pPr>
            <a:r>
              <a:rPr lang="en-US"/>
              <a:t>Smart pill bottles keep track of when they are opened and close.  Can alert patient via text, blinking bottle cap, etc. if they forgot to take their medication.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gb3f70a97d8_0_4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3f70a97d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3f70a97d8_0_1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IOT is finding applications in a wide variety of industries!  Why?  There are PROBLEMS everywhere that need help.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https://www.tibco.com/sites/tibco/files/media_entity/2020-05/IoT.png</a:t>
            </a:r>
            <a:endParaRPr/>
          </a:p>
          <a:p>
            <a:pPr indent="0" lvl="0" marL="0" rtl="0" algn="l">
              <a:spcBef>
                <a:spcPts val="0"/>
              </a:spcBef>
              <a:spcAft>
                <a:spcPts val="0"/>
              </a:spcAft>
              <a:buNone/>
            </a:pPr>
            <a:r>
              <a:t/>
            </a:r>
            <a:endParaRPr/>
          </a:p>
        </p:txBody>
      </p:sp>
      <p:sp>
        <p:nvSpPr>
          <p:cNvPr id="235" name="Google Shape;235;gb3f70a97d8_0_1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3f70a97d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3f70a97d8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b3f70a97d8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3f70a97d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3f70a97d8_0_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https://www.marlabs.com/blog-stages-of-iot-architecture/stages-of-iot-architecture/</a:t>
            </a:r>
            <a:endParaRPr/>
          </a:p>
          <a:p>
            <a:pPr indent="0" lvl="0" marL="0" rtl="0" algn="l">
              <a:spcBef>
                <a:spcPts val="0"/>
              </a:spcBef>
              <a:spcAft>
                <a:spcPts val="0"/>
              </a:spcAft>
              <a:buNone/>
            </a:pPr>
            <a:r>
              <a:t/>
            </a:r>
            <a:endParaRPr/>
          </a:p>
        </p:txBody>
      </p:sp>
      <p:sp>
        <p:nvSpPr>
          <p:cNvPr id="248" name="Google Shape;248;gb3f70a97d8_0_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3f70a97d8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3f70a97d8_0_8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https://data-flair.training/blogs/iot-architecture/</a:t>
            </a:r>
            <a:endParaRPr/>
          </a:p>
        </p:txBody>
      </p:sp>
      <p:sp>
        <p:nvSpPr>
          <p:cNvPr id="255" name="Google Shape;255;gb3f70a97d8_0_8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f70a97d8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f70a97d8_0_6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https://grayhats.in/how-dose-iot-work/</a:t>
            </a:r>
            <a:endParaRPr/>
          </a:p>
        </p:txBody>
      </p:sp>
      <p:sp>
        <p:nvSpPr>
          <p:cNvPr id="263" name="Google Shape;263;gb3f70a97d8_0_6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3f70a97d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3f70a97d8_1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b3f70a97d8_1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3f70a97d8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3f70a97d8_0_7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https://data-flair.training/blogs/how-iot-works/</a:t>
            </a:r>
            <a:endParaRPr/>
          </a:p>
        </p:txBody>
      </p:sp>
      <p:sp>
        <p:nvSpPr>
          <p:cNvPr id="278" name="Google Shape;278;gb3f70a97d8_0_7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3f70a97d8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3f70a97d8_0_5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https://iotbyhvm.ooo/logical-design-of-iot/</a:t>
            </a:r>
            <a:endParaRPr/>
          </a:p>
        </p:txBody>
      </p:sp>
      <p:sp>
        <p:nvSpPr>
          <p:cNvPr id="285" name="Google Shape;285;gb3f70a97d8_0_5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3f70a97d8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3f70a97d8_0_10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b3f70a97d8_0_10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7951a53fa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7951a53fa7_0_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7951a53fa7_0_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3f70a97d8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3f70a97d8_0_9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b3f70a97d8_0_9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951a53fa7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951a53fa7_0_19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g7951a53fa7_0_19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951a53e6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951a53e66_0_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950">
                <a:solidFill>
                  <a:srgbClr val="202122"/>
                </a:solidFill>
                <a:highlight>
                  <a:srgbClr val="FFFFFF"/>
                </a:highlight>
              </a:rPr>
              <a:t>Rouse, Margaret (2019). </a:t>
            </a:r>
            <a:r>
              <a:rPr lang="en-US" sz="950">
                <a:solidFill>
                  <a:srgbClr val="663366"/>
                </a:solidFill>
                <a:highlight>
                  <a:srgbClr val="FFFFFF"/>
                </a:highlight>
                <a:uFill>
                  <a:noFill/>
                </a:uFill>
                <a:hlinkClick r:id="rId2">
                  <a:extLst>
                    <a:ext uri="{A12FA001-AC4F-418D-AE19-62706E023703}">
                      <ahyp:hlinkClr val="tx"/>
                    </a:ext>
                  </a:extLst>
                </a:hlinkClick>
              </a:rPr>
              <a:t>"internet of things (IoT)"</a:t>
            </a:r>
            <a:r>
              <a:rPr lang="en-US" sz="950">
                <a:solidFill>
                  <a:srgbClr val="202122"/>
                </a:solidFill>
                <a:highlight>
                  <a:srgbClr val="FFFFFF"/>
                </a:highlight>
              </a:rPr>
              <a:t>. </a:t>
            </a:r>
            <a:r>
              <a:rPr i="1" lang="en-US" sz="950">
                <a:solidFill>
                  <a:srgbClr val="202122"/>
                </a:solidFill>
                <a:highlight>
                  <a:srgbClr val="FFFFFF"/>
                </a:highlight>
              </a:rPr>
              <a:t>IOT Agenda</a:t>
            </a:r>
            <a:r>
              <a:rPr lang="en-US" sz="950">
                <a:solidFill>
                  <a:srgbClr val="202122"/>
                </a:solidFill>
                <a:highlight>
                  <a:srgbClr val="FFFFFF"/>
                </a:highlight>
              </a:rPr>
              <a:t>. Retrieved 18 January 2021.</a:t>
            </a:r>
            <a:endParaRPr/>
          </a:p>
        </p:txBody>
      </p:sp>
      <p:sp>
        <p:nvSpPr>
          <p:cNvPr id="55" name="Google Shape;55;g7951a53e66_0_1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951a53fa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951a53fa7_0_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Ranger, Steve (2020).  </a:t>
            </a:r>
            <a:r>
              <a:rPr lang="en-US" sz="950" u="sng">
                <a:solidFill>
                  <a:schemeClr val="hlink"/>
                </a:solidFill>
                <a:highlight>
                  <a:srgbClr val="FFFFFF"/>
                </a:highlight>
                <a:hlinkClick r:id="rId2"/>
              </a:rPr>
              <a:t>https://www.zdnet.com/article/what-is-the-internet-of-things-everything-you-need-to-know-about-the-iot-right-now/</a:t>
            </a:r>
            <a:r>
              <a:rPr lang="en-US" sz="950">
                <a:solidFill>
                  <a:srgbClr val="202122"/>
                </a:solidFill>
                <a:highlight>
                  <a:srgbClr val="FFFFFF"/>
                </a:highlight>
              </a:rPr>
              <a:t>  </a:t>
            </a:r>
            <a:r>
              <a:rPr lang="en-US" sz="950">
                <a:solidFill>
                  <a:srgbClr val="202122"/>
                </a:solidFill>
                <a:highlight>
                  <a:srgbClr val="FFFFFF"/>
                </a:highlight>
              </a:rPr>
              <a:t>Retrieved 18 January 2021.</a:t>
            </a:r>
            <a:endParaRPr/>
          </a:p>
        </p:txBody>
      </p:sp>
      <p:sp>
        <p:nvSpPr>
          <p:cNvPr id="62" name="Google Shape;62;g7951a53fa7_0_1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951a53fa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51a53fa7_0_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950">
                <a:solidFill>
                  <a:srgbClr val="202122"/>
                </a:solidFill>
                <a:highlight>
                  <a:srgbClr val="FFFFFF"/>
                </a:highlight>
              </a:rPr>
              <a:t>McCLelland, Calum (2020).  </a:t>
            </a:r>
            <a:r>
              <a:rPr lang="en-US" sz="950" u="sng">
                <a:solidFill>
                  <a:schemeClr val="hlink"/>
                </a:solidFill>
                <a:highlight>
                  <a:srgbClr val="FFFFFF"/>
                </a:highlight>
                <a:hlinkClick r:id="rId2"/>
              </a:rPr>
              <a:t>https://www.iotforall.com/what-is-iot-simple-explanation</a:t>
            </a:r>
            <a:r>
              <a:rPr lang="en-US" sz="950">
                <a:solidFill>
                  <a:srgbClr val="202122"/>
                </a:solidFill>
                <a:highlight>
                  <a:srgbClr val="FFFFFF"/>
                </a:highlight>
              </a:rPr>
              <a:t> </a:t>
            </a:r>
            <a:r>
              <a:rPr lang="en-US" sz="950">
                <a:solidFill>
                  <a:srgbClr val="202122"/>
                </a:solidFill>
                <a:highlight>
                  <a:srgbClr val="FFFFFF"/>
                </a:highlight>
              </a:rPr>
              <a:t>Retrieved 18 January 2021.</a:t>
            </a:r>
            <a:endParaRPr sz="950">
              <a:solidFill>
                <a:srgbClr val="202122"/>
              </a:solidFill>
              <a:highlight>
                <a:srgbClr val="FFFFFF"/>
              </a:highlight>
            </a:endParaRPr>
          </a:p>
          <a:p>
            <a:pPr indent="0" lvl="0" marL="0" rtl="0" algn="l">
              <a:spcBef>
                <a:spcPts val="0"/>
              </a:spcBef>
              <a:spcAft>
                <a:spcPts val="0"/>
              </a:spcAft>
              <a:buNone/>
            </a:pPr>
            <a:r>
              <a:t/>
            </a:r>
            <a:endParaRPr sz="950">
              <a:solidFill>
                <a:srgbClr val="202122"/>
              </a:solidFill>
              <a:highlight>
                <a:srgbClr val="FFFFFF"/>
              </a:highlight>
            </a:endParaRPr>
          </a:p>
          <a:p>
            <a:pPr indent="0" lvl="0" marL="0" rtl="0" algn="l">
              <a:spcBef>
                <a:spcPts val="0"/>
              </a:spcBef>
              <a:spcAft>
                <a:spcPts val="0"/>
              </a:spcAft>
              <a:buNone/>
            </a:pPr>
            <a:r>
              <a:rPr lang="en-US" sz="950">
                <a:solidFill>
                  <a:srgbClr val="202122"/>
                </a:solidFill>
                <a:highlight>
                  <a:srgbClr val="FFFFFF"/>
                </a:highlight>
              </a:rPr>
              <a:t>A network of devices that talk to each other.  People do not even have to be involved.</a:t>
            </a:r>
            <a:endParaRPr sz="950">
              <a:solidFill>
                <a:srgbClr val="202122"/>
              </a:solidFill>
              <a:highlight>
                <a:srgbClr val="FFFFFF"/>
              </a:highlight>
            </a:endParaRPr>
          </a:p>
        </p:txBody>
      </p:sp>
      <p:sp>
        <p:nvSpPr>
          <p:cNvPr id="69" name="Google Shape;69;g7951a53fa7_0_2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951a53f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951a53fa7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https://www.brainyquote.com/topics/knowledge-is-power-quotes</a:t>
            </a:r>
            <a:r>
              <a:rPr lang="en-US"/>
              <a:t> Retrieved January 18, 2021</a:t>
            </a:r>
            <a:endParaRPr/>
          </a:p>
          <a:p>
            <a:pPr indent="0" lvl="0" marL="0" rtl="0" algn="l">
              <a:spcBef>
                <a:spcPts val="0"/>
              </a:spcBef>
              <a:spcAft>
                <a:spcPts val="0"/>
              </a:spcAft>
              <a:buNone/>
            </a:pPr>
            <a:r>
              <a:rPr lang="en-US"/>
              <a:t>quote by Kofi Annan</a:t>
            </a:r>
            <a:endParaRPr/>
          </a:p>
          <a:p>
            <a:pPr indent="0" lvl="0" marL="0" rtl="0" algn="l">
              <a:spcBef>
                <a:spcPts val="0"/>
              </a:spcBef>
              <a:spcAft>
                <a:spcPts val="0"/>
              </a:spcAft>
              <a:buNone/>
            </a:pPr>
            <a:r>
              <a:rPr b="1" lang="en-US">
                <a:solidFill>
                  <a:srgbClr val="202124"/>
                </a:solidFill>
                <a:highlight>
                  <a:srgbClr val="FFFFFF"/>
                </a:highlight>
              </a:rPr>
              <a:t>KOFI</a:t>
            </a:r>
            <a:r>
              <a:rPr lang="en-US">
                <a:solidFill>
                  <a:srgbClr val="202124"/>
                </a:solidFill>
                <a:highlight>
                  <a:srgbClr val="FFFFFF"/>
                </a:highlight>
              </a:rPr>
              <a:t> A. </a:t>
            </a:r>
            <a:r>
              <a:rPr b="1" lang="en-US">
                <a:solidFill>
                  <a:srgbClr val="202124"/>
                </a:solidFill>
                <a:highlight>
                  <a:srgbClr val="FFFFFF"/>
                </a:highlight>
              </a:rPr>
              <a:t>ANNAN</a:t>
            </a:r>
            <a:r>
              <a:rPr lang="en-US">
                <a:solidFill>
                  <a:srgbClr val="202124"/>
                </a:solidFill>
                <a:highlight>
                  <a:srgbClr val="FFFFFF"/>
                </a:highlight>
              </a:rPr>
              <a:t> of Ghana, the seventh Secretary-General of the United Nations,</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lang="en-US">
                <a:solidFill>
                  <a:srgbClr val="202124"/>
                </a:solidFill>
                <a:highlight>
                  <a:srgbClr val="FFFFFF"/>
                </a:highlight>
              </a:rPr>
              <a:t>Our smartphones would just be dumb phones if they were not internet connected.  With an internet connection we have access to an endless supply of information, videos, games and music.</a:t>
            </a:r>
            <a:endParaRPr>
              <a:solidFill>
                <a:srgbClr val="202124"/>
              </a:solidFill>
              <a:highlight>
                <a:srgbClr val="FFFFFF"/>
              </a:highlight>
            </a:endParaRPr>
          </a:p>
        </p:txBody>
      </p:sp>
      <p:sp>
        <p:nvSpPr>
          <p:cNvPr id="76" name="Google Shape;76;g7951a53fa7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951a53fa7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51a53fa7_0_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highlight>
                <a:srgbClr val="FFFFFF"/>
              </a:highlight>
            </a:endParaRPr>
          </a:p>
        </p:txBody>
      </p:sp>
      <p:sp>
        <p:nvSpPr>
          <p:cNvPr id="83" name="Google Shape;83;g7951a53fa7_0_3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en.wikipedia.org/wiki/Kevin_Ashton" TargetMode="External"/><Relationship Id="rId4" Type="http://schemas.openxmlformats.org/officeDocument/2006/relationships/hyperlink" Target="http://www.autoidlabs.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en.wikipedia.org/wiki/Karl_Steinbuc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5.png"/><Relationship Id="rId5" Type="http://schemas.openxmlformats.org/officeDocument/2006/relationships/image" Target="../media/image6.jpg"/><Relationship Id="rId6" Type="http://schemas.openxmlformats.org/officeDocument/2006/relationships/image" Target="../media/image4.png"/><Relationship Id="rId7"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leftronic.com/internet-of-things-statist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ipropertymanagement.com/research/iot-statist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nternetofthingsagenda.techtarget.com/definition/unique-identifier-UI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28" name="Google Shape;28;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a:t>
            </a:r>
            <a:r>
              <a:rPr lang="en-US" sz="4800">
                <a:latin typeface="Georgia"/>
                <a:ea typeface="Georgia"/>
                <a:cs typeface="Georgia"/>
                <a:sym typeface="Georgia"/>
              </a:rPr>
              <a:t> 1</a:t>
            </a:r>
            <a:endParaRPr>
              <a:latin typeface="Georgia"/>
              <a:ea typeface="Georgia"/>
              <a:cs typeface="Georgia"/>
              <a:sym typeface="Georgia"/>
            </a:endParaRPr>
          </a:p>
        </p:txBody>
      </p:sp>
      <p:pic>
        <p:nvPicPr>
          <p:cNvPr id="29" name="Google Shape;29;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30" name="Google Shape;30;p6"/>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a:t>
            </a:r>
            <a:r>
              <a:rPr lang="en-US">
                <a:latin typeface="Georgia"/>
                <a:ea typeface="Georgia"/>
                <a:cs typeface="Georgia"/>
                <a:sym typeface="Georgia"/>
              </a:rPr>
              <a:t>y connect a “Thing” to the </a:t>
            </a:r>
            <a:r>
              <a:rPr lang="en-US">
                <a:solidFill>
                  <a:srgbClr val="0A304E"/>
                </a:solidFill>
                <a:latin typeface="Georgia"/>
                <a:ea typeface="Georgia"/>
                <a:cs typeface="Georgia"/>
                <a:sym typeface="Georgia"/>
              </a:rPr>
              <a:t>Internet?</a:t>
            </a:r>
            <a:endParaRPr>
              <a:solidFill>
                <a:srgbClr val="0A304E"/>
              </a:solidFill>
              <a:latin typeface="Georgia"/>
              <a:ea typeface="Georgia"/>
              <a:cs typeface="Georgia"/>
              <a:sym typeface="Georgia"/>
            </a:endParaRPr>
          </a:p>
        </p:txBody>
      </p:sp>
      <p:sp>
        <p:nvSpPr>
          <p:cNvPr id="93" name="Google Shape;93;p15"/>
          <p:cNvSpPr txBox="1"/>
          <p:nvPr/>
        </p:nvSpPr>
        <p:spPr>
          <a:xfrm>
            <a:off x="1634650" y="4307725"/>
            <a:ext cx="12986700" cy="2928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Connecting a “thing” to the internet can provide </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FF0000"/>
                </a:solidFill>
                <a:latin typeface="Georgia"/>
                <a:ea typeface="Georgia"/>
                <a:cs typeface="Georgia"/>
                <a:sym typeface="Georgia"/>
              </a:rPr>
              <a:t>new solutions to a problem</a:t>
            </a:r>
            <a:r>
              <a:rPr lang="en-US" sz="4000">
                <a:solidFill>
                  <a:srgbClr val="0A304E"/>
                </a:solidFill>
                <a:latin typeface="Georgia"/>
                <a:ea typeface="Georgia"/>
                <a:cs typeface="Georgia"/>
                <a:sym typeface="Georgia"/>
              </a:rPr>
              <a:t> and possibly </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FF0000"/>
                </a:solidFill>
                <a:latin typeface="Georgia"/>
                <a:ea typeface="Georgia"/>
                <a:cs typeface="Georgia"/>
                <a:sym typeface="Georgia"/>
              </a:rPr>
              <a:t>make our lives better or easier</a:t>
            </a:r>
            <a:r>
              <a:rPr lang="en-US" sz="4000">
                <a:solidFill>
                  <a:srgbClr val="0A304E"/>
                </a:solidFill>
                <a:latin typeface="Georgia"/>
                <a:ea typeface="Georgia"/>
                <a:cs typeface="Georgia"/>
                <a:sym typeface="Georgia"/>
              </a:rPr>
              <a:t> in some way.</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155700" y="40449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a Brief History</a:t>
            </a:r>
            <a:endParaRPr>
              <a:solidFill>
                <a:srgbClr val="0A304E"/>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a Brief History</a:t>
            </a:r>
            <a:endParaRPr>
              <a:solidFill>
                <a:srgbClr val="0A304E"/>
              </a:solidFill>
              <a:latin typeface="Georgia"/>
              <a:ea typeface="Georgia"/>
              <a:cs typeface="Georgia"/>
              <a:sym typeface="Georgia"/>
            </a:endParaRPr>
          </a:p>
        </p:txBody>
      </p:sp>
      <p:sp>
        <p:nvSpPr>
          <p:cNvPr id="106" name="Google Shape;106;p17"/>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1999</a:t>
            </a:r>
            <a:endParaRPr sz="4000">
              <a:solidFill>
                <a:srgbClr val="0A304E"/>
              </a:solidFill>
              <a:highlight>
                <a:srgbClr val="FFFFFF"/>
              </a:highlight>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The Internet of Things term is coined by </a:t>
            </a:r>
            <a:r>
              <a:rPr lang="en-US" sz="4000">
                <a:solidFill>
                  <a:srgbClr val="0A304E"/>
                </a:solidFill>
                <a:highlight>
                  <a:srgbClr val="FFFFFF"/>
                </a:highlight>
                <a:uFill>
                  <a:noFill/>
                </a:uFill>
                <a:latin typeface="Georgia"/>
                <a:ea typeface="Georgia"/>
                <a:cs typeface="Georgia"/>
                <a:sym typeface="Georgia"/>
                <a:hlinkClick r:id="rId3">
                  <a:extLst>
                    <a:ext uri="{A12FA001-AC4F-418D-AE19-62706E023703}">
                      <ahyp:hlinkClr val="tx"/>
                    </a:ext>
                  </a:extLst>
                </a:hlinkClick>
              </a:rPr>
              <a:t>Kevin Ashton</a:t>
            </a:r>
            <a:r>
              <a:rPr lang="en-US" sz="4000">
                <a:solidFill>
                  <a:srgbClr val="0A304E"/>
                </a:solidFill>
                <a:highlight>
                  <a:srgbClr val="FFFFFF"/>
                </a:highlight>
                <a:latin typeface="Georgia"/>
                <a:ea typeface="Georgia"/>
                <a:cs typeface="Georgia"/>
                <a:sym typeface="Georgia"/>
              </a:rPr>
              <a:t>, executive director of the </a:t>
            </a:r>
            <a:r>
              <a:rPr lang="en-US" sz="4000">
                <a:solidFill>
                  <a:srgbClr val="0A304E"/>
                </a:solidFill>
                <a:highlight>
                  <a:srgbClr val="FFFFFF"/>
                </a:highlight>
                <a:uFill>
                  <a:noFill/>
                </a:uFill>
                <a:latin typeface="Georgia"/>
                <a:ea typeface="Georgia"/>
                <a:cs typeface="Georgia"/>
                <a:sym typeface="Georgia"/>
                <a:hlinkClick r:id="rId4">
                  <a:extLst>
                    <a:ext uri="{A12FA001-AC4F-418D-AE19-62706E023703}">
                      <ahyp:hlinkClr val="tx"/>
                    </a:ext>
                  </a:extLst>
                </a:hlinkClick>
              </a:rPr>
              <a:t>Auto-ID</a:t>
            </a:r>
            <a:r>
              <a:rPr lang="en-US" sz="4000">
                <a:solidFill>
                  <a:srgbClr val="0A304E"/>
                </a:solidFill>
                <a:highlight>
                  <a:srgbClr val="FFFFFF"/>
                </a:highlight>
                <a:latin typeface="Georgia"/>
                <a:ea typeface="Georgia"/>
                <a:cs typeface="Georgia"/>
                <a:sym typeface="Georgia"/>
              </a:rPr>
              <a:t> Center at MIT.  It was the title of a presentation given to Proctor &amp; Gamble about using RFID in the supply chain.</a:t>
            </a:r>
            <a:endParaRPr sz="4000">
              <a:solidFill>
                <a:srgbClr val="0A304E"/>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is a relatively new idea?</a:t>
            </a:r>
            <a:endParaRPr>
              <a:solidFill>
                <a:srgbClr val="0A304E"/>
              </a:solidFill>
              <a:latin typeface="Georgia"/>
              <a:ea typeface="Georgia"/>
              <a:cs typeface="Georgia"/>
              <a:sym typeface="Georgia"/>
            </a:endParaRPr>
          </a:p>
        </p:txBody>
      </p:sp>
      <p:sp>
        <p:nvSpPr>
          <p:cNvPr id="113" name="Google Shape;113;p18"/>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3500">
                <a:solidFill>
                  <a:srgbClr val="0A304E"/>
                </a:solidFill>
                <a:highlight>
                  <a:srgbClr val="FFFFFF"/>
                </a:highlight>
                <a:latin typeface="Georgia"/>
                <a:ea typeface="Georgia"/>
                <a:cs typeface="Georgia"/>
                <a:sym typeface="Georgia"/>
              </a:rPr>
              <a:t>"</a:t>
            </a:r>
            <a:r>
              <a:rPr i="1" lang="en-US" sz="3500">
                <a:solidFill>
                  <a:srgbClr val="0A304E"/>
                </a:solidFill>
                <a:highlight>
                  <a:srgbClr val="FFFFFF"/>
                </a:highlight>
                <a:latin typeface="Georgia"/>
                <a:ea typeface="Georgia"/>
                <a:cs typeface="Georgia"/>
                <a:sym typeface="Georgia"/>
              </a:rPr>
              <a:t>When wireless is perfectly applied the whole earth will be converted into a huge brain, which in fact it is, all things being particles of a real and rhythmic whole.........and the instruments through which we shall be able to do this will be amazingly simple compared with our present telephone. A man will be able to carry one in his vest pocket.</a:t>
            </a:r>
            <a:r>
              <a:rPr lang="en-US" sz="3500">
                <a:solidFill>
                  <a:srgbClr val="0A304E"/>
                </a:solidFill>
                <a:highlight>
                  <a:srgbClr val="FFFFFF"/>
                </a:highlight>
                <a:latin typeface="Georgia"/>
                <a:ea typeface="Georgia"/>
                <a:cs typeface="Georgia"/>
                <a:sym typeface="Georgia"/>
              </a:rPr>
              <a:t>"</a:t>
            </a:r>
            <a:r>
              <a:rPr lang="en-US" sz="3500">
                <a:solidFill>
                  <a:srgbClr val="0A304E"/>
                </a:solidFill>
                <a:latin typeface="Georgia"/>
                <a:ea typeface="Georgia"/>
                <a:cs typeface="Georgia"/>
                <a:sym typeface="Georgia"/>
              </a:rPr>
              <a:t> </a:t>
            </a:r>
            <a:endParaRPr sz="3500">
              <a:solidFill>
                <a:srgbClr val="0A304E"/>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1162000" y="150722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is a relatively new idea?</a:t>
            </a:r>
            <a:endParaRPr>
              <a:solidFill>
                <a:srgbClr val="0A304E"/>
              </a:solidFill>
              <a:latin typeface="Georgia"/>
              <a:ea typeface="Georgia"/>
              <a:cs typeface="Georgia"/>
              <a:sym typeface="Georgia"/>
            </a:endParaRPr>
          </a:p>
        </p:txBody>
      </p:sp>
      <p:sp>
        <p:nvSpPr>
          <p:cNvPr id="120" name="Google Shape;120;p19"/>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3600">
                <a:solidFill>
                  <a:srgbClr val="0A304E"/>
                </a:solidFill>
                <a:highlight>
                  <a:srgbClr val="FFFFFF"/>
                </a:highlight>
                <a:latin typeface="Georgia"/>
                <a:ea typeface="Georgia"/>
                <a:cs typeface="Georgia"/>
                <a:sym typeface="Georgia"/>
              </a:rPr>
              <a:t>"</a:t>
            </a:r>
            <a:r>
              <a:rPr i="1" lang="en-US" sz="3500">
                <a:solidFill>
                  <a:srgbClr val="0A304E"/>
                </a:solidFill>
                <a:highlight>
                  <a:srgbClr val="FFFFFF"/>
                </a:highlight>
                <a:latin typeface="Georgia"/>
                <a:ea typeface="Georgia"/>
                <a:cs typeface="Georgia"/>
                <a:sym typeface="Georgia"/>
              </a:rPr>
              <a:t>When wireless is perfectly applied the whole earth will be converted into a huge brain, which in fact it is, all things being particles of a real and rhythmic whole.........and the instruments through which we shall be able to do this will be amazingly simple compared with our present telephone. A man will be able to carry one in his vest pocket.</a:t>
            </a:r>
            <a:r>
              <a:rPr lang="en-US" sz="3500">
                <a:solidFill>
                  <a:srgbClr val="0A304E"/>
                </a:solidFill>
                <a:highlight>
                  <a:srgbClr val="FFFFFF"/>
                </a:highlight>
                <a:latin typeface="Georgia"/>
                <a:ea typeface="Georgia"/>
                <a:cs typeface="Georgia"/>
                <a:sym typeface="Georgia"/>
              </a:rPr>
              <a:t>"</a:t>
            </a:r>
            <a:r>
              <a:rPr lang="en-US" sz="4000">
                <a:solidFill>
                  <a:srgbClr val="0A304E"/>
                </a:solidFill>
              </a:rPr>
              <a:t>  </a:t>
            </a:r>
            <a:r>
              <a:rPr lang="en-US" sz="4000">
                <a:solidFill>
                  <a:srgbClr val="FF0000"/>
                </a:solidFill>
              </a:rPr>
              <a:t>Nikola Tesla 1926</a:t>
            </a:r>
            <a:endParaRPr sz="40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a Brief History</a:t>
            </a:r>
            <a:endParaRPr>
              <a:solidFill>
                <a:srgbClr val="0A304E"/>
              </a:solidFill>
              <a:latin typeface="Georgia"/>
              <a:ea typeface="Georgia"/>
              <a:cs typeface="Georgia"/>
              <a:sym typeface="Georgia"/>
            </a:endParaRPr>
          </a:p>
        </p:txBody>
      </p:sp>
      <p:sp>
        <p:nvSpPr>
          <p:cNvPr id="127" name="Google Shape;127;p20"/>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1966</a:t>
            </a:r>
            <a:endParaRPr sz="4000">
              <a:solidFill>
                <a:srgbClr val="0A304E"/>
              </a:solidFill>
              <a:highlight>
                <a:srgbClr val="FFFFFF"/>
              </a:highlight>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highlight>
                  <a:srgbClr val="FFFFFF"/>
                </a:highlight>
                <a:uFill>
                  <a:noFill/>
                </a:uFill>
                <a:latin typeface="Georgia"/>
                <a:ea typeface="Georgia"/>
                <a:cs typeface="Georgia"/>
                <a:sym typeface="Georgia"/>
                <a:hlinkClick r:id="rId3">
                  <a:extLst>
                    <a:ext uri="{A12FA001-AC4F-418D-AE19-62706E023703}">
                      <ahyp:hlinkClr val="tx"/>
                    </a:ext>
                  </a:extLst>
                </a:hlinkClick>
              </a:rPr>
              <a:t>Karl Steinbuch</a:t>
            </a:r>
            <a:r>
              <a:rPr lang="en-US" sz="4000">
                <a:solidFill>
                  <a:srgbClr val="0A304E"/>
                </a:solidFill>
                <a:highlight>
                  <a:srgbClr val="FFFFFF"/>
                </a:highlight>
                <a:latin typeface="Georgia"/>
                <a:ea typeface="Georgia"/>
                <a:cs typeface="Georgia"/>
                <a:sym typeface="Georgia"/>
              </a:rPr>
              <a:t> a German computer science pioneer said "</a:t>
            </a:r>
            <a:r>
              <a:rPr i="1" lang="en-US" sz="4000">
                <a:solidFill>
                  <a:srgbClr val="0A304E"/>
                </a:solidFill>
                <a:highlight>
                  <a:srgbClr val="FFFFFF"/>
                </a:highlight>
                <a:latin typeface="Georgia"/>
                <a:ea typeface="Georgia"/>
                <a:cs typeface="Georgia"/>
                <a:sym typeface="Georgia"/>
              </a:rPr>
              <a:t>In a few decades time, computers will be interwoven into almost every industrial product</a:t>
            </a:r>
            <a:r>
              <a:rPr lang="en-US" sz="4000">
                <a:solidFill>
                  <a:srgbClr val="0A304E"/>
                </a:solidFill>
                <a:highlight>
                  <a:srgbClr val="FFFFFF"/>
                </a:highlight>
                <a:latin typeface="Georgia"/>
                <a:ea typeface="Georgia"/>
                <a:cs typeface="Georgia"/>
                <a:sym typeface="Georgia"/>
              </a:rPr>
              <a:t>"</a:t>
            </a:r>
            <a:endParaRPr sz="4000">
              <a:solidFill>
                <a:srgbClr val="0A304E"/>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a Brief History</a:t>
            </a:r>
            <a:endParaRPr>
              <a:solidFill>
                <a:srgbClr val="0A304E"/>
              </a:solidFill>
              <a:latin typeface="Georgia"/>
              <a:ea typeface="Georgia"/>
              <a:cs typeface="Georgia"/>
              <a:sym typeface="Georgia"/>
            </a:endParaRPr>
          </a:p>
        </p:txBody>
      </p:sp>
      <p:sp>
        <p:nvSpPr>
          <p:cNvPr id="134" name="Google Shape;134;p21"/>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1990</a:t>
            </a:r>
            <a:endParaRPr sz="4000">
              <a:solidFill>
                <a:srgbClr val="0A304E"/>
              </a:solidFill>
              <a:highlight>
                <a:srgbClr val="FFFFFF"/>
              </a:highlight>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John Romkey created the first IOT device -  a toaster that could be turned on and off over the Internet.</a:t>
            </a:r>
            <a:endParaRPr sz="4000">
              <a:solidFill>
                <a:srgbClr val="0A304E"/>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5195350" y="804163"/>
            <a:ext cx="5865300" cy="753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a Brief History</a:t>
            </a:r>
            <a:endParaRPr>
              <a:solidFill>
                <a:srgbClr val="0A304E"/>
              </a:solidFill>
              <a:latin typeface="Georgia"/>
              <a:ea typeface="Georgia"/>
              <a:cs typeface="Georgia"/>
              <a:sym typeface="Georgia"/>
            </a:endParaRPr>
          </a:p>
        </p:txBody>
      </p:sp>
      <p:sp>
        <p:nvSpPr>
          <p:cNvPr id="147" name="Google Shape;147;p23"/>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2008-2009</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According to Cisco, more “things or objects” are connected to the internet than people and</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 the Internet of Things is “born”.</a:t>
            </a:r>
            <a:endParaRPr sz="4000">
              <a:solidFill>
                <a:srgbClr val="0A304E"/>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IOT a Brief History</a:t>
            </a:r>
            <a:endParaRPr>
              <a:solidFill>
                <a:srgbClr val="0A304E"/>
              </a:solidFill>
              <a:latin typeface="Georgia"/>
              <a:ea typeface="Georgia"/>
              <a:cs typeface="Georgia"/>
              <a:sym typeface="Georgia"/>
            </a:endParaRPr>
          </a:p>
        </p:txBody>
      </p:sp>
      <p:sp>
        <p:nvSpPr>
          <p:cNvPr id="154" name="Google Shape;154;p24"/>
          <p:cNvSpPr txBox="1"/>
          <p:nvPr/>
        </p:nvSpPr>
        <p:spPr>
          <a:xfrm>
            <a:off x="1649700" y="2969450"/>
            <a:ext cx="12971700" cy="51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2015</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The Congressional </a:t>
            </a:r>
            <a:r>
              <a:rPr lang="en-US" sz="4000">
                <a:solidFill>
                  <a:srgbClr val="0A304E"/>
                </a:solidFill>
                <a:latin typeface="Georgia"/>
                <a:ea typeface="Georgia"/>
                <a:cs typeface="Georgia"/>
                <a:sym typeface="Georgia"/>
              </a:rPr>
              <a:t>Caucus</a:t>
            </a:r>
            <a:r>
              <a:rPr lang="en-US" sz="4000">
                <a:solidFill>
                  <a:srgbClr val="0A304E"/>
                </a:solidFill>
                <a:latin typeface="Georgia"/>
                <a:ea typeface="Georgia"/>
                <a:cs typeface="Georgia"/>
                <a:sym typeface="Georgia"/>
              </a:rPr>
              <a:t> on the Internet of Things is formed to keep lawmakers informed about the developing IOT industry.</a:t>
            </a:r>
            <a:endParaRPr sz="4000">
              <a:solidFill>
                <a:srgbClr val="0A304E"/>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 Topics</a:t>
            </a:r>
            <a:endParaRPr>
              <a:solidFill>
                <a:srgbClr val="0A304E"/>
              </a:solidFill>
              <a:latin typeface="Georgia"/>
              <a:ea typeface="Georgia"/>
              <a:cs typeface="Georgia"/>
              <a:sym typeface="Georgia"/>
            </a:endParaRPr>
          </a:p>
        </p:txBody>
      </p:sp>
      <p:sp>
        <p:nvSpPr>
          <p:cNvPr id="37" name="Google Shape;37;p7"/>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b="1" lang="en-US" sz="4000">
                <a:solidFill>
                  <a:srgbClr val="0A304E"/>
                </a:solidFill>
                <a:latin typeface="Georgia"/>
                <a:ea typeface="Georgia"/>
                <a:cs typeface="Georgia"/>
                <a:sym typeface="Georgia"/>
              </a:rPr>
              <a:t>1.1 What is IOT? What is a Thing?</a:t>
            </a:r>
            <a:endParaRPr b="1"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1.2 IOT Connectivity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1.3 IOT Communication Protocols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1.4 IOT Services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1.5 IOT Security</a:t>
            </a:r>
            <a:endParaRPr sz="4000">
              <a:solidFill>
                <a:srgbClr val="0A304E"/>
              </a:solidFill>
              <a:latin typeface="Georgia"/>
              <a:ea typeface="Georgia"/>
              <a:cs typeface="Georgia"/>
              <a:sym typeface="Georgia"/>
            </a:endParaRPr>
          </a:p>
          <a:p>
            <a:pPr indent="0" lvl="0" marL="457200" rtl="0" algn="l">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lang="en-US">
                <a:solidFill>
                  <a:srgbClr val="FF0000"/>
                </a:solidFill>
                <a:latin typeface="Georgia"/>
                <a:ea typeface="Georgia"/>
                <a:cs typeface="Georgia"/>
                <a:sym typeface="Georgia"/>
              </a:rPr>
              <a:t>IOT Now</a:t>
            </a:r>
            <a:r>
              <a:rPr lang="en-US">
                <a:latin typeface="Georgia"/>
                <a:ea typeface="Georgia"/>
                <a:cs typeface="Georgia"/>
                <a:sym typeface="Georgia"/>
              </a:rPr>
              <a:t>  </a:t>
            </a:r>
            <a:endParaRPr>
              <a:latin typeface="Georgia"/>
              <a:ea typeface="Georgia"/>
              <a:cs typeface="Georgia"/>
              <a:sym typeface="Georgia"/>
            </a:endParaRPr>
          </a:p>
        </p:txBody>
      </p:sp>
      <p:pic>
        <p:nvPicPr>
          <p:cNvPr id="161" name="Google Shape;161;p25"/>
          <p:cNvPicPr preferRelativeResize="0"/>
          <p:nvPr/>
        </p:nvPicPr>
        <p:blipFill>
          <a:blip r:embed="rId3">
            <a:alphaModFix/>
          </a:blip>
          <a:stretch>
            <a:fillRect/>
          </a:stretch>
        </p:blipFill>
        <p:spPr>
          <a:xfrm>
            <a:off x="0" y="3968800"/>
            <a:ext cx="5715000" cy="4286250"/>
          </a:xfrm>
          <a:prstGeom prst="rect">
            <a:avLst/>
          </a:prstGeom>
          <a:noFill/>
          <a:ln>
            <a:noFill/>
          </a:ln>
        </p:spPr>
      </p:pic>
      <p:pic>
        <p:nvPicPr>
          <p:cNvPr id="162" name="Google Shape;162;p25"/>
          <p:cNvPicPr preferRelativeResize="0"/>
          <p:nvPr/>
        </p:nvPicPr>
        <p:blipFill>
          <a:blip r:embed="rId4">
            <a:alphaModFix/>
          </a:blip>
          <a:stretch>
            <a:fillRect/>
          </a:stretch>
        </p:blipFill>
        <p:spPr>
          <a:xfrm>
            <a:off x="-295350" y="245875"/>
            <a:ext cx="3854776" cy="3854776"/>
          </a:xfrm>
          <a:prstGeom prst="rect">
            <a:avLst/>
          </a:prstGeom>
          <a:noFill/>
          <a:ln>
            <a:noFill/>
          </a:ln>
        </p:spPr>
      </p:pic>
      <p:pic>
        <p:nvPicPr>
          <p:cNvPr id="163" name="Google Shape;163;p25"/>
          <p:cNvPicPr preferRelativeResize="0"/>
          <p:nvPr/>
        </p:nvPicPr>
        <p:blipFill>
          <a:blip r:embed="rId5">
            <a:alphaModFix/>
          </a:blip>
          <a:stretch>
            <a:fillRect/>
          </a:stretch>
        </p:blipFill>
        <p:spPr>
          <a:xfrm>
            <a:off x="11321900" y="4400263"/>
            <a:ext cx="4934112" cy="3854775"/>
          </a:xfrm>
          <a:prstGeom prst="rect">
            <a:avLst/>
          </a:prstGeom>
          <a:noFill/>
          <a:ln>
            <a:noFill/>
          </a:ln>
        </p:spPr>
      </p:pic>
      <p:pic>
        <p:nvPicPr>
          <p:cNvPr id="164" name="Google Shape;164;p25"/>
          <p:cNvPicPr preferRelativeResize="0"/>
          <p:nvPr/>
        </p:nvPicPr>
        <p:blipFill>
          <a:blip r:embed="rId6">
            <a:alphaModFix/>
          </a:blip>
          <a:stretch>
            <a:fillRect/>
          </a:stretch>
        </p:blipFill>
        <p:spPr>
          <a:xfrm>
            <a:off x="5450375" y="4807672"/>
            <a:ext cx="6894776" cy="3447375"/>
          </a:xfrm>
          <a:prstGeom prst="rect">
            <a:avLst/>
          </a:prstGeom>
          <a:noFill/>
          <a:ln>
            <a:noFill/>
          </a:ln>
        </p:spPr>
      </p:pic>
      <p:pic>
        <p:nvPicPr>
          <p:cNvPr id="165" name="Google Shape;165;p25"/>
          <p:cNvPicPr preferRelativeResize="0"/>
          <p:nvPr/>
        </p:nvPicPr>
        <p:blipFill>
          <a:blip r:embed="rId7">
            <a:alphaModFix/>
          </a:blip>
          <a:stretch>
            <a:fillRect/>
          </a:stretch>
        </p:blipFill>
        <p:spPr>
          <a:xfrm>
            <a:off x="7729200" y="952913"/>
            <a:ext cx="8325736" cy="3447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162000" y="31016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Why use IOT as a learning platform?</a:t>
            </a:r>
            <a:endParaRPr>
              <a:solidFill>
                <a:srgbClr val="0A304E"/>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The present and future</a:t>
            </a:r>
            <a:endParaRPr>
              <a:solidFill>
                <a:srgbClr val="0A304E"/>
              </a:solidFill>
              <a:latin typeface="Georgia"/>
              <a:ea typeface="Georgia"/>
              <a:cs typeface="Georgia"/>
              <a:sym typeface="Georgia"/>
            </a:endParaRPr>
          </a:p>
        </p:txBody>
      </p:sp>
      <p:sp>
        <p:nvSpPr>
          <p:cNvPr id="178" name="Google Shape;178;p27"/>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50850" lvl="0" marL="939800" rtl="0" algn="l">
              <a:lnSpc>
                <a:spcPct val="100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In 2018</a:t>
            </a:r>
            <a:r>
              <a:rPr lang="en-US" sz="3500">
                <a:solidFill>
                  <a:srgbClr val="0A304E"/>
                </a:solidFill>
                <a:highlight>
                  <a:srgbClr val="FFFFFF"/>
                </a:highlight>
                <a:latin typeface="Georgia"/>
                <a:ea typeface="Georgia"/>
                <a:cs typeface="Georgia"/>
                <a:sym typeface="Georgia"/>
              </a:rPr>
              <a:t>—there were 7 billion IoT devices</a:t>
            </a:r>
            <a:endParaRPr sz="3500">
              <a:solidFill>
                <a:srgbClr val="0A304E"/>
              </a:solidFill>
              <a:highlight>
                <a:srgbClr val="FFFFFF"/>
              </a:highlight>
              <a:latin typeface="Georgia"/>
              <a:ea typeface="Georgia"/>
              <a:cs typeface="Georgia"/>
              <a:sym typeface="Georgia"/>
            </a:endParaRPr>
          </a:p>
          <a:p>
            <a:pPr indent="-450850" lvl="0" marL="939800" rtl="0" algn="l">
              <a:lnSpc>
                <a:spcPct val="100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In 2019</a:t>
            </a:r>
            <a:r>
              <a:rPr lang="en-US" sz="3500">
                <a:solidFill>
                  <a:srgbClr val="0A304E"/>
                </a:solidFill>
                <a:highlight>
                  <a:srgbClr val="FFFFFF"/>
                </a:highlight>
                <a:latin typeface="Georgia"/>
                <a:ea typeface="Georgia"/>
                <a:cs typeface="Georgia"/>
                <a:sym typeface="Georgia"/>
              </a:rPr>
              <a:t>—the number of active IoT devices reached 26.66 billion</a:t>
            </a:r>
            <a:endParaRPr sz="3500">
              <a:solidFill>
                <a:srgbClr val="0A304E"/>
              </a:solidFill>
              <a:highlight>
                <a:srgbClr val="FFFFFF"/>
              </a:highlight>
              <a:latin typeface="Georgia"/>
              <a:ea typeface="Georgia"/>
              <a:cs typeface="Georgia"/>
              <a:sym typeface="Georgia"/>
            </a:endParaRPr>
          </a:p>
          <a:p>
            <a:pPr indent="-450850" lvl="0" marL="939800" rtl="0" algn="l">
              <a:lnSpc>
                <a:spcPct val="100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Every second</a:t>
            </a:r>
            <a:r>
              <a:rPr lang="en-US" sz="3500">
                <a:solidFill>
                  <a:srgbClr val="0A304E"/>
                </a:solidFill>
                <a:highlight>
                  <a:srgbClr val="FFFFFF"/>
                </a:highlight>
                <a:latin typeface="Georgia"/>
                <a:ea typeface="Georgia"/>
                <a:cs typeface="Georgia"/>
                <a:sym typeface="Georgia"/>
              </a:rPr>
              <a:t>—127 new IoT devices are connected to the web</a:t>
            </a:r>
            <a:endParaRPr sz="3500">
              <a:solidFill>
                <a:srgbClr val="0A304E"/>
              </a:solidFill>
              <a:highlight>
                <a:srgbClr val="FFFFFF"/>
              </a:highlight>
              <a:latin typeface="Georgia"/>
              <a:ea typeface="Georgia"/>
              <a:cs typeface="Georgia"/>
              <a:sym typeface="Georgia"/>
            </a:endParaRPr>
          </a:p>
          <a:p>
            <a:pPr indent="-450850" lvl="0" marL="939800" rtl="0" algn="l">
              <a:lnSpc>
                <a:spcPct val="100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During 2020</a:t>
            </a:r>
            <a:r>
              <a:rPr lang="en-US" sz="3500">
                <a:solidFill>
                  <a:srgbClr val="0A304E"/>
                </a:solidFill>
                <a:highlight>
                  <a:srgbClr val="FFFFFF"/>
                </a:highlight>
                <a:latin typeface="Georgia"/>
                <a:ea typeface="Georgia"/>
                <a:cs typeface="Georgia"/>
                <a:sym typeface="Georgia"/>
              </a:rPr>
              <a:t>—experts estimate the installation of </a:t>
            </a:r>
            <a:r>
              <a:rPr b="1" lang="en-US" sz="3500">
                <a:solidFill>
                  <a:srgbClr val="0A304E"/>
                </a:solidFill>
                <a:highlight>
                  <a:srgbClr val="FFFFFF"/>
                </a:highlight>
                <a:uFill>
                  <a:noFill/>
                </a:uFill>
                <a:latin typeface="Georgia"/>
                <a:ea typeface="Georgia"/>
                <a:cs typeface="Georgia"/>
                <a:sym typeface="Georgia"/>
                <a:hlinkClick r:id="rId3">
                  <a:extLst>
                    <a:ext uri="{A12FA001-AC4F-418D-AE19-62706E023703}">
                      <ahyp:hlinkClr val="tx"/>
                    </a:ext>
                  </a:extLst>
                </a:hlinkClick>
              </a:rPr>
              <a:t>31 billion IoT devices</a:t>
            </a:r>
            <a:endParaRPr b="1" sz="3500">
              <a:solidFill>
                <a:srgbClr val="0A304E"/>
              </a:solidFill>
              <a:highlight>
                <a:srgbClr val="FFFFFF"/>
              </a:highlight>
              <a:latin typeface="Georgia"/>
              <a:ea typeface="Georgia"/>
              <a:cs typeface="Georgia"/>
              <a:sym typeface="Georgia"/>
            </a:endParaRPr>
          </a:p>
          <a:p>
            <a:pPr indent="-450850" lvl="0" marL="939800" rtl="0" algn="l">
              <a:lnSpc>
                <a:spcPct val="100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By 2021</a:t>
            </a:r>
            <a:r>
              <a:rPr lang="en-US" sz="3500">
                <a:solidFill>
                  <a:srgbClr val="0A304E"/>
                </a:solidFill>
                <a:highlight>
                  <a:srgbClr val="FFFFFF"/>
                </a:highlight>
                <a:latin typeface="Georgia"/>
                <a:ea typeface="Georgia"/>
                <a:cs typeface="Georgia"/>
                <a:sym typeface="Georgia"/>
              </a:rPr>
              <a:t>—35 billion IoT devices will be installed worldwide</a:t>
            </a:r>
            <a:endParaRPr sz="3500">
              <a:solidFill>
                <a:srgbClr val="0A304E"/>
              </a:solidFill>
              <a:highlight>
                <a:srgbClr val="FFFFFF"/>
              </a:highlight>
              <a:latin typeface="Georgia"/>
              <a:ea typeface="Georgia"/>
              <a:cs typeface="Georgia"/>
              <a:sym typeface="Georgia"/>
            </a:endParaRPr>
          </a:p>
          <a:p>
            <a:pPr indent="-450850" lvl="0" marL="939800" rtl="0" algn="l">
              <a:lnSpc>
                <a:spcPct val="100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By 2025</a:t>
            </a:r>
            <a:r>
              <a:rPr lang="en-US" sz="3500">
                <a:solidFill>
                  <a:srgbClr val="0A304E"/>
                </a:solidFill>
                <a:highlight>
                  <a:srgbClr val="FFFFFF"/>
                </a:highlight>
                <a:latin typeface="Georgia"/>
                <a:ea typeface="Georgia"/>
                <a:cs typeface="Georgia"/>
                <a:sym typeface="Georgia"/>
              </a:rPr>
              <a:t>—more than 75 IoT devices billion will be connected to the web</a:t>
            </a:r>
            <a:endParaRPr sz="3500">
              <a:solidFill>
                <a:srgbClr val="0A304E"/>
              </a:solidFill>
              <a:highlight>
                <a:srgbClr val="FFFFFF"/>
              </a:highlight>
              <a:latin typeface="Georgia"/>
              <a:ea typeface="Georgia"/>
              <a:cs typeface="Georgia"/>
              <a:sym typeface="Georgia"/>
            </a:endParaRPr>
          </a:p>
          <a:p>
            <a:pPr indent="0" lvl="0" marL="457200" rtl="0" algn="l">
              <a:lnSpc>
                <a:spcPct val="150000"/>
              </a:lnSpc>
              <a:spcBef>
                <a:spcPts val="3000"/>
              </a:spcBef>
              <a:spcAft>
                <a:spcPts val="0"/>
              </a:spcAft>
              <a:buNone/>
            </a:pPr>
            <a:r>
              <a:t/>
            </a:r>
            <a:endParaRPr sz="1150">
              <a:solidFill>
                <a:srgbClr val="333333"/>
              </a:solidFill>
              <a:highlight>
                <a:srgbClr val="FFFFFF"/>
              </a:highlight>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1162000" y="3128225"/>
            <a:ext cx="13932000" cy="3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Why use IOT as a learning platform?</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US">
                <a:latin typeface="Georgia"/>
                <a:ea typeface="Georgia"/>
                <a:cs typeface="Georgia"/>
                <a:sym typeface="Georgia"/>
              </a:rPr>
              <a:t>Might as well learn about a growing industry.</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Show me the $$$</a:t>
            </a:r>
            <a:endParaRPr>
              <a:solidFill>
                <a:srgbClr val="0A304E"/>
              </a:solidFill>
              <a:latin typeface="Georgia"/>
              <a:ea typeface="Georgia"/>
              <a:cs typeface="Georgia"/>
              <a:sym typeface="Georgia"/>
            </a:endParaRPr>
          </a:p>
        </p:txBody>
      </p:sp>
      <p:sp>
        <p:nvSpPr>
          <p:cNvPr id="191" name="Google Shape;191;p29"/>
          <p:cNvSpPr txBox="1"/>
          <p:nvPr/>
        </p:nvSpPr>
        <p:spPr>
          <a:xfrm>
            <a:off x="1649700" y="2427400"/>
            <a:ext cx="14116500" cy="5703300"/>
          </a:xfrm>
          <a:prstGeom prst="rect">
            <a:avLst/>
          </a:prstGeom>
          <a:noFill/>
          <a:ln>
            <a:noFill/>
          </a:ln>
        </p:spPr>
        <p:txBody>
          <a:bodyPr anchorCtr="0" anchor="t" bIns="91425" lIns="91425" spcFirstLastPara="1" rIns="91425" wrap="square" tIns="91425">
            <a:noAutofit/>
          </a:bodyPr>
          <a:lstStyle/>
          <a:p>
            <a:pPr indent="-450850" lvl="0" marL="457200" rtl="0" algn="l">
              <a:lnSpc>
                <a:spcPct val="115000"/>
              </a:lnSpc>
              <a:spcBef>
                <a:spcPts val="160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In 2016</a:t>
            </a:r>
            <a:r>
              <a:rPr lang="en-US" sz="3500">
                <a:solidFill>
                  <a:srgbClr val="0A304E"/>
                </a:solidFill>
                <a:highlight>
                  <a:srgbClr val="FFFFFF"/>
                </a:highlight>
                <a:latin typeface="Georgia"/>
                <a:ea typeface="Georgia"/>
                <a:cs typeface="Georgia"/>
                <a:sym typeface="Georgia"/>
              </a:rPr>
              <a:t>—the global spending on IOT was $737 billion</a:t>
            </a:r>
            <a:endParaRPr sz="3500">
              <a:solidFill>
                <a:srgbClr val="0A304E"/>
              </a:solidFill>
              <a:highlight>
                <a:srgbClr val="FFFFFF"/>
              </a:highlight>
              <a:latin typeface="Georgia"/>
              <a:ea typeface="Georgia"/>
              <a:cs typeface="Georgia"/>
              <a:sym typeface="Georgia"/>
            </a:endParaRPr>
          </a:p>
          <a:p>
            <a:pPr indent="-450850" lvl="0" marL="457200" rtl="0" algn="l">
              <a:lnSpc>
                <a:spcPct val="115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In 2018</a:t>
            </a:r>
            <a:r>
              <a:rPr lang="en-US" sz="3500">
                <a:solidFill>
                  <a:srgbClr val="0A304E"/>
                </a:solidFill>
                <a:highlight>
                  <a:srgbClr val="FFFFFF"/>
                </a:highlight>
                <a:latin typeface="Georgia"/>
                <a:ea typeface="Georgia"/>
                <a:cs typeface="Georgia"/>
                <a:sym typeface="Georgia"/>
              </a:rPr>
              <a:t>—the North American IOT market generated $83.9 billion in revenue</a:t>
            </a:r>
            <a:endParaRPr sz="3500">
              <a:solidFill>
                <a:srgbClr val="0A304E"/>
              </a:solidFill>
              <a:highlight>
                <a:srgbClr val="FFFFFF"/>
              </a:highlight>
              <a:latin typeface="Georgia"/>
              <a:ea typeface="Georgia"/>
              <a:cs typeface="Georgia"/>
              <a:sym typeface="Georgia"/>
            </a:endParaRPr>
          </a:p>
          <a:p>
            <a:pPr indent="-450850" lvl="0" marL="457200" rtl="0" algn="l">
              <a:lnSpc>
                <a:spcPct val="115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During 2020</a:t>
            </a:r>
            <a:r>
              <a:rPr lang="en-US" sz="3500">
                <a:solidFill>
                  <a:srgbClr val="0A304E"/>
                </a:solidFill>
                <a:highlight>
                  <a:srgbClr val="FFFFFF"/>
                </a:highlight>
                <a:latin typeface="Georgia"/>
                <a:ea typeface="Georgia"/>
                <a:cs typeface="Georgia"/>
                <a:sym typeface="Georgia"/>
              </a:rPr>
              <a:t>—global spending on IOT should </a:t>
            </a:r>
            <a:r>
              <a:rPr lang="en-US" sz="3500">
                <a:solidFill>
                  <a:srgbClr val="0A304E"/>
                </a:solidFill>
                <a:highlight>
                  <a:srgbClr val="FFFFFF"/>
                </a:highlight>
                <a:uFill>
                  <a:noFill/>
                </a:uFill>
                <a:latin typeface="Georgia"/>
                <a:ea typeface="Georgia"/>
                <a:cs typeface="Georgia"/>
                <a:sym typeface="Georgia"/>
                <a:hlinkClick r:id="rId3">
                  <a:extLst>
                    <a:ext uri="{A12FA001-AC4F-418D-AE19-62706E023703}">
                      <ahyp:hlinkClr val="tx"/>
                    </a:ext>
                  </a:extLst>
                </a:hlinkClick>
              </a:rPr>
              <a:t>reach $1.29 trillion</a:t>
            </a:r>
            <a:endParaRPr sz="3500">
              <a:solidFill>
                <a:srgbClr val="0A304E"/>
              </a:solidFill>
              <a:highlight>
                <a:srgbClr val="FFFFFF"/>
              </a:highlight>
              <a:latin typeface="Georgia"/>
              <a:ea typeface="Georgia"/>
              <a:cs typeface="Georgia"/>
              <a:sym typeface="Georgia"/>
            </a:endParaRPr>
          </a:p>
          <a:p>
            <a:pPr indent="-450850" lvl="0" marL="457200" rtl="0" algn="l">
              <a:lnSpc>
                <a:spcPct val="115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By 2021</a:t>
            </a:r>
            <a:r>
              <a:rPr lang="en-US" sz="3500">
                <a:solidFill>
                  <a:srgbClr val="0A304E"/>
                </a:solidFill>
                <a:highlight>
                  <a:srgbClr val="FFFFFF"/>
                </a:highlight>
                <a:latin typeface="Georgia"/>
                <a:ea typeface="Georgia"/>
                <a:cs typeface="Georgia"/>
                <a:sym typeface="Georgia"/>
              </a:rPr>
              <a:t>—the </a:t>
            </a:r>
            <a:r>
              <a:rPr i="1" lang="en-US" sz="3500">
                <a:solidFill>
                  <a:srgbClr val="0A304E"/>
                </a:solidFill>
                <a:highlight>
                  <a:srgbClr val="FFFFFF"/>
                </a:highlight>
                <a:latin typeface="Georgia"/>
                <a:ea typeface="Georgia"/>
                <a:cs typeface="Georgia"/>
                <a:sym typeface="Georgia"/>
              </a:rPr>
              <a:t>industrial IOT</a:t>
            </a:r>
            <a:r>
              <a:rPr lang="en-US" sz="3500">
                <a:solidFill>
                  <a:srgbClr val="0A304E"/>
                </a:solidFill>
                <a:highlight>
                  <a:srgbClr val="FFFFFF"/>
                </a:highlight>
                <a:latin typeface="Georgia"/>
                <a:ea typeface="Georgia"/>
                <a:cs typeface="Georgia"/>
                <a:sym typeface="Georgia"/>
              </a:rPr>
              <a:t> market size should reach $124 billion</a:t>
            </a:r>
            <a:endParaRPr sz="3500">
              <a:solidFill>
                <a:srgbClr val="0A304E"/>
              </a:solidFill>
              <a:highlight>
                <a:srgbClr val="FFFFFF"/>
              </a:highlight>
              <a:latin typeface="Georgia"/>
              <a:ea typeface="Georgia"/>
              <a:cs typeface="Georgia"/>
              <a:sym typeface="Georgia"/>
            </a:endParaRPr>
          </a:p>
          <a:p>
            <a:pPr indent="-450850" lvl="0" marL="457200" rtl="0" algn="l">
              <a:lnSpc>
                <a:spcPct val="115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By 2024</a:t>
            </a:r>
            <a:r>
              <a:rPr lang="en-US" sz="3500">
                <a:solidFill>
                  <a:srgbClr val="0A304E"/>
                </a:solidFill>
                <a:highlight>
                  <a:srgbClr val="FFFFFF"/>
                </a:highlight>
                <a:latin typeface="Georgia"/>
                <a:ea typeface="Georgia"/>
                <a:cs typeface="Georgia"/>
                <a:sym typeface="Georgia"/>
              </a:rPr>
              <a:t>—the global </a:t>
            </a:r>
            <a:r>
              <a:rPr i="1" lang="en-US" sz="3500">
                <a:solidFill>
                  <a:srgbClr val="0A304E"/>
                </a:solidFill>
                <a:highlight>
                  <a:srgbClr val="FFFFFF"/>
                </a:highlight>
                <a:latin typeface="Georgia"/>
                <a:ea typeface="Georgia"/>
                <a:cs typeface="Georgia"/>
                <a:sym typeface="Georgia"/>
              </a:rPr>
              <a:t>IOT healthcare</a:t>
            </a:r>
            <a:r>
              <a:rPr lang="en-US" sz="3500">
                <a:solidFill>
                  <a:srgbClr val="0A304E"/>
                </a:solidFill>
                <a:highlight>
                  <a:srgbClr val="FFFFFF"/>
                </a:highlight>
                <a:latin typeface="Georgia"/>
                <a:ea typeface="Georgia"/>
                <a:cs typeface="Georgia"/>
                <a:sym typeface="Georgia"/>
              </a:rPr>
              <a:t> market should reach $14 billion</a:t>
            </a:r>
            <a:endParaRPr sz="3500">
              <a:solidFill>
                <a:srgbClr val="0A304E"/>
              </a:solidFill>
              <a:highlight>
                <a:srgbClr val="FFFFFF"/>
              </a:highlight>
              <a:latin typeface="Georgia"/>
              <a:ea typeface="Georgia"/>
              <a:cs typeface="Georgia"/>
              <a:sym typeface="Georgia"/>
            </a:endParaRPr>
          </a:p>
          <a:p>
            <a:pPr indent="-450850" lvl="0" marL="457200" rtl="0" algn="l">
              <a:lnSpc>
                <a:spcPct val="115000"/>
              </a:lnSpc>
              <a:spcBef>
                <a:spcPts val="0"/>
              </a:spcBef>
              <a:spcAft>
                <a:spcPts val="0"/>
              </a:spcAft>
              <a:buClr>
                <a:srgbClr val="0A304E"/>
              </a:buClr>
              <a:buSzPts val="3500"/>
              <a:buChar char="●"/>
            </a:pPr>
            <a:r>
              <a:rPr b="1" lang="en-US" sz="3500">
                <a:solidFill>
                  <a:srgbClr val="0A304E"/>
                </a:solidFill>
                <a:highlight>
                  <a:srgbClr val="FFFFFF"/>
                </a:highlight>
                <a:latin typeface="Georgia"/>
                <a:ea typeface="Georgia"/>
                <a:cs typeface="Georgia"/>
                <a:sym typeface="Georgia"/>
              </a:rPr>
              <a:t>By 2026</a:t>
            </a:r>
            <a:r>
              <a:rPr lang="en-US" sz="3500">
                <a:solidFill>
                  <a:srgbClr val="0A304E"/>
                </a:solidFill>
                <a:highlight>
                  <a:srgbClr val="FFFFFF"/>
                </a:highlight>
                <a:latin typeface="Georgia"/>
                <a:ea typeface="Georgia"/>
                <a:cs typeface="Georgia"/>
                <a:sym typeface="Georgia"/>
              </a:rPr>
              <a:t>—Experts estimate that the IOT device market will reach $1.1 trillion</a:t>
            </a:r>
            <a:endParaRPr sz="3500">
              <a:solidFill>
                <a:srgbClr val="0A304E"/>
              </a:solidFill>
              <a:highlight>
                <a:srgbClr val="FFFFFF"/>
              </a:highlight>
              <a:latin typeface="Georgia"/>
              <a:ea typeface="Georgia"/>
              <a:cs typeface="Georgia"/>
              <a:sym typeface="Georgia"/>
            </a:endParaRPr>
          </a:p>
          <a:p>
            <a:pPr indent="0" lvl="0" marL="0" rtl="0" algn="l">
              <a:lnSpc>
                <a:spcPct val="150000"/>
              </a:lnSpc>
              <a:spcBef>
                <a:spcPts val="1600"/>
              </a:spcBef>
              <a:spcAft>
                <a:spcPts val="0"/>
              </a:spcAft>
              <a:buNone/>
            </a:pPr>
            <a:r>
              <a:t/>
            </a:r>
            <a:endParaRPr sz="1150">
              <a:solidFill>
                <a:srgbClr val="333333"/>
              </a:solidFill>
              <a:highlight>
                <a:srgbClr val="FFFFFF"/>
              </a:highlight>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162000" y="3128225"/>
            <a:ext cx="13932000" cy="3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Why use IOT as a learning platform?</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a:latin typeface="Georgia"/>
                <a:ea typeface="Georgia"/>
                <a:cs typeface="Georgia"/>
                <a:sym typeface="Georgia"/>
              </a:rPr>
              <a:t>Might as well follow the money!</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1096675" y="2537250"/>
            <a:ext cx="13932000" cy="406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But, I am still confused…</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b="1" i="1" lang="en-US">
                <a:latin typeface="Georgia"/>
                <a:ea typeface="Georgia"/>
                <a:cs typeface="Georgia"/>
                <a:sym typeface="Georgia"/>
              </a:rPr>
              <a:t>What is IOT?</a:t>
            </a:r>
            <a:endParaRPr b="1" i="1">
              <a:latin typeface="Georgia"/>
              <a:ea typeface="Georgia"/>
              <a:cs typeface="Georgia"/>
              <a:sym typeface="Georgia"/>
            </a:endParaRPr>
          </a:p>
          <a:p>
            <a:pPr indent="0" lvl="0" marL="0" rtl="0" algn="ctr">
              <a:spcBef>
                <a:spcPts val="0"/>
              </a:spcBef>
              <a:spcAft>
                <a:spcPts val="0"/>
              </a:spcAft>
              <a:buNone/>
            </a:pPr>
            <a:r>
              <a:rPr b="1" i="1" lang="en-US">
                <a:latin typeface="Georgia"/>
                <a:ea typeface="Georgia"/>
                <a:cs typeface="Georgia"/>
                <a:sym typeface="Georgia"/>
              </a:rPr>
              <a:t>What is a THING?</a:t>
            </a:r>
            <a:endParaRPr b="1" i="1">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1162000" y="1731925"/>
            <a:ext cx="13932000" cy="19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In general, there are 3 types of </a:t>
            </a:r>
            <a:endParaRPr>
              <a:latin typeface="Georgia"/>
              <a:ea typeface="Georgia"/>
              <a:cs typeface="Georgia"/>
              <a:sym typeface="Georgia"/>
            </a:endParaRPr>
          </a:p>
          <a:p>
            <a:pPr indent="0" lvl="0" marL="0" rtl="0" algn="ctr">
              <a:spcBef>
                <a:spcPts val="0"/>
              </a:spcBef>
              <a:spcAft>
                <a:spcPts val="0"/>
              </a:spcAft>
              <a:buNone/>
            </a:pPr>
            <a:r>
              <a:rPr lang="en-US">
                <a:latin typeface="Georgia"/>
                <a:ea typeface="Georgia"/>
                <a:cs typeface="Georgia"/>
                <a:sym typeface="Georgia"/>
              </a:rPr>
              <a:t>IOT devices (Things)</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10" name="Google Shape;210;p32"/>
          <p:cNvSpPr txBox="1"/>
          <p:nvPr/>
        </p:nvSpPr>
        <p:spPr>
          <a:xfrm>
            <a:off x="3000850" y="4360800"/>
            <a:ext cx="10254300" cy="3477900"/>
          </a:xfrm>
          <a:prstGeom prst="rect">
            <a:avLst/>
          </a:prstGeom>
          <a:noFill/>
          <a:ln>
            <a:noFill/>
          </a:ln>
        </p:spPr>
        <p:txBody>
          <a:bodyPr anchorCtr="0" anchor="t" bIns="91425" lIns="91425" spcFirstLastPara="1" rIns="91425" wrap="square" tIns="91425">
            <a:noAutofit/>
          </a:bodyPr>
          <a:lstStyle/>
          <a:p>
            <a:pPr indent="-482600" lvl="0" marL="457200" rtl="0" algn="l">
              <a:lnSpc>
                <a:spcPct val="150000"/>
              </a:lnSpc>
              <a:spcBef>
                <a:spcPts val="0"/>
              </a:spcBef>
              <a:spcAft>
                <a:spcPts val="0"/>
              </a:spcAft>
              <a:buClr>
                <a:srgbClr val="0A304E"/>
              </a:buClr>
              <a:buSzPts val="4000"/>
              <a:buFont typeface="Georgia"/>
              <a:buAutoNum type="arabicPeriod"/>
            </a:pPr>
            <a:r>
              <a:rPr lang="en-US" sz="4000">
                <a:solidFill>
                  <a:srgbClr val="0A304E"/>
                </a:solidFill>
                <a:latin typeface="Georgia"/>
                <a:ea typeface="Georgia"/>
                <a:cs typeface="Georgia"/>
                <a:sym typeface="Georgia"/>
              </a:rPr>
              <a:t>Devices that collect and send data.</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AutoNum type="arabicPeriod"/>
            </a:pPr>
            <a:r>
              <a:rPr lang="en-US" sz="4000">
                <a:solidFill>
                  <a:srgbClr val="0A304E"/>
                </a:solidFill>
                <a:latin typeface="Georgia"/>
                <a:ea typeface="Georgia"/>
                <a:cs typeface="Georgia"/>
                <a:sym typeface="Georgia"/>
              </a:rPr>
              <a:t>Devices that receive and respond to data.</a:t>
            </a:r>
            <a:endParaRPr sz="4000">
              <a:solidFill>
                <a:srgbClr val="0A304E"/>
              </a:solidFill>
              <a:latin typeface="Georgia"/>
              <a:ea typeface="Georgia"/>
              <a:cs typeface="Georgia"/>
              <a:sym typeface="Georgia"/>
            </a:endParaRPr>
          </a:p>
          <a:p>
            <a:pPr indent="-482600" lvl="0" marL="457200" rtl="0" algn="l">
              <a:lnSpc>
                <a:spcPct val="150000"/>
              </a:lnSpc>
              <a:spcBef>
                <a:spcPts val="0"/>
              </a:spcBef>
              <a:spcAft>
                <a:spcPts val="0"/>
              </a:spcAft>
              <a:buClr>
                <a:srgbClr val="0A304E"/>
              </a:buClr>
              <a:buSzPts val="4000"/>
              <a:buFont typeface="Georgia"/>
              <a:buAutoNum type="arabicPeriod"/>
            </a:pPr>
            <a:r>
              <a:rPr lang="en-US" sz="4000">
                <a:solidFill>
                  <a:srgbClr val="0A304E"/>
                </a:solidFill>
                <a:latin typeface="Georgia"/>
                <a:ea typeface="Georgia"/>
                <a:cs typeface="Georgia"/>
                <a:sym typeface="Georgia"/>
              </a:rPr>
              <a:t>Devices that can do both. </a:t>
            </a:r>
            <a:endParaRPr sz="4000">
              <a:solidFill>
                <a:srgbClr val="0A304E"/>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162000" y="2352425"/>
            <a:ext cx="13932000" cy="19269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lang="en-US">
                <a:latin typeface="Georgia"/>
                <a:ea typeface="Georgia"/>
                <a:cs typeface="Georgia"/>
                <a:sym typeface="Georgia"/>
              </a:rPr>
              <a:t>Devices that collect and send data.</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17" name="Google Shape;217;p33"/>
          <p:cNvSpPr txBox="1"/>
          <p:nvPr/>
        </p:nvSpPr>
        <p:spPr>
          <a:xfrm>
            <a:off x="3000850" y="4360800"/>
            <a:ext cx="10254300" cy="347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remote weather station.</a:t>
            </a:r>
            <a:endParaRPr sz="4000">
              <a:solidFill>
                <a:srgbClr val="0A304E"/>
              </a:solidFill>
              <a:latin typeface="Georgia"/>
              <a:ea typeface="Georgia"/>
              <a:cs typeface="Georgia"/>
              <a:sym typeface="Georgia"/>
            </a:endParaRPr>
          </a:p>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motion tracker attached to a cow.</a:t>
            </a:r>
            <a:endParaRPr sz="4000">
              <a:solidFill>
                <a:srgbClr val="0A304E"/>
              </a:solidFill>
              <a:latin typeface="Georgia"/>
              <a:ea typeface="Georgia"/>
              <a:cs typeface="Georgia"/>
              <a:sym typeface="Georgia"/>
            </a:endParaRPr>
          </a:p>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personal fitness tracker, e.g. FitBit</a:t>
            </a:r>
            <a:endParaRPr sz="4000">
              <a:solidFill>
                <a:srgbClr val="0A304E"/>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1162000" y="2352425"/>
            <a:ext cx="13932000" cy="19269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lang="en-US">
                <a:latin typeface="Georgia"/>
                <a:ea typeface="Georgia"/>
                <a:cs typeface="Georgia"/>
                <a:sym typeface="Georgia"/>
              </a:rPr>
              <a:t>Devices that receive and respond to data.</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24" name="Google Shape;224;p34"/>
          <p:cNvSpPr txBox="1"/>
          <p:nvPr/>
        </p:nvSpPr>
        <p:spPr>
          <a:xfrm>
            <a:off x="3000850" y="4279325"/>
            <a:ext cx="10254300" cy="347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remote controlled light.</a:t>
            </a:r>
            <a:endParaRPr sz="4000">
              <a:solidFill>
                <a:srgbClr val="0A304E"/>
              </a:solidFill>
              <a:latin typeface="Georgia"/>
              <a:ea typeface="Georgia"/>
              <a:cs typeface="Georgia"/>
              <a:sym typeface="Georgia"/>
            </a:endParaRPr>
          </a:p>
          <a:p>
            <a:pPr indent="0" lvl="0" marL="0" rtl="0" algn="l">
              <a:lnSpc>
                <a:spcPct val="100000"/>
              </a:lnSpc>
              <a:spcBef>
                <a:spcPts val="0"/>
              </a:spcBef>
              <a:spcAft>
                <a:spcPts val="0"/>
              </a:spcAft>
              <a:buNone/>
            </a:pPr>
            <a:r>
              <a:rPr lang="en-US" sz="4000">
                <a:solidFill>
                  <a:srgbClr val="0A304E"/>
                </a:solidFill>
                <a:latin typeface="Georgia"/>
                <a:ea typeface="Georgia"/>
                <a:cs typeface="Georgia"/>
                <a:sym typeface="Georgia"/>
              </a:rPr>
              <a:t>An emergency shut off switch on an industrial machine.</a:t>
            </a:r>
            <a:endParaRPr sz="4000">
              <a:solidFill>
                <a:srgbClr val="0A304E"/>
              </a:solidFill>
              <a:latin typeface="Georgia"/>
              <a:ea typeface="Georgia"/>
              <a:cs typeface="Georgia"/>
              <a:sym typeface="Georgia"/>
            </a:endParaRPr>
          </a:p>
          <a:p>
            <a:pPr indent="0" lvl="0" marL="0" rtl="0" algn="l">
              <a:lnSpc>
                <a:spcPct val="100000"/>
              </a:lnSpc>
              <a:spcBef>
                <a:spcPts val="0"/>
              </a:spcBef>
              <a:spcAft>
                <a:spcPts val="0"/>
              </a:spcAft>
              <a:buNone/>
            </a:pPr>
            <a:r>
              <a:t/>
            </a:r>
            <a:endParaRPr sz="4000">
              <a:solidFill>
                <a:srgbClr val="0A304E"/>
              </a:solidFill>
              <a:latin typeface="Georgia"/>
              <a:ea typeface="Georgia"/>
              <a:cs typeface="Georgia"/>
              <a:sym typeface="Georgia"/>
            </a:endParaRPr>
          </a:p>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remote controlled door lock .</a:t>
            </a:r>
            <a:endParaRPr sz="4000">
              <a:solidFill>
                <a:srgbClr val="0A304E"/>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1.1 </a:t>
            </a:r>
            <a:endParaRPr>
              <a:solidFill>
                <a:srgbClr val="0A304E"/>
              </a:solidFill>
              <a:latin typeface="Georgia"/>
              <a:ea typeface="Georgia"/>
              <a:cs typeface="Georgia"/>
              <a:sym typeface="Georgia"/>
            </a:endParaRPr>
          </a:p>
        </p:txBody>
      </p:sp>
      <p:sp>
        <p:nvSpPr>
          <p:cNvPr id="44" name="Google Shape;44;p8"/>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What is IOT?  What is a thing?</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162000" y="2352425"/>
            <a:ext cx="13932000" cy="19269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lang="en-US">
                <a:latin typeface="Georgia"/>
                <a:ea typeface="Georgia"/>
                <a:cs typeface="Georgia"/>
                <a:sym typeface="Georgia"/>
              </a:rPr>
              <a:t>Devices that both collect and send data, and receive and respond to data.</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31" name="Google Shape;231;p35"/>
          <p:cNvSpPr txBox="1"/>
          <p:nvPr/>
        </p:nvSpPr>
        <p:spPr>
          <a:xfrm>
            <a:off x="3000850" y="4360800"/>
            <a:ext cx="10254300" cy="347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Tesla.</a:t>
            </a:r>
            <a:endParaRPr sz="4000">
              <a:solidFill>
                <a:srgbClr val="0A304E"/>
              </a:solidFill>
              <a:latin typeface="Georgia"/>
              <a:ea typeface="Georgia"/>
              <a:cs typeface="Georgia"/>
              <a:sym typeface="Georgia"/>
            </a:endParaRPr>
          </a:p>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greenhouse automation system.</a:t>
            </a:r>
            <a:endParaRPr sz="4000">
              <a:solidFill>
                <a:srgbClr val="0A304E"/>
              </a:solidFill>
              <a:latin typeface="Georgia"/>
              <a:ea typeface="Georgia"/>
              <a:cs typeface="Georgia"/>
              <a:sym typeface="Georgia"/>
            </a:endParaRPr>
          </a:p>
          <a:p>
            <a:pPr indent="0" lvl="0" marL="0" rtl="0" algn="l">
              <a:lnSpc>
                <a:spcPct val="150000"/>
              </a:lnSpc>
              <a:spcBef>
                <a:spcPts val="0"/>
              </a:spcBef>
              <a:spcAft>
                <a:spcPts val="0"/>
              </a:spcAft>
              <a:buNone/>
            </a:pPr>
            <a:r>
              <a:rPr lang="en-US" sz="4000">
                <a:solidFill>
                  <a:srgbClr val="0A304E"/>
                </a:solidFill>
                <a:latin typeface="Georgia"/>
                <a:ea typeface="Georgia"/>
                <a:cs typeface="Georgia"/>
                <a:sym typeface="Georgia"/>
              </a:rPr>
              <a:t>A “smart” pill bottle.</a:t>
            </a:r>
            <a:endParaRPr sz="4000">
              <a:solidFill>
                <a:srgbClr val="0A304E"/>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697825" y="752550"/>
            <a:ext cx="12860349" cy="7233950"/>
          </a:xfrm>
          <a:prstGeom prst="rect">
            <a:avLst/>
          </a:prstGeom>
          <a:noFill/>
          <a:ln>
            <a:noFill/>
          </a:ln>
        </p:spPr>
      </p:pic>
      <p:sp>
        <p:nvSpPr>
          <p:cNvPr id="238" name="Google Shape;238;p36"/>
          <p:cNvSpPr txBox="1"/>
          <p:nvPr/>
        </p:nvSpPr>
        <p:spPr>
          <a:xfrm>
            <a:off x="1683625" y="8024950"/>
            <a:ext cx="135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Note: From </a:t>
            </a:r>
            <a:r>
              <a:rPr lang="en-US" sz="1200">
                <a:solidFill>
                  <a:schemeClr val="dk2"/>
                </a:solidFill>
              </a:rPr>
              <a:t>https://www.tibco.com/sites/tibco/files/media_entity/2020-05/IoT.png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64025" y="3652050"/>
            <a:ext cx="13932000" cy="18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 </a:t>
            </a:r>
            <a:r>
              <a:rPr lang="en-US" sz="8000">
                <a:latin typeface="Georgia"/>
                <a:ea typeface="Georgia"/>
                <a:cs typeface="Georgia"/>
                <a:sym typeface="Georgia"/>
              </a:rPr>
              <a:t>BIG PICTURE</a:t>
            </a:r>
            <a:r>
              <a:rPr lang="en-US" sz="6900">
                <a:latin typeface="Georgia"/>
                <a:ea typeface="Georgia"/>
                <a:cs typeface="Georgia"/>
                <a:sym typeface="Georgia"/>
              </a:rPr>
              <a:t> </a:t>
            </a:r>
            <a:r>
              <a:rPr lang="en-US">
                <a:latin typeface="Georgia"/>
                <a:ea typeface="Georgia"/>
                <a:cs typeface="Georgia"/>
                <a:sym typeface="Georgia"/>
              </a:rPr>
              <a:t>view</a:t>
            </a:r>
            <a:r>
              <a:rPr lang="en-US" sz="6900">
                <a:latin typeface="Georgia"/>
                <a:ea typeface="Georgia"/>
                <a:cs typeface="Georgia"/>
                <a:sym typeface="Georgia"/>
              </a:rPr>
              <a:t> </a:t>
            </a:r>
            <a:r>
              <a:rPr lang="en-US">
                <a:latin typeface="Georgia"/>
                <a:ea typeface="Georgia"/>
                <a:cs typeface="Georgia"/>
                <a:sym typeface="Georgia"/>
              </a:rPr>
              <a:t>of IOT.</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8"/>
          <p:cNvPicPr preferRelativeResize="0"/>
          <p:nvPr/>
        </p:nvPicPr>
        <p:blipFill>
          <a:blip r:embed="rId3">
            <a:alphaModFix/>
          </a:blip>
          <a:stretch>
            <a:fillRect/>
          </a:stretch>
        </p:blipFill>
        <p:spPr>
          <a:xfrm>
            <a:off x="3323163" y="757374"/>
            <a:ext cx="9609674" cy="7207250"/>
          </a:xfrm>
          <a:prstGeom prst="rect">
            <a:avLst/>
          </a:prstGeom>
          <a:noFill/>
          <a:ln>
            <a:noFill/>
          </a:ln>
        </p:spPr>
      </p:pic>
      <p:sp>
        <p:nvSpPr>
          <p:cNvPr id="251" name="Google Shape;251;p38"/>
          <p:cNvSpPr txBox="1"/>
          <p:nvPr/>
        </p:nvSpPr>
        <p:spPr>
          <a:xfrm>
            <a:off x="4375400" y="7964625"/>
            <a:ext cx="135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Note: From </a:t>
            </a:r>
            <a:r>
              <a:rPr lang="en-US" sz="1200">
                <a:solidFill>
                  <a:schemeClr val="dk2"/>
                </a:solidFill>
              </a:rPr>
              <a:t>https://www.marlabs.com/blog-stages-of-iot-architecture/stages-of-iot-architecture/</a:t>
            </a:r>
            <a:endParaRPr sz="12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9"/>
          <p:cNvPicPr preferRelativeResize="0"/>
          <p:nvPr/>
        </p:nvPicPr>
        <p:blipFill>
          <a:blip r:embed="rId3">
            <a:alphaModFix/>
          </a:blip>
          <a:stretch>
            <a:fillRect/>
          </a:stretch>
        </p:blipFill>
        <p:spPr>
          <a:xfrm>
            <a:off x="3424162" y="783449"/>
            <a:ext cx="9407675" cy="7160825"/>
          </a:xfrm>
          <a:prstGeom prst="rect">
            <a:avLst/>
          </a:prstGeom>
          <a:noFill/>
          <a:ln>
            <a:noFill/>
          </a:ln>
        </p:spPr>
      </p:pic>
      <p:sp>
        <p:nvSpPr>
          <p:cNvPr id="258" name="Google Shape;258;p39"/>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https://www.marlabs.com/blog-stages-of-iot-architecture/stages-of-iot-architecture/</a:t>
            </a:r>
            <a:endParaRPr sz="1200">
              <a:solidFill>
                <a:schemeClr val="dk2"/>
              </a:solidFill>
            </a:endParaRPr>
          </a:p>
        </p:txBody>
      </p:sp>
      <p:sp>
        <p:nvSpPr>
          <p:cNvPr id="259" name="Google Shape;259;p39"/>
          <p:cNvSpPr txBox="1"/>
          <p:nvPr/>
        </p:nvSpPr>
        <p:spPr>
          <a:xfrm>
            <a:off x="3424150" y="7995850"/>
            <a:ext cx="102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Note: From </a:t>
            </a:r>
            <a:r>
              <a:rPr lang="en-US" sz="1200">
                <a:solidFill>
                  <a:schemeClr val="dk2"/>
                </a:solidFill>
              </a:rPr>
              <a:t>https://data-flair.training/blogs/iot-architecture/</a:t>
            </a:r>
            <a:endParaRPr sz="12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0"/>
          <p:cNvPicPr preferRelativeResize="0"/>
          <p:nvPr/>
        </p:nvPicPr>
        <p:blipFill>
          <a:blip r:embed="rId3">
            <a:alphaModFix/>
          </a:blip>
          <a:stretch>
            <a:fillRect/>
          </a:stretch>
        </p:blipFill>
        <p:spPr>
          <a:xfrm>
            <a:off x="188913" y="1171575"/>
            <a:ext cx="15878175" cy="6800850"/>
          </a:xfrm>
          <a:prstGeom prst="rect">
            <a:avLst/>
          </a:prstGeom>
          <a:noFill/>
          <a:ln>
            <a:noFill/>
          </a:ln>
        </p:spPr>
      </p:pic>
      <p:sp>
        <p:nvSpPr>
          <p:cNvPr id="266" name="Google Shape;266;p40"/>
          <p:cNvSpPr txBox="1"/>
          <p:nvPr/>
        </p:nvSpPr>
        <p:spPr>
          <a:xfrm>
            <a:off x="429925" y="7972425"/>
            <a:ext cx="102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Note: From </a:t>
            </a:r>
            <a:r>
              <a:rPr lang="en-US" sz="1200">
                <a:solidFill>
                  <a:schemeClr val="dk2"/>
                </a:solidFill>
              </a:rPr>
              <a:t>https://grayhats.in/how-dose-iot-work/</a:t>
            </a:r>
            <a:endParaRPr sz="12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1"/>
          <p:cNvPicPr preferRelativeResize="0"/>
          <p:nvPr/>
        </p:nvPicPr>
        <p:blipFill>
          <a:blip r:embed="rId3">
            <a:alphaModFix/>
          </a:blip>
          <a:stretch>
            <a:fillRect/>
          </a:stretch>
        </p:blipFill>
        <p:spPr>
          <a:xfrm>
            <a:off x="0" y="1755038"/>
            <a:ext cx="16256000" cy="5633929"/>
          </a:xfrm>
          <a:prstGeom prst="rect">
            <a:avLst/>
          </a:prstGeom>
          <a:noFill/>
          <a:ln>
            <a:noFill/>
          </a:ln>
        </p:spPr>
      </p:pic>
      <p:sp>
        <p:nvSpPr>
          <p:cNvPr id="273" name="Google Shape;273;p41"/>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https://grayhats.in/how-dose-iot-work/</a:t>
            </a:r>
            <a:endParaRPr/>
          </a:p>
        </p:txBody>
      </p:sp>
      <p:sp>
        <p:nvSpPr>
          <p:cNvPr id="274" name="Google Shape;274;p41"/>
          <p:cNvSpPr txBox="1"/>
          <p:nvPr/>
        </p:nvSpPr>
        <p:spPr>
          <a:xfrm>
            <a:off x="4109700" y="7834550"/>
            <a:ext cx="102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Note: From https://data-flair.training/blogs/iot-architecture/</a:t>
            </a:r>
            <a:endParaRPr sz="12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2"/>
          <p:cNvPicPr preferRelativeResize="0"/>
          <p:nvPr/>
        </p:nvPicPr>
        <p:blipFill>
          <a:blip r:embed="rId3">
            <a:alphaModFix/>
          </a:blip>
          <a:stretch>
            <a:fillRect/>
          </a:stretch>
        </p:blipFill>
        <p:spPr>
          <a:xfrm>
            <a:off x="4445975" y="772274"/>
            <a:ext cx="7746025" cy="7242325"/>
          </a:xfrm>
          <a:prstGeom prst="rect">
            <a:avLst/>
          </a:prstGeom>
          <a:noFill/>
          <a:ln>
            <a:noFill/>
          </a:ln>
        </p:spPr>
      </p:pic>
      <p:sp>
        <p:nvSpPr>
          <p:cNvPr id="281" name="Google Shape;281;p42"/>
          <p:cNvSpPr txBox="1"/>
          <p:nvPr/>
        </p:nvSpPr>
        <p:spPr>
          <a:xfrm>
            <a:off x="4445975" y="8014600"/>
            <a:ext cx="102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Note: From https://data-flair.training/blogs/iot-architecture/</a:t>
            </a:r>
            <a:endParaRPr sz="12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3"/>
          <p:cNvPicPr preferRelativeResize="0"/>
          <p:nvPr/>
        </p:nvPicPr>
        <p:blipFill>
          <a:blip r:embed="rId3">
            <a:alphaModFix/>
          </a:blip>
          <a:stretch>
            <a:fillRect/>
          </a:stretch>
        </p:blipFill>
        <p:spPr>
          <a:xfrm>
            <a:off x="1967637" y="753799"/>
            <a:ext cx="12320725" cy="7181675"/>
          </a:xfrm>
          <a:prstGeom prst="rect">
            <a:avLst/>
          </a:prstGeom>
          <a:noFill/>
          <a:ln>
            <a:noFill/>
          </a:ln>
        </p:spPr>
      </p:pic>
      <p:sp>
        <p:nvSpPr>
          <p:cNvPr id="288" name="Google Shape;288;p43"/>
          <p:cNvSpPr txBox="1"/>
          <p:nvPr/>
        </p:nvSpPr>
        <p:spPr>
          <a:xfrm>
            <a:off x="2678100" y="7935475"/>
            <a:ext cx="1022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Note: From </a:t>
            </a:r>
            <a:r>
              <a:rPr lang="en-US" sz="1200">
                <a:solidFill>
                  <a:schemeClr val="dk2"/>
                </a:solidFill>
              </a:rPr>
              <a:t>https://iotbyhvm.ooo/logical-design-of-iot/</a:t>
            </a:r>
            <a:endParaRPr sz="12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1096675" y="2537250"/>
            <a:ext cx="13932000" cy="4069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US">
                <a:latin typeface="Georgia"/>
                <a:ea typeface="Georgia"/>
                <a:cs typeface="Georgia"/>
                <a:sym typeface="Georgia"/>
              </a:rPr>
              <a:t>What is the </a:t>
            </a:r>
            <a:r>
              <a:rPr lang="en-US" sz="6900">
                <a:latin typeface="Georgia"/>
                <a:ea typeface="Georgia"/>
                <a:cs typeface="Georgia"/>
                <a:sym typeface="Georgia"/>
              </a:rPr>
              <a:t>BIG PICTURE </a:t>
            </a:r>
            <a:endParaRPr sz="6900">
              <a:latin typeface="Georgia"/>
              <a:ea typeface="Georgia"/>
              <a:cs typeface="Georgia"/>
              <a:sym typeface="Georgia"/>
            </a:endParaRPr>
          </a:p>
          <a:p>
            <a:pPr indent="0" lvl="0" marL="0" rtl="0" algn="ctr">
              <a:lnSpc>
                <a:spcPct val="100000"/>
              </a:lnSpc>
              <a:spcBef>
                <a:spcPts val="0"/>
              </a:spcBef>
              <a:spcAft>
                <a:spcPts val="0"/>
              </a:spcAft>
              <a:buNone/>
            </a:pPr>
            <a:r>
              <a:rPr lang="en-US">
                <a:latin typeface="Georgia"/>
                <a:ea typeface="Georgia"/>
                <a:cs typeface="Georgia"/>
                <a:sym typeface="Georgia"/>
              </a:rPr>
              <a:t>view of IOT?</a:t>
            </a:r>
            <a:endParaRPr b="1" i="1">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US">
                <a:latin typeface="Georgia"/>
                <a:ea typeface="Georgia"/>
                <a:cs typeface="Georgia"/>
                <a:sym typeface="Georgia"/>
              </a:rPr>
              <a:t>It depends who you ask.</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a:t>
            </a:r>
            <a:r>
              <a:rPr lang="en-US">
                <a:latin typeface="Georgia"/>
                <a:ea typeface="Georgia"/>
                <a:cs typeface="Georgia"/>
                <a:sym typeface="Georgia"/>
              </a:rPr>
              <a:t>at is the </a:t>
            </a:r>
            <a:r>
              <a:rPr lang="en-US">
                <a:solidFill>
                  <a:srgbClr val="0A304E"/>
                </a:solidFill>
                <a:latin typeface="Georgia"/>
                <a:ea typeface="Georgia"/>
                <a:cs typeface="Georgia"/>
                <a:sym typeface="Georgia"/>
              </a:rPr>
              <a:t>Internet of Things?</a:t>
            </a:r>
            <a:endParaRPr>
              <a:solidFill>
                <a:srgbClr val="0A304E"/>
              </a:solidFill>
              <a:latin typeface="Georgia"/>
              <a:ea typeface="Georgia"/>
              <a:cs typeface="Georgia"/>
              <a:sym typeface="Georgia"/>
            </a:endParaRPr>
          </a:p>
        </p:txBody>
      </p:sp>
      <p:sp>
        <p:nvSpPr>
          <p:cNvPr id="51" name="Google Shape;51;p9"/>
          <p:cNvSpPr txBox="1"/>
          <p:nvPr/>
        </p:nvSpPr>
        <p:spPr>
          <a:xfrm>
            <a:off x="2672500" y="4109700"/>
            <a:ext cx="10911000" cy="9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000">
                <a:solidFill>
                  <a:srgbClr val="0A304E"/>
                </a:solidFill>
                <a:latin typeface="Georgia"/>
                <a:ea typeface="Georgia"/>
                <a:cs typeface="Georgia"/>
                <a:sym typeface="Georgia"/>
              </a:rPr>
              <a:t>Let’s look at some definitions</a:t>
            </a:r>
            <a:endParaRPr sz="4000">
              <a:solidFill>
                <a:srgbClr val="0A304E"/>
              </a:solidFill>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1162000" y="1561100"/>
            <a:ext cx="13932000" cy="624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Bottom line - IOT is a complex </a:t>
            </a:r>
            <a:endParaRPr>
              <a:solidFill>
                <a:srgbClr val="0A304E"/>
              </a:solidFill>
              <a:latin typeface="Georgia"/>
              <a:ea typeface="Georgia"/>
              <a:cs typeface="Georgia"/>
              <a:sym typeface="Georgia"/>
            </a:endParaRPr>
          </a:p>
          <a:p>
            <a:pPr indent="0" lvl="0" marL="0" rtl="0" algn="ctr">
              <a:spcBef>
                <a:spcPts val="0"/>
              </a:spcBef>
              <a:spcAft>
                <a:spcPts val="0"/>
              </a:spcAft>
              <a:buNone/>
            </a:pPr>
            <a:r>
              <a:rPr lang="en-US">
                <a:solidFill>
                  <a:srgbClr val="0A304E"/>
                </a:solidFill>
                <a:latin typeface="Georgia"/>
                <a:ea typeface="Georgia"/>
                <a:cs typeface="Georgia"/>
                <a:sym typeface="Georgia"/>
              </a:rPr>
              <a:t>System of Systems</a:t>
            </a:r>
            <a:endParaRPr>
              <a:solidFill>
                <a:srgbClr val="0A304E"/>
              </a:solidFill>
              <a:latin typeface="Georgia"/>
              <a:ea typeface="Georgia"/>
              <a:cs typeface="Georgia"/>
              <a:sym typeface="Georgia"/>
            </a:endParaRPr>
          </a:p>
          <a:p>
            <a:pPr indent="0" lvl="0" marL="0" rtl="0" algn="ctr">
              <a:spcBef>
                <a:spcPts val="0"/>
              </a:spcBef>
              <a:spcAft>
                <a:spcPts val="0"/>
              </a:spcAft>
              <a:buNone/>
            </a:pPr>
            <a:r>
              <a:t/>
            </a:r>
            <a:endParaRPr>
              <a:solidFill>
                <a:srgbClr val="0A304E"/>
              </a:solidFill>
              <a:latin typeface="Georgia"/>
              <a:ea typeface="Georgia"/>
              <a:cs typeface="Georgia"/>
              <a:sym typeface="Georgia"/>
            </a:endParaRPr>
          </a:p>
          <a:p>
            <a:pPr indent="0" lvl="0" marL="0" rtl="0" algn="ctr">
              <a:spcBef>
                <a:spcPts val="0"/>
              </a:spcBef>
              <a:spcAft>
                <a:spcPts val="0"/>
              </a:spcAft>
              <a:buNone/>
            </a:pPr>
            <a:r>
              <a:rPr lang="en-US">
                <a:solidFill>
                  <a:srgbClr val="0A304E"/>
                </a:solidFill>
                <a:latin typeface="Georgia"/>
                <a:ea typeface="Georgia"/>
                <a:cs typeface="Georgia"/>
                <a:sym typeface="Georgia"/>
              </a:rPr>
              <a:t>The remainder of Unit 1 will highlight some different system requirements to create a functioning IOT system.  </a:t>
            </a:r>
            <a:endParaRPr>
              <a:solidFill>
                <a:srgbClr val="0A304E"/>
              </a:solidFill>
              <a:latin typeface="Georgia"/>
              <a:ea typeface="Georgia"/>
              <a:cs typeface="Georgia"/>
              <a:sym typeface="Georgia"/>
            </a:endParaRPr>
          </a:p>
          <a:p>
            <a:pPr indent="0" lvl="0" marL="0" rtl="0" algn="ctr">
              <a:spcBef>
                <a:spcPts val="0"/>
              </a:spcBef>
              <a:spcAft>
                <a:spcPts val="0"/>
              </a:spcAft>
              <a:buNone/>
            </a:pPr>
            <a:r>
              <a:t/>
            </a:r>
            <a:endParaRPr>
              <a:solidFill>
                <a:srgbClr val="0A304E"/>
              </a:solidFill>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 Topics</a:t>
            </a:r>
            <a:endParaRPr>
              <a:solidFill>
                <a:srgbClr val="0A304E"/>
              </a:solidFill>
              <a:latin typeface="Georgia"/>
              <a:ea typeface="Georgia"/>
              <a:cs typeface="Georgia"/>
              <a:sym typeface="Georgia"/>
            </a:endParaRPr>
          </a:p>
        </p:txBody>
      </p:sp>
      <p:sp>
        <p:nvSpPr>
          <p:cNvPr id="307" name="Google Shape;307;p46"/>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lang="en-US" sz="4000">
                <a:solidFill>
                  <a:srgbClr val="0A304E"/>
                </a:solidFill>
                <a:latin typeface="Georgia"/>
                <a:ea typeface="Georgia"/>
                <a:cs typeface="Georgia"/>
                <a:sym typeface="Georgia"/>
              </a:rPr>
              <a:t>1.1 What is IOT? What is a Thing? ✔</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1.2 IOT Connectivity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1.3 IOT Communication Protocols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1.4 IOT Services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1.5 IOT Security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1.6 IOT Power</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Definition one</a:t>
            </a:r>
            <a:endParaRPr>
              <a:solidFill>
                <a:srgbClr val="0A304E"/>
              </a:solidFill>
              <a:latin typeface="Georgia"/>
              <a:ea typeface="Georgia"/>
              <a:cs typeface="Georgia"/>
              <a:sym typeface="Georgia"/>
            </a:endParaRPr>
          </a:p>
        </p:txBody>
      </p:sp>
      <p:sp>
        <p:nvSpPr>
          <p:cNvPr id="58" name="Google Shape;58;p10"/>
          <p:cNvSpPr txBox="1"/>
          <p:nvPr/>
        </p:nvSpPr>
        <p:spPr>
          <a:xfrm>
            <a:off x="1628350" y="3082250"/>
            <a:ext cx="12986700" cy="386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3600">
                <a:solidFill>
                  <a:srgbClr val="0A304E"/>
                </a:solidFill>
                <a:highlight>
                  <a:srgbClr val="FFFFFF"/>
                </a:highlight>
                <a:latin typeface="Georgia"/>
                <a:ea typeface="Georgia"/>
                <a:cs typeface="Georgia"/>
                <a:sym typeface="Georgia"/>
              </a:rPr>
              <a:t>“The internet of things, or IoT, is a system of interrelated computing devices, mechanical and digital machines, objects, animals or people that are provided with unique identifiers (</a:t>
            </a:r>
            <a:r>
              <a:rPr lang="en-US" sz="3600">
                <a:solidFill>
                  <a:srgbClr val="0A304E"/>
                </a:solidFill>
                <a:highlight>
                  <a:srgbClr val="FFFFFF"/>
                </a:highlight>
                <a:uFill>
                  <a:noFill/>
                </a:uFill>
                <a:latin typeface="Georgia"/>
                <a:ea typeface="Georgia"/>
                <a:cs typeface="Georgia"/>
                <a:sym typeface="Georgia"/>
                <a:hlinkClick r:id="rId3">
                  <a:extLst>
                    <a:ext uri="{A12FA001-AC4F-418D-AE19-62706E023703}">
                      <ahyp:hlinkClr val="tx"/>
                    </a:ext>
                  </a:extLst>
                </a:hlinkClick>
              </a:rPr>
              <a:t>UIDs</a:t>
            </a:r>
            <a:r>
              <a:rPr lang="en-US" sz="3600">
                <a:solidFill>
                  <a:srgbClr val="0A304E"/>
                </a:solidFill>
                <a:highlight>
                  <a:srgbClr val="FFFFFF"/>
                </a:highlight>
                <a:latin typeface="Georgia"/>
                <a:ea typeface="Georgia"/>
                <a:cs typeface="Georgia"/>
                <a:sym typeface="Georgia"/>
              </a:rPr>
              <a:t>) and the ability to transfer data over a network without requiring human-to-human or human-to-computer interaction.”</a:t>
            </a:r>
            <a:endParaRPr sz="36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nvSpPr>
        <p:spPr>
          <a:xfrm>
            <a:off x="1628350" y="3082250"/>
            <a:ext cx="12986700" cy="386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“The Internet of Things, or IoT, refers to the billions of physical devices around the world that are now connected to the internet, all collecting and sharing data.” </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
        <p:nvSpPr>
          <p:cNvPr id="65" name="Google Shape;65;p11"/>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Definition two</a:t>
            </a:r>
            <a:endParaRPr>
              <a:solidFill>
                <a:srgbClr val="0A304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Definition three</a:t>
            </a:r>
            <a:endParaRPr>
              <a:solidFill>
                <a:srgbClr val="0A304E"/>
              </a:solidFill>
              <a:latin typeface="Georgia"/>
              <a:ea typeface="Georgia"/>
              <a:cs typeface="Georgia"/>
              <a:sym typeface="Georgia"/>
            </a:endParaRPr>
          </a:p>
        </p:txBody>
      </p:sp>
      <p:sp>
        <p:nvSpPr>
          <p:cNvPr id="72" name="Google Shape;72;p12"/>
          <p:cNvSpPr txBox="1"/>
          <p:nvPr/>
        </p:nvSpPr>
        <p:spPr>
          <a:xfrm>
            <a:off x="1628350" y="3082250"/>
            <a:ext cx="12986700" cy="386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4000">
                <a:solidFill>
                  <a:srgbClr val="0A304E"/>
                </a:solidFill>
                <a:highlight>
                  <a:srgbClr val="FFFFFF"/>
                </a:highlight>
                <a:latin typeface="Georgia"/>
                <a:ea typeface="Georgia"/>
                <a:cs typeface="Georgia"/>
                <a:sym typeface="Georgia"/>
              </a:rPr>
              <a:t>“The Internet of Things is actually a pretty simple concept, </a:t>
            </a:r>
            <a:r>
              <a:rPr b="1" lang="en-US" sz="4000">
                <a:solidFill>
                  <a:srgbClr val="0A304E"/>
                </a:solidFill>
                <a:highlight>
                  <a:srgbClr val="FFFFFF"/>
                </a:highlight>
                <a:latin typeface="Georgia"/>
                <a:ea typeface="Georgia"/>
                <a:cs typeface="Georgia"/>
                <a:sym typeface="Georgia"/>
              </a:rPr>
              <a:t>it means taking all the things in the world and connecting them to the internet</a:t>
            </a:r>
            <a:r>
              <a:rPr lang="en-US" sz="4000">
                <a:solidFill>
                  <a:srgbClr val="0A304E"/>
                </a:solidFill>
                <a:highlight>
                  <a:srgbClr val="FFFFFF"/>
                </a:highlight>
                <a:latin typeface="Georgia"/>
                <a:ea typeface="Georgia"/>
                <a:cs typeface="Georgia"/>
                <a:sym typeface="Georgia"/>
              </a:rPr>
              <a:t>.”</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a:t>
            </a:r>
            <a:r>
              <a:rPr lang="en-US">
                <a:latin typeface="Georgia"/>
                <a:ea typeface="Georgia"/>
                <a:cs typeface="Georgia"/>
                <a:sym typeface="Georgia"/>
              </a:rPr>
              <a:t>y connect a “Thing” to the </a:t>
            </a:r>
            <a:r>
              <a:rPr lang="en-US">
                <a:solidFill>
                  <a:srgbClr val="0A304E"/>
                </a:solidFill>
                <a:latin typeface="Georgia"/>
                <a:ea typeface="Georgia"/>
                <a:cs typeface="Georgia"/>
                <a:sym typeface="Georgia"/>
              </a:rPr>
              <a:t>Internet?</a:t>
            </a:r>
            <a:endParaRPr>
              <a:solidFill>
                <a:srgbClr val="0A304E"/>
              </a:solidFill>
              <a:latin typeface="Georgia"/>
              <a:ea typeface="Georgia"/>
              <a:cs typeface="Georgia"/>
              <a:sym typeface="Georgia"/>
            </a:endParaRPr>
          </a:p>
        </p:txBody>
      </p:sp>
      <p:sp>
        <p:nvSpPr>
          <p:cNvPr id="79" name="Google Shape;79;p13"/>
          <p:cNvSpPr txBox="1"/>
          <p:nvPr/>
        </p:nvSpPr>
        <p:spPr>
          <a:xfrm>
            <a:off x="1634650" y="4307725"/>
            <a:ext cx="12986700" cy="1772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“Knowledge is power. Information is liberating.” </a:t>
            </a:r>
            <a:endParaRPr sz="4000">
              <a:solidFill>
                <a:srgbClr val="0A304E"/>
              </a:solidFill>
              <a:latin typeface="Georgia"/>
              <a:ea typeface="Georgia"/>
              <a:cs typeface="Georgia"/>
              <a:sym typeface="Georgia"/>
            </a:endParaRPr>
          </a:p>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 Kofi Annan</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solidFill>
                  <a:srgbClr val="0A304E"/>
                </a:solidFill>
                <a:latin typeface="Georgia"/>
                <a:ea typeface="Georgia"/>
                <a:cs typeface="Georgia"/>
                <a:sym typeface="Georgia"/>
              </a:rPr>
              <a:t>Wh</a:t>
            </a:r>
            <a:r>
              <a:rPr lang="en-US">
                <a:latin typeface="Georgia"/>
                <a:ea typeface="Georgia"/>
                <a:cs typeface="Georgia"/>
                <a:sym typeface="Georgia"/>
              </a:rPr>
              <a:t>y connect a “Thing” to the </a:t>
            </a:r>
            <a:r>
              <a:rPr lang="en-US">
                <a:solidFill>
                  <a:srgbClr val="0A304E"/>
                </a:solidFill>
                <a:latin typeface="Georgia"/>
                <a:ea typeface="Georgia"/>
                <a:cs typeface="Georgia"/>
                <a:sym typeface="Georgia"/>
              </a:rPr>
              <a:t>Internet?</a:t>
            </a:r>
            <a:endParaRPr>
              <a:solidFill>
                <a:srgbClr val="0A304E"/>
              </a:solidFill>
              <a:latin typeface="Georgia"/>
              <a:ea typeface="Georgia"/>
              <a:cs typeface="Georgia"/>
              <a:sym typeface="Georgia"/>
            </a:endParaRPr>
          </a:p>
        </p:txBody>
      </p:sp>
      <p:sp>
        <p:nvSpPr>
          <p:cNvPr id="86" name="Google Shape;86;p14"/>
          <p:cNvSpPr txBox="1"/>
          <p:nvPr/>
        </p:nvSpPr>
        <p:spPr>
          <a:xfrm>
            <a:off x="1634650" y="4307725"/>
            <a:ext cx="12986700" cy="1772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4000">
                <a:solidFill>
                  <a:srgbClr val="0A304E"/>
                </a:solidFill>
                <a:latin typeface="Georgia"/>
                <a:ea typeface="Georgia"/>
                <a:cs typeface="Georgia"/>
                <a:sym typeface="Georgia"/>
              </a:rPr>
              <a:t>Connecting a “thing” to the internet can enhance the “things” abilities and make it more useful.</a:t>
            </a:r>
            <a:endParaRPr sz="4000">
              <a:solidFill>
                <a:srgbClr val="0A304E"/>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4000">
              <a:solidFill>
                <a:srgbClr val="0A304E"/>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