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fae819f0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fae819f0c_0_2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1fae819f0c_0_2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fae819f0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fae819f0c_0_9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1fae819f0c_0_9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951a53fa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951a53fa7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 name="Google Shape;34;g7951a53fa7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big idea of Unit 1 is to introduce the student to the Internet of Things.  Since IOT can be pretty complicated, this is no simple task.</a:t>
            </a:r>
            <a:endParaRPr/>
          </a:p>
        </p:txBody>
      </p:sp>
      <p:sp>
        <p:nvSpPr>
          <p:cNvPr id="41" name="Google Shape;41;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1fae819f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1fae819f0c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1fae819f0c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fae819f0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fae819f0c_0_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1fae819f0c_0_2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fae819f0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fae819f0c_0_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of these provide direct connections to the internet.  Some require a gateway or bridge to connect to the internet.</a:t>
            </a:r>
            <a:endParaRPr/>
          </a:p>
        </p:txBody>
      </p:sp>
      <p:sp>
        <p:nvSpPr>
          <p:cNvPr id="62" name="Google Shape;62;g11fae819f0c_0_3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fae819f0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fae819f0c_0_5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1fae819f0c_0_5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fae819f0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fae819f0c_0_7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of these provide direct connections to the internet.  Some require a gateway or bridge to connect to the internet.</a:t>
            </a:r>
            <a:endParaRPr/>
          </a:p>
        </p:txBody>
      </p:sp>
      <p:sp>
        <p:nvSpPr>
          <p:cNvPr id="75" name="Google Shape;75;g11fae819f0c_0_7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fae819f0c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fae819f0c_0_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1fae819f0c_0_8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learn.adafruit.com/alltheiot-protocols" TargetMode="External"/><Relationship Id="rId4" Type="http://schemas.openxmlformats.org/officeDocument/2006/relationships/hyperlink" Target="https://data-flair.training/blogs/iot-messaging-protocol/" TargetMode="External"/><Relationship Id="rId5" Type="http://schemas.openxmlformats.org/officeDocument/2006/relationships/hyperlink" Target="https://www.postscapes.com/internet-of-things-protoco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youtube.com/watch?v=shqLy8XjqAQ"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idx="1" type="body"/>
          </p:nvPr>
        </p:nvSpPr>
        <p:spPr>
          <a:xfrm>
            <a:off x="1162000" y="1867800"/>
            <a:ext cx="13932000" cy="540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We will explore both HTTP and MQTT </a:t>
            </a:r>
            <a:endParaRPr sz="54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in greater detail in Labs 8, 9, 10 and 11!</a:t>
            </a:r>
            <a:endParaRPr sz="54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2900">
              <a:solidFill>
                <a:srgbClr val="0A304E"/>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97" name="Google Shape;97;p16"/>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3"/>
              </a:rPr>
              <a:t>https://learn.adafruit.com/alltheiot-protocols</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4"/>
              </a:rPr>
              <a:t>https://data-flair.training/blogs/iot-messaging-protocol/</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5"/>
              </a:rPr>
              <a:t>https://www.postscapes.com/internet-of-things-protocols/</a:t>
            </a:r>
            <a:r>
              <a:rPr lang="en-US" sz="3000">
                <a:latin typeface="Georgia"/>
                <a:ea typeface="Georgia"/>
                <a:cs typeface="Georgia"/>
                <a:sym typeface="Georgia"/>
              </a:rPr>
              <a:t> </a:t>
            </a:r>
            <a:endParaRPr sz="3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 Topics</a:t>
            </a:r>
            <a:endParaRPr>
              <a:solidFill>
                <a:srgbClr val="0A304E"/>
              </a:solidFill>
              <a:latin typeface="Georgia"/>
              <a:ea typeface="Georgia"/>
              <a:cs typeface="Georgia"/>
              <a:sym typeface="Georgia"/>
            </a:endParaRPr>
          </a:p>
        </p:txBody>
      </p:sp>
      <p:sp>
        <p:nvSpPr>
          <p:cNvPr id="37" name="Google Shape;37;p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b="1" lang="en-US" sz="4000">
                <a:solidFill>
                  <a:srgbClr val="0A304E"/>
                </a:solidFill>
                <a:latin typeface="Georgia"/>
                <a:ea typeface="Georgia"/>
                <a:cs typeface="Georgia"/>
                <a:sym typeface="Georgia"/>
              </a:rPr>
              <a:t>1.3 IOT Communication Protocols</a:t>
            </a:r>
            <a:endParaRPr b="1"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1.3 </a:t>
            </a:r>
            <a:endParaRPr>
              <a:solidFill>
                <a:srgbClr val="0A304E"/>
              </a:solidFill>
              <a:latin typeface="Georgia"/>
              <a:ea typeface="Georgia"/>
              <a:cs typeface="Georgia"/>
              <a:sym typeface="Georgia"/>
            </a:endParaRPr>
          </a:p>
        </p:txBody>
      </p:sp>
      <p:sp>
        <p:nvSpPr>
          <p:cNvPr id="44" name="Google Shape;44;p8"/>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IOT Communication Protocols</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are IoT Communication Protocols?</a:t>
            </a:r>
            <a:endParaRPr>
              <a:latin typeface="Georgia"/>
              <a:ea typeface="Georgia"/>
              <a:cs typeface="Georgia"/>
              <a:sym typeface="Georgia"/>
            </a:endParaRPr>
          </a:p>
        </p:txBody>
      </p:sp>
      <p:sp>
        <p:nvSpPr>
          <p:cNvPr id="51" name="Google Shape;51;p9"/>
          <p:cNvSpPr txBox="1"/>
          <p:nvPr>
            <p:ph idx="1" type="body"/>
          </p:nvPr>
        </p:nvSpPr>
        <p:spPr>
          <a:xfrm>
            <a:off x="1155700" y="2752500"/>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250">
                <a:latin typeface="Georgia"/>
                <a:ea typeface="Georgia"/>
                <a:cs typeface="Georgia"/>
                <a:sym typeface="Georgia"/>
              </a:rPr>
              <a:t>We are really talking about network protocols.</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250">
                <a:solidFill>
                  <a:srgbClr val="0A304E"/>
                </a:solidFill>
                <a:latin typeface="Georgia"/>
                <a:ea typeface="Georgia"/>
                <a:cs typeface="Georgia"/>
                <a:sym typeface="Georgia"/>
              </a:rPr>
              <a:t>“</a:t>
            </a:r>
            <a:r>
              <a:rPr lang="en-US" sz="3600">
                <a:solidFill>
                  <a:srgbClr val="0A304E"/>
                </a:solidFill>
                <a:highlight>
                  <a:srgbClr val="FFFFFF"/>
                </a:highlight>
                <a:latin typeface="Georgia"/>
                <a:ea typeface="Georgia"/>
                <a:cs typeface="Georgia"/>
                <a:sym typeface="Georgia"/>
              </a:rPr>
              <a:t>A network protocol is an established set of rules that determine how data is transmitted between different devices in the same network.</a:t>
            </a:r>
            <a:r>
              <a:rPr lang="en-US" sz="4250">
                <a:solidFill>
                  <a:srgbClr val="0A304E"/>
                </a:solidFill>
                <a:latin typeface="Georgia"/>
                <a:ea typeface="Georgia"/>
                <a:cs typeface="Georgia"/>
                <a:sym typeface="Georgia"/>
              </a:rPr>
              <a:t>”</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rPr lang="en-US" sz="2900">
                <a:solidFill>
                  <a:srgbClr val="0A304E"/>
                </a:solidFill>
                <a:latin typeface="Georgia"/>
                <a:ea typeface="Georgia"/>
                <a:cs typeface="Georgia"/>
                <a:sym typeface="Georgia"/>
              </a:rPr>
              <a:t>taken from:</a:t>
            </a:r>
            <a:r>
              <a:rPr lang="en-US" sz="2900">
                <a:latin typeface="Georgia"/>
                <a:ea typeface="Georgia"/>
                <a:cs typeface="Georgia"/>
                <a:sym typeface="Georgia"/>
              </a:rPr>
              <a:t> https://www.comptia.org/content/guides/what-is-a-network-protocol</a:t>
            </a:r>
            <a:endParaRPr sz="2900">
              <a:solidFill>
                <a:srgbClr val="0A304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are IoT Communication Protocols?</a:t>
            </a:r>
            <a:endParaRPr>
              <a:latin typeface="Georgia"/>
              <a:ea typeface="Georgia"/>
              <a:cs typeface="Georgia"/>
              <a:sym typeface="Georgia"/>
            </a:endParaRPr>
          </a:p>
        </p:txBody>
      </p:sp>
      <p:sp>
        <p:nvSpPr>
          <p:cNvPr id="58" name="Google Shape;58;p10"/>
          <p:cNvSpPr txBox="1"/>
          <p:nvPr>
            <p:ph idx="1" type="body"/>
          </p:nvPr>
        </p:nvSpPr>
        <p:spPr>
          <a:xfrm>
            <a:off x="1155700" y="2752500"/>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250">
                <a:latin typeface="Georgia"/>
                <a:ea typeface="Georgia"/>
                <a:cs typeface="Georgia"/>
                <a:sym typeface="Georgia"/>
              </a:rPr>
              <a:t>We are really talking about network protocols.</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250">
                <a:solidFill>
                  <a:srgbClr val="0A304E"/>
                </a:solidFill>
                <a:latin typeface="Georgia"/>
                <a:ea typeface="Georgia"/>
                <a:cs typeface="Georgia"/>
                <a:sym typeface="Georgia"/>
              </a:rPr>
              <a:t>“</a:t>
            </a:r>
            <a:r>
              <a:rPr lang="en-US" sz="3600">
                <a:solidFill>
                  <a:srgbClr val="0A304E"/>
                </a:solidFill>
                <a:highlight>
                  <a:srgbClr val="FFFFFF"/>
                </a:highlight>
                <a:latin typeface="Georgia"/>
                <a:ea typeface="Georgia"/>
                <a:cs typeface="Georgia"/>
                <a:sym typeface="Georgia"/>
              </a:rPr>
              <a:t>A network protocol is </a:t>
            </a:r>
            <a:r>
              <a:rPr lang="en-US" sz="3600">
                <a:solidFill>
                  <a:srgbClr val="FF0000"/>
                </a:solidFill>
                <a:highlight>
                  <a:srgbClr val="FFFFFF"/>
                </a:highlight>
                <a:latin typeface="Georgia"/>
                <a:ea typeface="Georgia"/>
                <a:cs typeface="Georgia"/>
                <a:sym typeface="Georgia"/>
              </a:rPr>
              <a:t>an established set of rules</a:t>
            </a:r>
            <a:r>
              <a:rPr lang="en-US" sz="3600">
                <a:solidFill>
                  <a:srgbClr val="0A304E"/>
                </a:solidFill>
                <a:highlight>
                  <a:srgbClr val="FFFFFF"/>
                </a:highlight>
                <a:latin typeface="Georgia"/>
                <a:ea typeface="Georgia"/>
                <a:cs typeface="Georgia"/>
                <a:sym typeface="Georgia"/>
              </a:rPr>
              <a:t> that determine how data is transmitted between different devices in the same network.</a:t>
            </a:r>
            <a:r>
              <a:rPr lang="en-US" sz="4250">
                <a:solidFill>
                  <a:srgbClr val="0A304E"/>
                </a:solidFill>
                <a:latin typeface="Georgia"/>
                <a:ea typeface="Georgia"/>
                <a:cs typeface="Georgia"/>
                <a:sym typeface="Georgia"/>
              </a:rPr>
              <a:t>”</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rPr lang="en-US" sz="2900">
                <a:solidFill>
                  <a:srgbClr val="0A304E"/>
                </a:solidFill>
                <a:latin typeface="Georgia"/>
                <a:ea typeface="Georgia"/>
                <a:cs typeface="Georgia"/>
                <a:sym typeface="Georgia"/>
              </a:rPr>
              <a:t>taken from:</a:t>
            </a:r>
            <a:r>
              <a:rPr lang="en-US" sz="2900">
                <a:latin typeface="Georgia"/>
                <a:ea typeface="Georgia"/>
                <a:cs typeface="Georgia"/>
                <a:sym typeface="Georgia"/>
              </a:rPr>
              <a:t> https://www.comptia.org/content/guides/what-is-a-network-protocol</a:t>
            </a:r>
            <a:endParaRPr sz="2900">
              <a:solidFill>
                <a:srgbClr val="0A304E"/>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HTTP </a:t>
            </a:r>
            <a:endParaRPr sz="5400">
              <a:latin typeface="Georgia"/>
              <a:ea typeface="Georgia"/>
              <a:cs typeface="Georgia"/>
              <a:sym typeface="Georgia"/>
            </a:endParaRPr>
          </a:p>
          <a:p>
            <a:pPr indent="0" lvl="0" marL="5486400" rtl="0" algn="l">
              <a:spcBef>
                <a:spcPts val="0"/>
              </a:spcBef>
              <a:spcAft>
                <a:spcPts val="0"/>
              </a:spcAft>
              <a:buNone/>
            </a:pPr>
            <a:r>
              <a:rPr lang="en-US" sz="5400">
                <a:latin typeface="Georgia"/>
                <a:ea typeface="Georgia"/>
                <a:cs typeface="Georgia"/>
                <a:sym typeface="Georgia"/>
              </a:rPr>
              <a:t>	with REST urls</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MQTT</a:t>
            </a:r>
            <a:endParaRPr sz="5400">
              <a:latin typeface="Georgia"/>
              <a:ea typeface="Georgia"/>
              <a:cs typeface="Georgia"/>
              <a:sym typeface="Georgia"/>
            </a:endParaRPr>
          </a:p>
          <a:p>
            <a:pPr indent="0" lvl="0" marL="5486400" rtl="0" algn="l">
              <a:spcBef>
                <a:spcPts val="0"/>
              </a:spcBef>
              <a:spcAft>
                <a:spcPts val="0"/>
              </a:spcAft>
              <a:buNone/>
            </a:pPr>
            <a:r>
              <a:rPr lang="en-US" sz="5400">
                <a:latin typeface="Georgia"/>
                <a:ea typeface="Georgia"/>
                <a:cs typeface="Georgia"/>
                <a:sym typeface="Georgia"/>
              </a:rPr>
              <a:t>	</a:t>
            </a:r>
            <a:r>
              <a:rPr lang="en-US" sz="5400">
                <a:latin typeface="Georgia"/>
                <a:ea typeface="Georgia"/>
                <a:cs typeface="Georgia"/>
                <a:sym typeface="Georgia"/>
              </a:rPr>
              <a:t>with Topics</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CoAP</a:t>
            </a:r>
            <a:endParaRPr sz="5400">
              <a:latin typeface="Georgia"/>
              <a:ea typeface="Georgia"/>
              <a:cs typeface="Georgia"/>
              <a:sym typeface="Georgia"/>
            </a:endParaRPr>
          </a:p>
          <a:p>
            <a:pPr indent="0" lvl="0" marL="5486400" rtl="0" algn="l">
              <a:spcBef>
                <a:spcPts val="0"/>
              </a:spcBef>
              <a:spcAft>
                <a:spcPts val="0"/>
              </a:spcAft>
              <a:buNone/>
            </a:pPr>
            <a:r>
              <a:rPr lang="en-US" sz="5400">
                <a:latin typeface="Georgia"/>
                <a:ea typeface="Georgia"/>
                <a:cs typeface="Georgia"/>
                <a:sym typeface="Georgia"/>
              </a:rPr>
              <a:t>	</a:t>
            </a:r>
            <a:endParaRPr sz="5400">
              <a:latin typeface="Georgia"/>
              <a:ea typeface="Georgia"/>
              <a:cs typeface="Georgia"/>
              <a:sym typeface="Georgia"/>
            </a:endParaRPr>
          </a:p>
          <a:p>
            <a:pPr indent="0" lvl="0" marL="0" rtl="0" algn="l">
              <a:spcBef>
                <a:spcPts val="0"/>
              </a:spcBef>
              <a:spcAft>
                <a:spcPts val="0"/>
              </a:spcAft>
              <a:buNone/>
            </a:pPr>
            <a:r>
              <a:t/>
            </a:r>
            <a:endParaRPr sz="5400">
              <a:latin typeface="Georgia"/>
              <a:ea typeface="Georgia"/>
              <a:cs typeface="Georgia"/>
              <a:sym typeface="Georgia"/>
            </a:endParaRPr>
          </a:p>
        </p:txBody>
      </p:sp>
      <p:sp>
        <p:nvSpPr>
          <p:cNvPr id="65" name="Google Shape;65;p1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In general we are talking about:</a:t>
            </a:r>
            <a:endParaRPr>
              <a:solidFill>
                <a:srgbClr val="0A304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idx="1" type="body"/>
          </p:nvPr>
        </p:nvSpPr>
        <p:spPr>
          <a:xfrm>
            <a:off x="1155700" y="2733775"/>
            <a:ext cx="139320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5400">
                <a:latin typeface="Georgia"/>
                <a:ea typeface="Georgia"/>
                <a:cs typeface="Georgia"/>
                <a:sym typeface="Georgia"/>
              </a:rPr>
              <a:t>Adafruit has another excellent video about IoT Protocols.  Check it out on the next slide.</a:t>
            </a:r>
            <a:endParaRPr sz="54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http://www.digikey.com/alltheiot&#10;&#10;Adafruit and Digi-Key have teamed up to present All the Internet of Things - a six-part video series covering everything you could ever want to know about the Internet of Things.&#10;&#10;For our second video, we’ll go over the most popular protocols used in the IoT industry, as well as the upsides and downsides of each type of protocol to help you decide what you’ll use to connect your devices to the internet and exchange data.&#10;&#10;A protocol can be thought of as the language each machine, or machines, use to talk to each other.  Protocols don’t deal with the messy business of moving bits to and from, they are a higher level set of rules the machines use to talk to each other.&#10;&#10;To get an even more in-depth look at the concepts outlined in this video, check out https://learn.adafruit.com/alltheiot-protocols and visit http://www.digikey.com/alltheiot for products, resources, and more!" id="77" name="Google Shape;77;p13" title="All the Internet of Things - Episode 2 - Protocols @digikey @adafruit #adafruit">
            <a:hlinkClick r:id="rId3"/>
          </p:cNvPr>
          <p:cNvPicPr preferRelativeResize="0"/>
          <p:nvPr/>
        </p:nvPicPr>
        <p:blipFill>
          <a:blip r:embed="rId4">
            <a:alphaModFix/>
          </a:blip>
          <a:stretch>
            <a:fillRect/>
          </a:stretch>
        </p:blipFill>
        <p:spPr>
          <a:xfrm>
            <a:off x="2895513" y="647637"/>
            <a:ext cx="10464974" cy="784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HTTP or MQTT or CoAP?</a:t>
            </a:r>
            <a:endParaRPr>
              <a:latin typeface="Georgia"/>
              <a:ea typeface="Georgia"/>
              <a:cs typeface="Georgia"/>
              <a:sym typeface="Georgia"/>
            </a:endParaRPr>
          </a:p>
        </p:txBody>
      </p:sp>
      <p:sp>
        <p:nvSpPr>
          <p:cNvPr id="84" name="Google Shape;84;p14"/>
          <p:cNvSpPr txBox="1"/>
          <p:nvPr>
            <p:ph idx="1" type="body"/>
          </p:nvPr>
        </p:nvSpPr>
        <p:spPr>
          <a:xfrm>
            <a:off x="1155700" y="2752500"/>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250">
                <a:latin typeface="Georgia"/>
                <a:ea typeface="Georgia"/>
                <a:cs typeface="Georgia"/>
                <a:sym typeface="Georgia"/>
              </a:rPr>
              <a:t>The choice of protocol is often linked to the data requirements and the connectivity chosen.</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250">
                <a:latin typeface="Georgia"/>
                <a:ea typeface="Georgia"/>
                <a:cs typeface="Georgia"/>
                <a:sym typeface="Georgia"/>
              </a:rPr>
              <a:t>HTTP/Rest used for large data on connections with faster data speeds.</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250">
                <a:latin typeface="Georgia"/>
                <a:ea typeface="Georgia"/>
                <a:cs typeface="Georgia"/>
                <a:sym typeface="Georgia"/>
              </a:rPr>
              <a:t>MQTT used for smaller data packets on slower IoT connections</a:t>
            </a:r>
            <a:endParaRPr sz="425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