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7951a53fa7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7951a53fa7_0_20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 name="Google Shape;34;g7951a53fa7_0_20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b4936b0eb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b4936b0eb2_0_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big idea of Unit 1 is to introduce the student to the Internet of Things.  Since IOT can be pretty complicated, this is no simple task.</a:t>
            </a:r>
            <a:endParaRPr/>
          </a:p>
        </p:txBody>
      </p:sp>
      <p:sp>
        <p:nvSpPr>
          <p:cNvPr id="41" name="Google Shape;41;gb4936b0eb2_0_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0945c80f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0945c80f6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120945c80f6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20945c80f6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20945c80f6_0_6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20945c80f6_0_6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0945c80f6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0945c80f6_0_2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20945c80f6_0_2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0945c80f6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0945c80f6_0_2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120945c80f6_0_2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0945c80f6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0945c80f6_0_4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20945c80f6_0_4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www.youtube.com/watch?v=29iR-AzbNSA"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learn.adafruit.com/all-the-internet-of-things-episode-three-services" TargetMode="External"/><Relationship Id="rId4" Type="http://schemas.openxmlformats.org/officeDocument/2006/relationships/hyperlink" Target="https://www.pubnub.com/use-case/iot-device-control/" TargetMode="External"/><Relationship Id="rId5" Type="http://schemas.openxmlformats.org/officeDocument/2006/relationships/hyperlink" Target="https://docs.aws.amazon.com/iot/latest/developerguide/what-is-aws-iot.html" TargetMode="External"/><Relationship Id="rId6" Type="http://schemas.openxmlformats.org/officeDocument/2006/relationships/hyperlink" Target="https://cloud.google.com/iot-co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6"/>
          <p:cNvSpPr txBox="1"/>
          <p:nvPr>
            <p:ph type="title"/>
          </p:nvPr>
        </p:nvSpPr>
        <p:spPr>
          <a:xfrm>
            <a:off x="1155700" y="1536700"/>
            <a:ext cx="13931900" cy="3086099"/>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28" name="Google Shape;28;p6"/>
          <p:cNvSpPr txBox="1"/>
          <p:nvPr>
            <p:ph idx="1" type="body"/>
          </p:nvPr>
        </p:nvSpPr>
        <p:spPr>
          <a:xfrm>
            <a:off x="1155700" y="4711700"/>
            <a:ext cx="13931900" cy="10541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a:t>
            </a:r>
            <a:r>
              <a:rPr lang="en-US" sz="4800">
                <a:latin typeface="Georgia"/>
                <a:ea typeface="Georgia"/>
                <a:cs typeface="Georgia"/>
                <a:sym typeface="Georgia"/>
              </a:rPr>
              <a:t> 1</a:t>
            </a:r>
            <a:endParaRPr>
              <a:latin typeface="Georgia"/>
              <a:ea typeface="Georgia"/>
              <a:cs typeface="Georgia"/>
              <a:sym typeface="Georgia"/>
            </a:endParaRPr>
          </a:p>
        </p:txBody>
      </p:sp>
      <p:pic>
        <p:nvPicPr>
          <p:cNvPr id="29" name="Google Shape;29;p6"/>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30" name="Google Shape;30;p6"/>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7"/>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t>Unit 1 Topics</a:t>
            </a:r>
            <a:endParaRPr>
              <a:solidFill>
                <a:srgbClr val="0A304E"/>
              </a:solidFill>
            </a:endParaRPr>
          </a:p>
        </p:txBody>
      </p:sp>
      <p:sp>
        <p:nvSpPr>
          <p:cNvPr id="37" name="Google Shape;37;p7"/>
          <p:cNvSpPr txBox="1"/>
          <p:nvPr/>
        </p:nvSpPr>
        <p:spPr>
          <a:xfrm>
            <a:off x="1649700" y="2427400"/>
            <a:ext cx="12971700" cy="5703300"/>
          </a:xfrm>
          <a:prstGeom prst="rect">
            <a:avLst/>
          </a:prstGeom>
          <a:noFill/>
          <a:ln>
            <a:noFill/>
          </a:ln>
        </p:spPr>
        <p:txBody>
          <a:bodyPr anchorCtr="0" anchor="t" bIns="91425" lIns="91425" spcFirstLastPara="1" rIns="91425" wrap="square" tIns="91425">
            <a:noAutofit/>
          </a:bodyPr>
          <a:lstStyle/>
          <a:p>
            <a:pPr indent="-482600" lvl="0" marL="939800" rtl="0" algn="l">
              <a:lnSpc>
                <a:spcPct val="150000"/>
              </a:lnSpc>
              <a:spcBef>
                <a:spcPts val="0"/>
              </a:spcBef>
              <a:spcAft>
                <a:spcPts val="0"/>
              </a:spcAft>
              <a:buClr>
                <a:srgbClr val="0A304E"/>
              </a:buClr>
              <a:buSzPts val="4000"/>
              <a:buChar char="●"/>
            </a:pPr>
            <a:r>
              <a:rPr lang="en-US" sz="4000">
                <a:solidFill>
                  <a:srgbClr val="0A304E"/>
                </a:solidFill>
                <a:latin typeface="Georgia"/>
                <a:ea typeface="Georgia"/>
                <a:cs typeface="Georgia"/>
                <a:sym typeface="Georgia"/>
              </a:rPr>
              <a:t>1.1 What is IOT? What is a Thing?</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1.2 IOT Connectivity</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1.3 IOT Communication Protocols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b="1" lang="en-US" sz="4000">
                <a:solidFill>
                  <a:srgbClr val="0A304E"/>
                </a:solidFill>
                <a:latin typeface="Georgia"/>
                <a:ea typeface="Georgia"/>
                <a:cs typeface="Georgia"/>
                <a:sym typeface="Georgia"/>
              </a:rPr>
              <a:t>1.4 IOT Services</a:t>
            </a:r>
            <a:endParaRPr b="1"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1.5 IOT Security</a:t>
            </a:r>
            <a:endParaRPr sz="4000">
              <a:solidFill>
                <a:srgbClr val="0A304E"/>
              </a:solidFill>
              <a:latin typeface="Georgia"/>
              <a:ea typeface="Georgia"/>
              <a:cs typeface="Georgia"/>
              <a:sym typeface="Georgia"/>
            </a:endParaRPr>
          </a:p>
          <a:p>
            <a:pPr indent="0" lvl="0" marL="457200" rtl="0" algn="l">
              <a:lnSpc>
                <a:spcPct val="150000"/>
              </a:lnSpc>
              <a:spcBef>
                <a:spcPts val="3000"/>
              </a:spcBef>
              <a:spcAft>
                <a:spcPts val="0"/>
              </a:spcAft>
              <a:buNone/>
            </a:pPr>
            <a:r>
              <a:t/>
            </a:r>
            <a:endParaRPr sz="4000">
              <a:solidFill>
                <a:srgbClr val="0A304E"/>
              </a:solidFill>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1.4</a:t>
            </a:r>
            <a:r>
              <a:rPr lang="en-US"/>
              <a:t> </a:t>
            </a:r>
            <a:endParaRPr>
              <a:solidFill>
                <a:srgbClr val="0A304E"/>
              </a:solidFill>
            </a:endParaRPr>
          </a:p>
        </p:txBody>
      </p:sp>
      <p:sp>
        <p:nvSpPr>
          <p:cNvPr id="44" name="Google Shape;44;p8"/>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IOT Services</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are IoT Services?</a:t>
            </a:r>
            <a:endParaRPr>
              <a:latin typeface="Georgia"/>
              <a:ea typeface="Georgia"/>
              <a:cs typeface="Georgia"/>
              <a:sym typeface="Georgia"/>
            </a:endParaRPr>
          </a:p>
        </p:txBody>
      </p:sp>
      <p:sp>
        <p:nvSpPr>
          <p:cNvPr id="51" name="Google Shape;51;p9"/>
          <p:cNvSpPr txBox="1"/>
          <p:nvPr>
            <p:ph idx="1" type="body"/>
          </p:nvPr>
        </p:nvSpPr>
        <p:spPr>
          <a:xfrm>
            <a:off x="1155700" y="2772425"/>
            <a:ext cx="13932000" cy="54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US" sz="4100">
                <a:latin typeface="Georgia"/>
                <a:ea typeface="Georgia"/>
                <a:cs typeface="Georgia"/>
                <a:sym typeface="Georgia"/>
              </a:rPr>
              <a:t>IoT “Services” are the software packages you use to help make your IoT device truly useful.  </a:t>
            </a:r>
            <a:endParaRPr sz="410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410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rPr lang="en-US" sz="4100">
                <a:latin typeface="Georgia"/>
                <a:ea typeface="Georgia"/>
                <a:cs typeface="Georgia"/>
                <a:sym typeface="Georgia"/>
              </a:rPr>
              <a:t>Services could be online applications that you might use.</a:t>
            </a:r>
            <a:endParaRPr sz="4100">
              <a:solidFill>
                <a:srgbClr val="0A304E"/>
              </a:solidFill>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410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rPr lang="en-US" sz="4100">
                <a:latin typeface="Georgia"/>
                <a:ea typeface="Georgia"/>
                <a:cs typeface="Georgia"/>
                <a:sym typeface="Georgia"/>
              </a:rPr>
              <a:t>Services could also be the software that you write yourself to help with data storage or visualization with you IoT device.</a:t>
            </a:r>
            <a:endParaRPr sz="41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can </a:t>
            </a:r>
            <a:r>
              <a:rPr lang="en-US">
                <a:latin typeface="Georgia"/>
                <a:ea typeface="Georgia"/>
                <a:cs typeface="Georgia"/>
                <a:sym typeface="Georgia"/>
              </a:rPr>
              <a:t>IoT Services do?</a:t>
            </a:r>
            <a:endParaRPr>
              <a:latin typeface="Georgia"/>
              <a:ea typeface="Georgia"/>
              <a:cs typeface="Georgia"/>
              <a:sym typeface="Georgia"/>
            </a:endParaRPr>
          </a:p>
        </p:txBody>
      </p:sp>
      <p:sp>
        <p:nvSpPr>
          <p:cNvPr id="58" name="Google Shape;58;p10"/>
          <p:cNvSpPr txBox="1"/>
          <p:nvPr>
            <p:ph idx="1" type="body"/>
          </p:nvPr>
        </p:nvSpPr>
        <p:spPr>
          <a:xfrm>
            <a:off x="1155700" y="2388875"/>
            <a:ext cx="13932000" cy="5792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Store and/or Retrieve Data</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Process device data</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Visualize Data</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Coordinate </a:t>
            </a:r>
            <a:r>
              <a:rPr lang="en-US" sz="4100">
                <a:latin typeface="Georgia"/>
                <a:ea typeface="Georgia"/>
                <a:cs typeface="Georgia"/>
                <a:sym typeface="Georgia"/>
              </a:rPr>
              <a:t>communication between devices</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Allow IoT device configuration</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Provide a User Interface for technician access</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Allow the device to communicate with non IoT websites</a:t>
            </a:r>
            <a:endParaRPr sz="41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idx="1" type="body"/>
          </p:nvPr>
        </p:nvSpPr>
        <p:spPr>
          <a:xfrm>
            <a:off x="1155700" y="2733775"/>
            <a:ext cx="13932000" cy="3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5400">
                <a:latin typeface="Georgia"/>
                <a:ea typeface="Georgia"/>
                <a:cs typeface="Georgia"/>
                <a:sym typeface="Georgia"/>
              </a:rPr>
              <a:t>Adafruit has another excellent video about IoT Services.  Check it out on the next slide.</a:t>
            </a:r>
            <a:endParaRPr sz="5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descr="http://www.digikey.com/alltheiot&#10;&#10;Adafruit and Digi-Key have teamed up to present All the Internet of Things - a six-part video series covering everything you could ever want to know about the Internet of Things.&#10;&#10;In the first two episodes, we looked at Transports, the physical and wireless mechanisms used to transfer data between things, and Protocols, the communication standards which enable devices at each end of a transport to “speak the same language” and understand what is being communicated.&#10;&#10;Now that we have our things connected and talking, it’s time to make them work together to do something useful, and that’s what this episode, Services, is all about.&#10;&#10;Every time you search the web, post a photo to social media, or read an email, you’re using a service, an application running across one or more computer servers—probably many more—which process your data and other information on the internet and do something useful with it. One service might be getting you weather data, one service might be hosting cat photos, one might be a forum for chatting with friends and family. Those services are designed to be useful to you, the human, who wants to know what the traffic will be like on the way to work. The IoT services we’re discussing in this episode are similar in almost every respect, but instead of human users clicking around on mice and keyboards, the primary users of IoT services are things, things measuring sensors and controlling blinky lights, servos and whatever other hardware you think to connect.&#10;&#10;Services are what you’ll use to route events to and from your IoT devices, coordinate real-time communication between multiple devices, and record, process and visualize the data that your “things” are producing. In short, you might say that services are the “internet” half of the Internet of Things.&#10;&#10;To get an even more in-depth look at the concepts outlined in this video, check out https://learn.adafruit.com/alltheiot-protocols and visit http://www.digikey.com/alltheiot for products, resources, and more!" id="70" name="Google Shape;70;p12" title="All the Internet of Things - Episode 3 - Services @digikey #adafruit">
            <a:hlinkClick r:id="rId3"/>
          </p:cNvPr>
          <p:cNvPicPr preferRelativeResize="0"/>
          <p:nvPr/>
        </p:nvPicPr>
        <p:blipFill>
          <a:blip r:embed="rId4">
            <a:alphaModFix/>
          </a:blip>
          <a:stretch>
            <a:fillRect/>
          </a:stretch>
        </p:blipFill>
        <p:spPr>
          <a:xfrm>
            <a:off x="2884838" y="639625"/>
            <a:ext cx="10486325" cy="7864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77" name="Google Shape;77;p13"/>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US" sz="2900" u="sng">
                <a:solidFill>
                  <a:schemeClr val="hlink"/>
                </a:solidFill>
                <a:latin typeface="Georgia"/>
                <a:ea typeface="Georgia"/>
                <a:cs typeface="Georgia"/>
                <a:sym typeface="Georgia"/>
                <a:hlinkClick r:id="rId3"/>
              </a:rPr>
              <a:t>https://learn.adafruit.com/all-the-internet-of-things-episode-three-services</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4"/>
              </a:rPr>
              <a:t>https://www.pubnub.com/use-case/iot-device-control/</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5"/>
              </a:rPr>
              <a:t>https://docs.aws.amazon.com/iot/latest/developerguide/what-is-aws-iot.html</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6"/>
              </a:rPr>
              <a:t>https://cloud.google.com/iot-core</a:t>
            </a:r>
            <a:r>
              <a:rPr lang="en-US" sz="3000">
                <a:latin typeface="Georgia"/>
                <a:ea typeface="Georgia"/>
                <a:cs typeface="Georgia"/>
                <a:sym typeface="Georgia"/>
              </a:rPr>
              <a:t> </a:t>
            </a:r>
            <a:endParaRPr sz="30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