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9144000" cx="1625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C12EA8-885A-4B8C-B605-429B9E5805A8}">
  <a:tblStyle styleId="{39C12EA8-885A-4B8C-B605-429B9E5805A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512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7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rnd"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1"/>
            <a:ext cx="2971799" cy="457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1"/>
            <a:ext cx="2971799" cy="4572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4"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5"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6"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8"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 name="Shape 24"/>
        <p:cNvGrpSpPr/>
        <p:nvPr/>
      </p:nvGrpSpPr>
      <p:grpSpPr>
        <a:xfrm>
          <a:off x="0" y="0"/>
          <a:ext cx="0" cy="0"/>
          <a:chOff x="0" y="0"/>
          <a:chExt cx="0" cy="0"/>
        </a:xfrm>
      </p:grpSpPr>
      <p:sp>
        <p:nvSpPr>
          <p:cNvPr id="25" name="Google Shape;2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2"/>
              </a:buClr>
              <a:buSzPts val="1200"/>
              <a:buFont typeface="Arial"/>
              <a:buNone/>
            </a:pPr>
            <a:r>
              <a:t/>
            </a:r>
            <a:endParaRPr>
              <a:solidFill>
                <a:schemeClr val="dk2"/>
              </a:solidFill>
            </a:endParaRPr>
          </a:p>
        </p:txBody>
      </p:sp>
      <p:sp>
        <p:nvSpPr>
          <p:cNvPr id="26" name="Google Shape;2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rnd" cmpd="sng" w="12700">
            <a:solidFill>
              <a:srgbClr val="000000"/>
            </a:solidFill>
            <a:prstDash val="solid"/>
            <a:miter lim="8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a94016a76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a94016a76_0_49: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11a94016a76_0_49: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a94016a76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a94016a76_0_5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11a94016a76_0_55: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a94016a76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a94016a76_0_6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11a94016a76_0_61: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a94016a76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a94016a76_0_7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11a94016a76_0_7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a94016a76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a94016a76_1_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11a94016a76_1_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gb4936b0eb2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gb4936b0eb2_0_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gb4936b0eb2_0_2: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11a94016a76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11a94016a76_0_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11a94016a76_0_2: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11a94016a76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11a94016a76_0_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g11a94016a76_0_8: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1a94016a76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1a94016a76_0_1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rgbClr val="202122"/>
                </a:solidFill>
                <a:highlight>
                  <a:srgbClr val="FFFFFF"/>
                </a:highlight>
                <a:latin typeface="Georgia"/>
                <a:ea typeface="Georgia"/>
                <a:cs typeface="Georgia"/>
                <a:sym typeface="Georgia"/>
              </a:rPr>
              <a:t>Just as in real life, all puppies get a name immediately after birth.  The names of a puppy litter might be “puppy1”, “puppy2” and “puppy3” or maybe “the big one”, “the little white one” and “the one with the black spot”.  In this way OOP mimics real life and makes it easier to model how we store information about objects.</a:t>
            </a:r>
            <a:endParaRPr>
              <a:solidFill>
                <a:srgbClr val="20212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
        <p:nvSpPr>
          <p:cNvPr id="55" name="Google Shape;55;g11a94016a76_0_14: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1a94016a76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1a94016a76_0_33: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202122"/>
                </a:solidFill>
                <a:highlight>
                  <a:srgbClr val="FFFFFF"/>
                </a:highlight>
                <a:latin typeface="Georgia"/>
                <a:ea typeface="Georgia"/>
                <a:cs typeface="Georgia"/>
                <a:sym typeface="Georgia"/>
              </a:rPr>
              <a:t>Just as in real life, some dogs can learn new tricks.  Some dogs can fetch or roll-over while other  dog can not.   OOP allows programmers to modify and extend the abilities of some class instances.</a:t>
            </a:r>
            <a:endParaRPr>
              <a:solidFill>
                <a:srgbClr val="20212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2" name="Google Shape;62;g11a94016a76_0_33: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a94016a76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a94016a76_0_2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11a94016a76_0_2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a94016a76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a94016a76_0_2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11a94016a76_0_26: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a94016a76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a94016a76_0_4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11a94016a76_0_41: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sz="5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 name="Google Shape;17;p2"/>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rtl="0" algn="ctr">
              <a:lnSpc>
                <a:spcPct val="100000"/>
              </a:lnSpc>
              <a:spcBef>
                <a:spcPts val="0"/>
              </a:spcBef>
              <a:spcAft>
                <a:spcPts val="0"/>
              </a:spcAft>
              <a:buClr>
                <a:schemeClr val="lt1"/>
              </a:buClr>
              <a:buSzPts val="4000"/>
              <a:buFont typeface="Arial"/>
              <a:buNone/>
              <a:defRPr sz="4000"/>
            </a:lvl1pPr>
            <a:lvl2pPr indent="-228600" lvl="1" marL="914400" rtl="0" algn="ctr">
              <a:lnSpc>
                <a:spcPct val="100000"/>
              </a:lnSpc>
              <a:spcBef>
                <a:spcPts val="0"/>
              </a:spcBef>
              <a:spcAft>
                <a:spcPts val="0"/>
              </a:spcAft>
              <a:buClr>
                <a:srgbClr val="000000"/>
              </a:buClr>
              <a:buSzPts val="1400"/>
              <a:buFont typeface="Arial"/>
              <a:buNone/>
              <a:defRPr/>
            </a:lvl2pPr>
            <a:lvl3pPr indent="-228600" lvl="2" marL="1371600" rtl="0" algn="ctr">
              <a:lnSpc>
                <a:spcPct val="100000"/>
              </a:lnSpc>
              <a:spcBef>
                <a:spcPts val="0"/>
              </a:spcBef>
              <a:spcAft>
                <a:spcPts val="0"/>
              </a:spcAft>
              <a:buClr>
                <a:srgbClr val="000000"/>
              </a:buClr>
              <a:buSzPts val="1400"/>
              <a:buFont typeface="Arial"/>
              <a:buNone/>
              <a:defRPr/>
            </a:lvl3pPr>
            <a:lvl4pPr indent="-228600" lvl="3" marL="1828800" rtl="0" algn="ctr">
              <a:lnSpc>
                <a:spcPct val="100000"/>
              </a:lnSpc>
              <a:spcBef>
                <a:spcPts val="0"/>
              </a:spcBef>
              <a:spcAft>
                <a:spcPts val="0"/>
              </a:spcAft>
              <a:buClr>
                <a:srgbClr val="000000"/>
              </a:buClr>
              <a:buSzPts val="1400"/>
              <a:buFont typeface="Arial"/>
              <a:buNone/>
              <a:defRPr/>
            </a:lvl4pPr>
            <a:lvl5pPr indent="-228600" lvl="4" marL="2286000" rtl="0" algn="ctr">
              <a:lnSpc>
                <a:spcPct val="100000"/>
              </a:lnSpc>
              <a:spcBef>
                <a:spcPts val="0"/>
              </a:spcBef>
              <a:spcAft>
                <a:spcPts val="0"/>
              </a:spcAft>
              <a:buClr>
                <a:srgbClr val="000000"/>
              </a:buClr>
              <a:buSzPts val="1400"/>
              <a:buFont typeface="Arial"/>
              <a:buNone/>
              <a:defRPr/>
            </a:lvl5pPr>
            <a:lvl6pPr indent="-228600" lvl="5" marL="2743200" rtl="0" algn="ctr">
              <a:lnSpc>
                <a:spcPct val="100000"/>
              </a:lnSpc>
              <a:spcBef>
                <a:spcPts val="0"/>
              </a:spcBef>
              <a:spcAft>
                <a:spcPts val="0"/>
              </a:spcAft>
              <a:buClr>
                <a:srgbClr val="000000"/>
              </a:buClr>
              <a:buSzPts val="1400"/>
              <a:buFont typeface="Arial"/>
              <a:buNone/>
              <a:defRPr/>
            </a:lvl6pPr>
            <a:lvl7pPr indent="-228600" lvl="6" marL="3200400" rtl="0" algn="ctr">
              <a:lnSpc>
                <a:spcPct val="100000"/>
              </a:lnSpc>
              <a:spcBef>
                <a:spcPts val="0"/>
              </a:spcBef>
              <a:spcAft>
                <a:spcPts val="0"/>
              </a:spcAft>
              <a:buClr>
                <a:srgbClr val="000000"/>
              </a:buClr>
              <a:buSzPts val="1400"/>
              <a:buFont typeface="Arial"/>
              <a:buNone/>
              <a:defRPr/>
            </a:lvl7pPr>
            <a:lvl8pPr indent="-228600" lvl="7" marL="3657600" rtl="0" algn="ctr">
              <a:lnSpc>
                <a:spcPct val="100000"/>
              </a:lnSpc>
              <a:spcBef>
                <a:spcPts val="0"/>
              </a:spcBef>
              <a:spcAft>
                <a:spcPts val="0"/>
              </a:spcAft>
              <a:buClr>
                <a:srgbClr val="000000"/>
              </a:buClr>
              <a:buSzPts val="1400"/>
              <a:buFont typeface="Arial"/>
              <a:buNone/>
              <a:defRPr/>
            </a:lvl8pPr>
            <a:lvl9pPr indent="-228600" lvl="8" marL="4114800" rtl="0" algn="ctr">
              <a:lnSpc>
                <a:spcPct val="100000"/>
              </a:lnSpc>
              <a:spcBef>
                <a:spcPts val="0"/>
              </a:spcBef>
              <a:spcAft>
                <a:spcPts val="0"/>
              </a:spcAft>
              <a:buClr>
                <a:srgbClr val="000000"/>
              </a:buClr>
              <a:buSzPts val="1400"/>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8" name="Shape 18"/>
        <p:cNvGrpSpPr/>
        <p:nvPr/>
      </p:nvGrpSpPr>
      <p:grpSpPr>
        <a:xfrm>
          <a:off x="0" y="0"/>
          <a:ext cx="0" cy="0"/>
          <a:chOff x="0" y="0"/>
          <a:chExt cx="0" cy="0"/>
        </a:xfrm>
      </p:grpSpPr>
      <p:sp>
        <p:nvSpPr>
          <p:cNvPr id="19" name="Google Shape;19;p3"/>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 name="Google Shape;20;p3"/>
          <p:cNvSpPr txBox="1"/>
          <p:nvPr>
            <p:ph idx="1" type="body"/>
          </p:nvPr>
        </p:nvSpPr>
        <p:spPr>
          <a:xfrm>
            <a:off x="812800" y="2133600"/>
            <a:ext cx="14630400" cy="6034200"/>
          </a:xfrm>
          <a:prstGeom prst="rect">
            <a:avLst/>
          </a:prstGeom>
          <a:noFill/>
          <a:ln>
            <a:noFill/>
          </a:ln>
        </p:spPr>
        <p:txBody>
          <a:bodyPr anchorCtr="0" anchor="t" bIns="91425" lIns="91425" spcFirstLastPara="1" rIns="91425" wrap="square" tIns="91425">
            <a:noAutofit/>
          </a:bodyPr>
          <a:lstStyle>
            <a:lvl1pPr indent="-482600" lvl="0" marL="457200" rtl="0" algn="l">
              <a:lnSpc>
                <a:spcPct val="100000"/>
              </a:lnSpc>
              <a:spcBef>
                <a:spcPts val="3500"/>
              </a:spcBef>
              <a:spcAft>
                <a:spcPts val="0"/>
              </a:spcAft>
              <a:buClr>
                <a:schemeClr val="lt1"/>
              </a:buClr>
              <a:buSzPts val="4000"/>
              <a:buFont typeface="Cabin"/>
              <a:buChar char="•"/>
              <a:defRPr/>
            </a:lvl1pPr>
            <a:lvl2pPr indent="-317500" lvl="1" marL="914400" rtl="0" algn="l">
              <a:lnSpc>
                <a:spcPct val="100000"/>
              </a:lnSpc>
              <a:spcBef>
                <a:spcPts val="3500"/>
              </a:spcBef>
              <a:spcAft>
                <a:spcPts val="0"/>
              </a:spcAft>
              <a:buClr>
                <a:schemeClr val="lt1"/>
              </a:buClr>
              <a:buSzPts val="1400"/>
              <a:buFont typeface="Cabin"/>
              <a:buChar char="•"/>
              <a:defRPr/>
            </a:lvl2pPr>
            <a:lvl3pPr indent="-317500" lvl="2" marL="1371600" rtl="0" algn="l">
              <a:lnSpc>
                <a:spcPct val="100000"/>
              </a:lnSpc>
              <a:spcBef>
                <a:spcPts val="3500"/>
              </a:spcBef>
              <a:spcAft>
                <a:spcPts val="0"/>
              </a:spcAft>
              <a:buClr>
                <a:schemeClr val="lt1"/>
              </a:buClr>
              <a:buSzPts val="1400"/>
              <a:buFont typeface="Cabin"/>
              <a:buChar char="•"/>
              <a:defRPr/>
            </a:lvl3pPr>
            <a:lvl4pPr indent="-317500" lvl="3" marL="1828800" rtl="0" algn="l">
              <a:lnSpc>
                <a:spcPct val="100000"/>
              </a:lnSpc>
              <a:spcBef>
                <a:spcPts val="3500"/>
              </a:spcBef>
              <a:spcAft>
                <a:spcPts val="0"/>
              </a:spcAft>
              <a:buClr>
                <a:schemeClr val="lt1"/>
              </a:buClr>
              <a:buSzPts val="1400"/>
              <a:buFont typeface="Cabin"/>
              <a:buChar char="•"/>
              <a:defRPr/>
            </a:lvl4pPr>
            <a:lvl5pPr indent="-317500" lvl="4" marL="2286000" rtl="0" algn="l">
              <a:lnSpc>
                <a:spcPct val="100000"/>
              </a:lnSpc>
              <a:spcBef>
                <a:spcPts val="3500"/>
              </a:spcBef>
              <a:spcAft>
                <a:spcPts val="0"/>
              </a:spcAft>
              <a:buClr>
                <a:schemeClr val="lt1"/>
              </a:buClr>
              <a:buSzPts val="1400"/>
              <a:buFont typeface="Cabin"/>
              <a:buChar char="•"/>
              <a:defRPr/>
            </a:lvl5pPr>
            <a:lvl6pPr indent="-317500" lvl="5" marL="2743200" rtl="0" algn="l">
              <a:lnSpc>
                <a:spcPct val="100000"/>
              </a:lnSpc>
              <a:spcBef>
                <a:spcPts val="3500"/>
              </a:spcBef>
              <a:spcAft>
                <a:spcPts val="0"/>
              </a:spcAft>
              <a:buClr>
                <a:schemeClr val="lt1"/>
              </a:buClr>
              <a:buSzPts val="1400"/>
              <a:buFont typeface="Cabin"/>
              <a:buChar char="•"/>
              <a:defRPr/>
            </a:lvl6pPr>
            <a:lvl7pPr indent="-317500" lvl="6" marL="3200400" rtl="0" algn="l">
              <a:lnSpc>
                <a:spcPct val="100000"/>
              </a:lnSpc>
              <a:spcBef>
                <a:spcPts val="3500"/>
              </a:spcBef>
              <a:spcAft>
                <a:spcPts val="0"/>
              </a:spcAft>
              <a:buClr>
                <a:schemeClr val="lt1"/>
              </a:buClr>
              <a:buSzPts val="1400"/>
              <a:buFont typeface="Cabin"/>
              <a:buChar char="•"/>
              <a:defRPr/>
            </a:lvl7pPr>
            <a:lvl8pPr indent="-317500" lvl="7" marL="3657600" rtl="0" algn="l">
              <a:lnSpc>
                <a:spcPct val="100000"/>
              </a:lnSpc>
              <a:spcBef>
                <a:spcPts val="3500"/>
              </a:spcBef>
              <a:spcAft>
                <a:spcPts val="0"/>
              </a:spcAft>
              <a:buClr>
                <a:schemeClr val="lt1"/>
              </a:buClr>
              <a:buSzPts val="1400"/>
              <a:buFont typeface="Cabin"/>
              <a:buChar char="•"/>
              <a:defRPr/>
            </a:lvl8pPr>
            <a:lvl9pPr indent="-317500" lvl="8" marL="4114800" rtl="0" algn="l">
              <a:lnSpc>
                <a:spcPct val="100000"/>
              </a:lnSpc>
              <a:spcBef>
                <a:spcPts val="3500"/>
              </a:spcBef>
              <a:spcAft>
                <a:spcPts val="0"/>
              </a:spcAft>
              <a:buClr>
                <a:schemeClr val="lt1"/>
              </a:buClr>
              <a:buSzPts val="1400"/>
              <a:buFont typeface="Cabin"/>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1" name="Shape 2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2" name="Shape 22"/>
        <p:cNvGrpSpPr/>
        <p:nvPr/>
      </p:nvGrpSpPr>
      <p:grpSpPr>
        <a:xfrm>
          <a:off x="0" y="0"/>
          <a:ext cx="0" cy="0"/>
          <a:chOff x="0" y="0"/>
          <a:chExt cx="0" cy="0"/>
        </a:xfrm>
      </p:grpSpPr>
      <p:sp>
        <p:nvSpPr>
          <p:cNvPr id="23" name="Google Shape;23;p5"/>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A304E"/>
              </a:buClr>
              <a:buSzPts val="5400"/>
              <a:buFont typeface="Arial"/>
              <a:buNone/>
              <a:defRPr b="0" i="0" sz="5400" u="none" cap="none" strike="noStrike">
                <a:solidFill>
                  <a:srgbClr val="0A304E"/>
                </a:solidFill>
                <a:latin typeface="Arial"/>
                <a:ea typeface="Arial"/>
                <a:cs typeface="Arial"/>
                <a:sym typeface="Arial"/>
              </a:defRPr>
            </a:lvl1pPr>
            <a:lvl2pPr lvl="1"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2pPr>
            <a:lvl3pPr lvl="2"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3pPr>
            <a:lvl4pPr lvl="3"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4pPr>
            <a:lvl5pPr lvl="4"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5pPr>
            <a:lvl6pPr lvl="5"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6pPr>
            <a:lvl7pPr lvl="6"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7pPr>
            <a:lvl8pPr lvl="7"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8pPr>
            <a:lvl9pPr lvl="8"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9pPr>
          </a:lstStyle>
          <a:p/>
        </p:txBody>
      </p:sp>
      <p:sp>
        <p:nvSpPr>
          <p:cNvPr id="11" name="Google Shape;11;p1"/>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0"/>
              </a:spcBef>
              <a:spcAft>
                <a:spcPts val="0"/>
              </a:spcAft>
              <a:buClr>
                <a:srgbClr val="0A304E"/>
              </a:buClr>
              <a:buSzPts val="4000"/>
              <a:buFont typeface="Arial"/>
              <a:buNone/>
              <a:defRPr b="0" i="0" sz="4000" u="none" cap="none" strike="noStrike">
                <a:solidFill>
                  <a:srgbClr val="0A304E"/>
                </a:solidFill>
                <a:latin typeface="Arial"/>
                <a:ea typeface="Arial"/>
                <a:cs typeface="Arial"/>
                <a:sym typeface="Arial"/>
              </a:defRPr>
            </a:lvl1pPr>
            <a:lvl2pPr indent="-228600" lvl="1" marL="9144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2pPr>
            <a:lvl3pPr indent="-228600" lvl="2" marL="13716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3pPr>
            <a:lvl4pPr indent="-228600" lvl="3" marL="18288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4pPr>
            <a:lvl5pPr indent="-228600" lvl="4" marL="22860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1"/>
          <p:cNvSpPr/>
          <p:nvPr/>
        </p:nvSpPr>
        <p:spPr>
          <a:xfrm>
            <a:off x="0" y="0"/>
            <a:ext cx="16256100" cy="76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sp>
        <p:nvSpPr>
          <p:cNvPr id="13" name="Google Shape;13;p1"/>
          <p:cNvSpPr/>
          <p:nvPr/>
        </p:nvSpPr>
        <p:spPr>
          <a:xfrm>
            <a:off x="0" y="8357616"/>
            <a:ext cx="16256100" cy="7863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pic>
        <p:nvPicPr>
          <p:cNvPr id="14" name="Google Shape;14;p1"/>
          <p:cNvPicPr preferRelativeResize="0"/>
          <p:nvPr/>
        </p:nvPicPr>
        <p:blipFill>
          <a:blip r:embed="rId1">
            <a:alphaModFix/>
          </a:blip>
          <a:stretch>
            <a:fillRect/>
          </a:stretch>
        </p:blipFill>
        <p:spPr>
          <a:xfrm>
            <a:off x="0" y="6881250"/>
            <a:ext cx="3648075" cy="14763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realpython.com/python3-object-oriented-programming/" TargetMode="External"/><Relationship Id="rId4" Type="http://schemas.openxmlformats.org/officeDocument/2006/relationships/hyperlink" Target="https://www.programiz.com/python-programming/object-oriented-programming" TargetMode="External"/><Relationship Id="rId5" Type="http://schemas.openxmlformats.org/officeDocument/2006/relationships/hyperlink" Target="https://www.geeksforgeeks.org/python-oops-concep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6"/>
          <p:cNvSpPr txBox="1"/>
          <p:nvPr>
            <p:ph type="title"/>
          </p:nvPr>
        </p:nvSpPr>
        <p:spPr>
          <a:xfrm>
            <a:off x="1155700" y="1536700"/>
            <a:ext cx="13931900" cy="3086099"/>
          </a:xfrm>
          <a:prstGeom prst="rect">
            <a:avLst/>
          </a:prstGeom>
          <a:noFill/>
          <a:ln>
            <a:noFill/>
          </a:ln>
        </p:spPr>
        <p:txBody>
          <a:bodyPr anchorCtr="0" anchor="b" bIns="38100" lIns="38100" spcFirstLastPara="1" rIns="38100" wrap="square" tIns="38100">
            <a:noAutofit/>
          </a:bodyPr>
          <a:lstStyle/>
          <a:p>
            <a:pPr indent="0" lvl="0" marL="0" marR="0" rtl="0" algn="ctr">
              <a:lnSpc>
                <a:spcPct val="100000"/>
              </a:lnSpc>
              <a:spcBef>
                <a:spcPts val="0"/>
              </a:spcBef>
              <a:spcAft>
                <a:spcPts val="0"/>
              </a:spcAft>
              <a:buClr>
                <a:srgbClr val="FF00FF"/>
              </a:buClr>
              <a:buSzPts val="1900"/>
              <a:buFont typeface="Cabin"/>
              <a:buNone/>
            </a:pPr>
            <a:r>
              <a:rPr lang="en-US" sz="7600">
                <a:latin typeface="Georgia"/>
                <a:ea typeface="Georgia"/>
                <a:cs typeface="Georgia"/>
                <a:sym typeface="Georgia"/>
              </a:rPr>
              <a:t>Object Oriented Python</a:t>
            </a:r>
            <a:endParaRPr>
              <a:latin typeface="Georgia"/>
              <a:ea typeface="Georgia"/>
              <a:cs typeface="Georgia"/>
              <a:sym typeface="Georgia"/>
            </a:endParaRPr>
          </a:p>
        </p:txBody>
      </p:sp>
      <p:sp>
        <p:nvSpPr>
          <p:cNvPr id="29" name="Google Shape;29;p6"/>
          <p:cNvSpPr txBox="1"/>
          <p:nvPr>
            <p:ph idx="1" type="body"/>
          </p:nvPr>
        </p:nvSpPr>
        <p:spPr>
          <a:xfrm>
            <a:off x="1155700" y="4711700"/>
            <a:ext cx="13931900" cy="1054100"/>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chemeClr val="lt1"/>
              </a:buClr>
              <a:buSzPts val="1200"/>
              <a:buFont typeface="Cabin"/>
              <a:buNone/>
            </a:pPr>
            <a:r>
              <a:rPr lang="en-US" sz="4800">
                <a:latin typeface="Georgia"/>
                <a:ea typeface="Georgia"/>
                <a:cs typeface="Georgia"/>
                <a:sym typeface="Georgia"/>
              </a:rPr>
              <a:t>Unit 2 Lab 2</a:t>
            </a:r>
            <a:endParaRPr>
              <a:latin typeface="Georgia"/>
              <a:ea typeface="Georgia"/>
              <a:cs typeface="Georgia"/>
              <a:sym typeface="Georgia"/>
            </a:endParaRPr>
          </a:p>
        </p:txBody>
      </p:sp>
      <p:pic>
        <p:nvPicPr>
          <p:cNvPr id="30" name="Google Shape;30;p6"/>
          <p:cNvPicPr preferRelativeResize="0"/>
          <p:nvPr/>
        </p:nvPicPr>
        <p:blipFill rotWithShape="1">
          <a:blip r:embed="rId3">
            <a:alphaModFix/>
          </a:blip>
          <a:srcRect b="0" l="0" r="0" t="0"/>
          <a:stretch/>
        </p:blipFill>
        <p:spPr>
          <a:xfrm>
            <a:off x="14044313" y="7429459"/>
            <a:ext cx="1968599" cy="668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type="title"/>
          </p:nvPr>
        </p:nvSpPr>
        <p:spPr>
          <a:xfrm>
            <a:off x="1155700" y="1536700"/>
            <a:ext cx="13932000" cy="90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Python is Object Oriented</a:t>
            </a:r>
            <a:endParaRPr>
              <a:latin typeface="Georgia"/>
              <a:ea typeface="Georgia"/>
              <a:cs typeface="Georgia"/>
              <a:sym typeface="Georgia"/>
            </a:endParaRPr>
          </a:p>
        </p:txBody>
      </p:sp>
      <p:sp>
        <p:nvSpPr>
          <p:cNvPr id="95" name="Google Shape;95;p15"/>
          <p:cNvSpPr txBox="1"/>
          <p:nvPr>
            <p:ph idx="1" type="body"/>
          </p:nvPr>
        </p:nvSpPr>
        <p:spPr>
          <a:xfrm>
            <a:off x="1155700" y="2667575"/>
            <a:ext cx="13932000" cy="40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solidFill>
                <a:srgbClr val="202122"/>
              </a:solidFill>
              <a:highlight>
                <a:srgbClr val="FFFFFF"/>
              </a:highlight>
              <a:latin typeface="Georgia"/>
              <a:ea typeface="Georgia"/>
              <a:cs typeface="Georgia"/>
              <a:sym typeface="Georgia"/>
            </a:endParaRPr>
          </a:p>
          <a:p>
            <a:pPr indent="0" lvl="0" marL="0" rtl="0" algn="ctr">
              <a:spcBef>
                <a:spcPts val="0"/>
              </a:spcBef>
              <a:spcAft>
                <a:spcPts val="0"/>
              </a:spcAft>
              <a:buNone/>
            </a:pPr>
            <a:r>
              <a:rPr lang="en-US" sz="3000">
                <a:solidFill>
                  <a:srgbClr val="202122"/>
                </a:solidFill>
                <a:highlight>
                  <a:srgbClr val="FFFFFF"/>
                </a:highlight>
                <a:latin typeface="Georgia"/>
                <a:ea typeface="Georgia"/>
                <a:cs typeface="Georgia"/>
                <a:sym typeface="Georgia"/>
              </a:rPr>
              <a:t>Everytime you used a string “method” or a list “method” you were using the power of OOP in your programs.  Python does not force it upon you but you were using it </a:t>
            </a:r>
            <a:r>
              <a:rPr lang="en-US" sz="3000">
                <a:solidFill>
                  <a:srgbClr val="202122"/>
                </a:solidFill>
                <a:highlight>
                  <a:srgbClr val="FFFFFF"/>
                </a:highlight>
                <a:latin typeface="Georgia"/>
                <a:ea typeface="Georgia"/>
                <a:cs typeface="Georgia"/>
                <a:sym typeface="Georgia"/>
              </a:rPr>
              <a:t>nonetheless</a:t>
            </a:r>
            <a:r>
              <a:rPr lang="en-US" sz="3000">
                <a:solidFill>
                  <a:srgbClr val="202122"/>
                </a:solidFill>
                <a:highlight>
                  <a:srgbClr val="FFFFFF"/>
                </a:highlight>
                <a:latin typeface="Georgia"/>
                <a:ea typeface="Georgia"/>
                <a:cs typeface="Georgia"/>
                <a:sym typeface="Georgia"/>
              </a:rPr>
              <a:t>.</a:t>
            </a:r>
            <a:r>
              <a:rPr lang="en-US" sz="3000">
                <a:solidFill>
                  <a:srgbClr val="202122"/>
                </a:solidFill>
                <a:highlight>
                  <a:srgbClr val="FFFFFF"/>
                </a:highlight>
                <a:latin typeface="Georgia"/>
                <a:ea typeface="Georgia"/>
                <a:cs typeface="Georgia"/>
                <a:sym typeface="Georgia"/>
              </a:rPr>
              <a:t>  </a:t>
            </a:r>
            <a:endParaRPr sz="3000">
              <a:solidFill>
                <a:srgbClr val="202122"/>
              </a:solidFill>
              <a:highlight>
                <a:srgbClr val="FFFFFF"/>
              </a:highlight>
              <a:latin typeface="Georgia"/>
              <a:ea typeface="Georgia"/>
              <a:cs typeface="Georgia"/>
              <a:sym typeface="Georgia"/>
            </a:endParaRPr>
          </a:p>
          <a:p>
            <a:pPr indent="0" lvl="0" marL="0" rtl="0" algn="ctr">
              <a:spcBef>
                <a:spcPts val="0"/>
              </a:spcBef>
              <a:spcAft>
                <a:spcPts val="0"/>
              </a:spcAft>
              <a:buNone/>
            </a:pPr>
            <a:r>
              <a:t/>
            </a:r>
            <a:endParaRPr sz="3000">
              <a:solidFill>
                <a:srgbClr val="202122"/>
              </a:solidFill>
              <a:highlight>
                <a:srgbClr val="FFFFFF"/>
              </a:highlight>
              <a:latin typeface="Georgia"/>
              <a:ea typeface="Georgia"/>
              <a:cs typeface="Georgia"/>
              <a:sym typeface="Georgia"/>
            </a:endParaRPr>
          </a:p>
          <a:p>
            <a:pPr indent="0" lvl="0" marL="0" rtl="0" algn="ctr">
              <a:spcBef>
                <a:spcPts val="0"/>
              </a:spcBef>
              <a:spcAft>
                <a:spcPts val="0"/>
              </a:spcAft>
              <a:buNone/>
            </a:pPr>
            <a:r>
              <a:rPr lang="en-US" sz="3000">
                <a:solidFill>
                  <a:srgbClr val="202122"/>
                </a:solidFill>
                <a:highlight>
                  <a:srgbClr val="FFFFFF"/>
                </a:highlight>
                <a:latin typeface="Georgia"/>
                <a:ea typeface="Georgia"/>
                <a:cs typeface="Georgia"/>
                <a:sym typeface="Georgia"/>
              </a:rPr>
              <a:t>This class will not dive into the creation of new Python classes but you will use Python objects of many different class types. </a:t>
            </a:r>
            <a:endParaRPr sz="3000">
              <a:solidFill>
                <a:srgbClr val="202122"/>
              </a:solidFill>
              <a:highlight>
                <a:srgbClr val="FFFFFF"/>
              </a:highlight>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1155700" y="1536700"/>
            <a:ext cx="13932000" cy="90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Tracy the Turtle</a:t>
            </a:r>
            <a:endParaRPr>
              <a:latin typeface="Georgia"/>
              <a:ea typeface="Georgia"/>
              <a:cs typeface="Georgia"/>
              <a:sym typeface="Georgia"/>
            </a:endParaRPr>
          </a:p>
        </p:txBody>
      </p:sp>
      <p:sp>
        <p:nvSpPr>
          <p:cNvPr id="102" name="Google Shape;102;p16"/>
          <p:cNvSpPr txBox="1"/>
          <p:nvPr>
            <p:ph idx="1" type="body"/>
          </p:nvPr>
        </p:nvSpPr>
        <p:spPr>
          <a:xfrm>
            <a:off x="1155700" y="2667575"/>
            <a:ext cx="13932000" cy="40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3000">
                <a:solidFill>
                  <a:srgbClr val="202122"/>
                </a:solidFill>
                <a:highlight>
                  <a:srgbClr val="FFFFFF"/>
                </a:highlight>
                <a:latin typeface="Georgia"/>
                <a:ea typeface="Georgia"/>
                <a:cs typeface="Georgia"/>
                <a:sym typeface="Georgia"/>
              </a:rPr>
              <a:t>Turtle Graphics is a Python module that can be imported and used in your programs.  Commonly it is called Tracy the Turtle.</a:t>
            </a:r>
            <a:endParaRPr sz="3000">
              <a:solidFill>
                <a:srgbClr val="202122"/>
              </a:solidFill>
              <a:highlight>
                <a:srgbClr val="FFFFFF"/>
              </a:highlight>
              <a:latin typeface="Georgia"/>
              <a:ea typeface="Georgia"/>
              <a:cs typeface="Georgia"/>
              <a:sym typeface="Georgia"/>
            </a:endParaRPr>
          </a:p>
          <a:p>
            <a:pPr indent="0" lvl="0" marL="0" rtl="0" algn="ctr">
              <a:spcBef>
                <a:spcPts val="0"/>
              </a:spcBef>
              <a:spcAft>
                <a:spcPts val="0"/>
              </a:spcAft>
              <a:buNone/>
            </a:pPr>
            <a:r>
              <a:t/>
            </a:r>
            <a:endParaRPr sz="3000">
              <a:solidFill>
                <a:srgbClr val="202122"/>
              </a:solidFill>
              <a:highlight>
                <a:srgbClr val="FFFFFF"/>
              </a:highlight>
              <a:latin typeface="Georgia"/>
              <a:ea typeface="Georgia"/>
              <a:cs typeface="Georgia"/>
              <a:sym typeface="Georgia"/>
            </a:endParaRPr>
          </a:p>
          <a:p>
            <a:pPr indent="0" lvl="0" marL="0" rtl="0" algn="ctr">
              <a:spcBef>
                <a:spcPts val="0"/>
              </a:spcBef>
              <a:spcAft>
                <a:spcPts val="0"/>
              </a:spcAft>
              <a:buNone/>
            </a:pPr>
            <a:r>
              <a:rPr lang="en-US" sz="3000">
                <a:solidFill>
                  <a:srgbClr val="202122"/>
                </a:solidFill>
                <a:highlight>
                  <a:srgbClr val="FFFFFF"/>
                </a:highlight>
                <a:latin typeface="Georgia"/>
                <a:ea typeface="Georgia"/>
                <a:cs typeface="Georgia"/>
                <a:sym typeface="Georgia"/>
              </a:rPr>
              <a:t>When you import the module you are importing the “class” definitions which you can then use to create objects.  </a:t>
            </a:r>
            <a:endParaRPr sz="3000">
              <a:solidFill>
                <a:srgbClr val="202122"/>
              </a:solidFill>
              <a:highlight>
                <a:srgbClr val="FFFFFF"/>
              </a:highlight>
              <a:latin typeface="Georgia"/>
              <a:ea typeface="Georgia"/>
              <a:cs typeface="Georgia"/>
              <a:sym typeface="Georgia"/>
            </a:endParaRPr>
          </a:p>
          <a:p>
            <a:pPr indent="0" lvl="0" marL="0" rtl="0" algn="ctr">
              <a:spcBef>
                <a:spcPts val="0"/>
              </a:spcBef>
              <a:spcAft>
                <a:spcPts val="0"/>
              </a:spcAft>
              <a:buNone/>
            </a:pPr>
            <a:r>
              <a:t/>
            </a:r>
            <a:endParaRPr sz="3000">
              <a:solidFill>
                <a:srgbClr val="202122"/>
              </a:solidFill>
              <a:highlight>
                <a:srgbClr val="FFFFFF"/>
              </a:highlight>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1155700" y="1536700"/>
            <a:ext cx="13932000" cy="90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Tracy the Turtle</a:t>
            </a:r>
            <a:endParaRPr>
              <a:latin typeface="Georgia"/>
              <a:ea typeface="Georgia"/>
              <a:cs typeface="Georgia"/>
              <a:sym typeface="Georgia"/>
            </a:endParaRPr>
          </a:p>
        </p:txBody>
      </p:sp>
      <p:sp>
        <p:nvSpPr>
          <p:cNvPr id="109" name="Google Shape;109;p17"/>
          <p:cNvSpPr txBox="1"/>
          <p:nvPr>
            <p:ph idx="1" type="body"/>
          </p:nvPr>
        </p:nvSpPr>
        <p:spPr>
          <a:xfrm>
            <a:off x="1368350" y="4572000"/>
            <a:ext cx="13932000" cy="194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US" sz="3000">
                <a:solidFill>
                  <a:srgbClr val="202122"/>
                </a:solidFill>
                <a:highlight>
                  <a:srgbClr val="FFFFFF"/>
                </a:highlight>
                <a:latin typeface="Georgia"/>
                <a:ea typeface="Georgia"/>
                <a:cs typeface="Georgia"/>
                <a:sym typeface="Georgia"/>
              </a:rPr>
              <a:t>After importing the turtle module, we can create an instance of  the turtle.Turtle() class called “tracy”.  “tracy” has all the turtle attributes and methods from the imported class definition.  </a:t>
            </a:r>
            <a:endParaRPr sz="3000">
              <a:solidFill>
                <a:srgbClr val="202122"/>
              </a:solidFill>
              <a:highlight>
                <a:srgbClr val="FFFFFF"/>
              </a:highlight>
              <a:latin typeface="Georgia"/>
              <a:ea typeface="Georgia"/>
              <a:cs typeface="Georgia"/>
              <a:sym typeface="Georgia"/>
            </a:endParaRPr>
          </a:p>
        </p:txBody>
      </p:sp>
      <p:pic>
        <p:nvPicPr>
          <p:cNvPr id="110" name="Google Shape;110;p17"/>
          <p:cNvPicPr preferRelativeResize="0"/>
          <p:nvPr/>
        </p:nvPicPr>
        <p:blipFill>
          <a:blip r:embed="rId3">
            <a:alphaModFix/>
          </a:blip>
          <a:stretch>
            <a:fillRect/>
          </a:stretch>
        </p:blipFill>
        <p:spPr>
          <a:xfrm>
            <a:off x="5988100" y="2539950"/>
            <a:ext cx="4267200" cy="1866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1155700" y="1536700"/>
            <a:ext cx="13932000" cy="90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Lab 2 </a:t>
            </a:r>
            <a:endParaRPr>
              <a:latin typeface="Georgia"/>
              <a:ea typeface="Georgia"/>
              <a:cs typeface="Georgia"/>
              <a:sym typeface="Georgia"/>
            </a:endParaRPr>
          </a:p>
        </p:txBody>
      </p:sp>
      <p:sp>
        <p:nvSpPr>
          <p:cNvPr id="117" name="Google Shape;117;p18"/>
          <p:cNvSpPr txBox="1"/>
          <p:nvPr>
            <p:ph idx="1" type="body"/>
          </p:nvPr>
        </p:nvSpPr>
        <p:spPr>
          <a:xfrm>
            <a:off x="1309375" y="2906600"/>
            <a:ext cx="13932000" cy="194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solidFill>
                <a:srgbClr val="202122"/>
              </a:solidFill>
              <a:highlight>
                <a:srgbClr val="FFFFFF"/>
              </a:highlight>
              <a:latin typeface="Georgia"/>
              <a:ea typeface="Georgia"/>
              <a:cs typeface="Georgia"/>
              <a:sym typeface="Georgia"/>
            </a:endParaRPr>
          </a:p>
          <a:p>
            <a:pPr indent="0" lvl="0" marL="0" rtl="0" algn="ctr">
              <a:spcBef>
                <a:spcPts val="0"/>
              </a:spcBef>
              <a:spcAft>
                <a:spcPts val="0"/>
              </a:spcAft>
              <a:buNone/>
            </a:pPr>
            <a:r>
              <a:rPr lang="en-US" sz="3000">
                <a:solidFill>
                  <a:srgbClr val="202122"/>
                </a:solidFill>
                <a:highlight>
                  <a:srgbClr val="FFFFFF"/>
                </a:highlight>
                <a:latin typeface="Georgia"/>
                <a:ea typeface="Georgia"/>
                <a:cs typeface="Georgia"/>
                <a:sym typeface="Georgia"/>
              </a:rPr>
              <a:t>In Lab 2 you will get comfortable creating and using turtle objects.</a:t>
            </a:r>
            <a:endParaRPr sz="3000">
              <a:solidFill>
                <a:srgbClr val="202122"/>
              </a:solidFill>
              <a:highlight>
                <a:srgbClr val="FFFFFF"/>
              </a:highlight>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1155700" y="1536700"/>
            <a:ext cx="13932000" cy="90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Further Resources</a:t>
            </a:r>
            <a:endParaRPr>
              <a:latin typeface="Georgia"/>
              <a:ea typeface="Georgia"/>
              <a:cs typeface="Georgia"/>
              <a:sym typeface="Georgia"/>
            </a:endParaRPr>
          </a:p>
        </p:txBody>
      </p:sp>
      <p:sp>
        <p:nvSpPr>
          <p:cNvPr id="124" name="Google Shape;124;p19"/>
          <p:cNvSpPr txBox="1"/>
          <p:nvPr>
            <p:ph idx="1" type="body"/>
          </p:nvPr>
        </p:nvSpPr>
        <p:spPr>
          <a:xfrm>
            <a:off x="1155700" y="2906600"/>
            <a:ext cx="14085600" cy="43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3000" u="sng">
                <a:solidFill>
                  <a:schemeClr val="hlink"/>
                </a:solidFill>
                <a:latin typeface="Georgia"/>
                <a:ea typeface="Georgia"/>
                <a:cs typeface="Georgia"/>
                <a:sym typeface="Georgia"/>
                <a:hlinkClick r:id="rId3"/>
              </a:rPr>
              <a:t>https://realpython.com/python3-object-oriented-programming/</a:t>
            </a:r>
            <a:endParaRPr sz="3000">
              <a:latin typeface="Georgia"/>
              <a:ea typeface="Georgia"/>
              <a:cs typeface="Georgia"/>
              <a:sym typeface="Georgia"/>
            </a:endParaRPr>
          </a:p>
          <a:p>
            <a:pPr indent="0" lvl="0" marL="0" rtl="0" algn="l">
              <a:spcBef>
                <a:spcPts val="0"/>
              </a:spcBef>
              <a:spcAft>
                <a:spcPts val="0"/>
              </a:spcAft>
              <a:buNone/>
            </a:pPr>
            <a:r>
              <a:t/>
            </a:r>
            <a:endParaRPr sz="3000">
              <a:latin typeface="Georgia"/>
              <a:ea typeface="Georgia"/>
              <a:cs typeface="Georgia"/>
              <a:sym typeface="Georgia"/>
            </a:endParaRPr>
          </a:p>
          <a:p>
            <a:pPr indent="0" lvl="0" marL="0" rtl="0" algn="l">
              <a:spcBef>
                <a:spcPts val="0"/>
              </a:spcBef>
              <a:spcAft>
                <a:spcPts val="0"/>
              </a:spcAft>
              <a:buNone/>
            </a:pPr>
            <a:r>
              <a:rPr lang="en-US" sz="3000" u="sng">
                <a:solidFill>
                  <a:schemeClr val="hlink"/>
                </a:solidFill>
                <a:latin typeface="Georgia"/>
                <a:ea typeface="Georgia"/>
                <a:cs typeface="Georgia"/>
                <a:sym typeface="Georgia"/>
                <a:hlinkClick r:id="rId4"/>
              </a:rPr>
              <a:t>https://www.programiz.com/python-programming/object-oriented-programming</a:t>
            </a:r>
            <a:r>
              <a:rPr lang="en-US" sz="3000">
                <a:latin typeface="Georgia"/>
                <a:ea typeface="Georgia"/>
                <a:cs typeface="Georgia"/>
                <a:sym typeface="Georgia"/>
              </a:rPr>
              <a:t> </a:t>
            </a:r>
            <a:endParaRPr sz="3000">
              <a:latin typeface="Georgia"/>
              <a:ea typeface="Georgia"/>
              <a:cs typeface="Georgia"/>
              <a:sym typeface="Georgia"/>
            </a:endParaRPr>
          </a:p>
          <a:p>
            <a:pPr indent="0" lvl="0" marL="0" rtl="0" algn="l">
              <a:spcBef>
                <a:spcPts val="0"/>
              </a:spcBef>
              <a:spcAft>
                <a:spcPts val="0"/>
              </a:spcAft>
              <a:buNone/>
            </a:pPr>
            <a:r>
              <a:t/>
            </a:r>
            <a:endParaRPr sz="3000">
              <a:latin typeface="Georgia"/>
              <a:ea typeface="Georgia"/>
              <a:cs typeface="Georgia"/>
              <a:sym typeface="Georgia"/>
            </a:endParaRPr>
          </a:p>
          <a:p>
            <a:pPr indent="0" lvl="0" marL="0" rtl="0" algn="l">
              <a:spcBef>
                <a:spcPts val="0"/>
              </a:spcBef>
              <a:spcAft>
                <a:spcPts val="0"/>
              </a:spcAft>
              <a:buNone/>
            </a:pPr>
            <a:r>
              <a:rPr lang="en-US" sz="3000" u="sng">
                <a:solidFill>
                  <a:schemeClr val="hlink"/>
                </a:solidFill>
                <a:latin typeface="Georgia"/>
                <a:ea typeface="Georgia"/>
                <a:cs typeface="Georgia"/>
                <a:sym typeface="Georgia"/>
                <a:hlinkClick r:id="rId5"/>
              </a:rPr>
              <a:t>https://www.geeksforgeeks.org/python-oops-concepts/</a:t>
            </a:r>
            <a:r>
              <a:rPr lang="en-US" sz="3000">
                <a:latin typeface="Georgia"/>
                <a:ea typeface="Georgia"/>
                <a:cs typeface="Georgia"/>
                <a:sym typeface="Georgia"/>
              </a:rPr>
              <a:t> </a:t>
            </a:r>
            <a:endParaRPr sz="3000">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7"/>
          <p:cNvSpPr txBox="1"/>
          <p:nvPr>
            <p:ph idx="4294967295" type="title"/>
          </p:nvPr>
        </p:nvSpPr>
        <p:spPr>
          <a:xfrm>
            <a:off x="1155700" y="1536700"/>
            <a:ext cx="13932000" cy="90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What is OOP?</a:t>
            </a:r>
            <a:endParaRPr>
              <a:latin typeface="Georgia"/>
              <a:ea typeface="Georgia"/>
              <a:cs typeface="Georgia"/>
              <a:sym typeface="Georgia"/>
            </a:endParaRPr>
          </a:p>
        </p:txBody>
      </p:sp>
      <p:sp>
        <p:nvSpPr>
          <p:cNvPr id="37" name="Google Shape;37;p7"/>
          <p:cNvSpPr txBox="1"/>
          <p:nvPr>
            <p:ph idx="4294967295" type="body"/>
          </p:nvPr>
        </p:nvSpPr>
        <p:spPr>
          <a:xfrm>
            <a:off x="1155700" y="2667575"/>
            <a:ext cx="13932000" cy="40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3000">
              <a:solidFill>
                <a:srgbClr val="202122"/>
              </a:solidFill>
              <a:highlight>
                <a:srgbClr val="FFFFFF"/>
              </a:highlight>
            </a:endParaRPr>
          </a:p>
          <a:p>
            <a:pPr indent="0" lvl="0" marL="0" rtl="0" algn="ctr">
              <a:spcBef>
                <a:spcPts val="0"/>
              </a:spcBef>
              <a:spcAft>
                <a:spcPts val="0"/>
              </a:spcAft>
              <a:buNone/>
            </a:pPr>
            <a:r>
              <a:rPr b="1" lang="en-US" sz="3000">
                <a:solidFill>
                  <a:srgbClr val="202122"/>
                </a:solidFill>
                <a:highlight>
                  <a:srgbClr val="FFFFFF"/>
                </a:highlight>
              </a:rPr>
              <a:t>Object-oriented programming</a:t>
            </a:r>
            <a:r>
              <a:rPr lang="en-US" sz="3000">
                <a:solidFill>
                  <a:srgbClr val="202122"/>
                </a:solidFill>
                <a:highlight>
                  <a:srgbClr val="FFFFFF"/>
                </a:highlight>
              </a:rPr>
              <a:t> (</a:t>
            </a:r>
            <a:r>
              <a:rPr b="1" lang="en-US" sz="3000">
                <a:solidFill>
                  <a:srgbClr val="202122"/>
                </a:solidFill>
                <a:highlight>
                  <a:srgbClr val="FFFFFF"/>
                </a:highlight>
              </a:rPr>
              <a:t>OOP</a:t>
            </a:r>
            <a:r>
              <a:rPr lang="en-US" sz="3000">
                <a:solidFill>
                  <a:srgbClr val="202122"/>
                </a:solidFill>
                <a:highlight>
                  <a:srgbClr val="FFFFFF"/>
                </a:highlight>
              </a:rPr>
              <a:t>) is a programming paradigm based on concept of "objects", which can contain data and code: data in the form of fields (often known as attributes or </a:t>
            </a:r>
            <a:r>
              <a:rPr i="1" lang="en-US" sz="3000">
                <a:solidFill>
                  <a:srgbClr val="202122"/>
                </a:solidFill>
                <a:highlight>
                  <a:srgbClr val="FFFFFF"/>
                </a:highlight>
              </a:rPr>
              <a:t>properties</a:t>
            </a:r>
            <a:r>
              <a:rPr lang="en-US" sz="3000">
                <a:solidFill>
                  <a:srgbClr val="202122"/>
                </a:solidFill>
                <a:highlight>
                  <a:srgbClr val="FFFFFF"/>
                </a:highlight>
              </a:rPr>
              <a:t>), and code, in the form of procedures (often known as </a:t>
            </a:r>
            <a:r>
              <a:rPr i="1" lang="en-US" sz="3000">
                <a:solidFill>
                  <a:srgbClr val="202122"/>
                </a:solidFill>
                <a:highlight>
                  <a:srgbClr val="FFFFFF"/>
                </a:highlight>
              </a:rPr>
              <a:t>methods</a:t>
            </a:r>
            <a:r>
              <a:rPr lang="en-US" sz="3000">
                <a:solidFill>
                  <a:srgbClr val="202122"/>
                </a:solidFill>
                <a:highlight>
                  <a:srgbClr val="FFFFFF"/>
                </a:highlight>
              </a:rPr>
              <a:t>).</a:t>
            </a:r>
            <a:endParaRPr sz="3000">
              <a:solidFill>
                <a:srgbClr val="202122"/>
              </a:solidFill>
              <a:highlight>
                <a:srgbClr val="FFFFFF"/>
              </a:highlight>
            </a:endParaRPr>
          </a:p>
          <a:p>
            <a:pPr indent="0" lvl="0" marL="0" rtl="0" algn="ctr">
              <a:spcBef>
                <a:spcPts val="0"/>
              </a:spcBef>
              <a:spcAft>
                <a:spcPts val="0"/>
              </a:spcAft>
              <a:buNone/>
            </a:pPr>
            <a:r>
              <a:t/>
            </a:r>
            <a:endParaRPr sz="3000">
              <a:solidFill>
                <a:srgbClr val="202122"/>
              </a:solidFill>
              <a:highlight>
                <a:srgbClr val="FFFFFF"/>
              </a:highlight>
            </a:endParaRPr>
          </a:p>
          <a:p>
            <a:pPr indent="0" lvl="0" marL="0" rtl="0" algn="ctr">
              <a:spcBef>
                <a:spcPts val="0"/>
              </a:spcBef>
              <a:spcAft>
                <a:spcPts val="0"/>
              </a:spcAft>
              <a:buNone/>
            </a:pPr>
            <a:r>
              <a:rPr lang="en-US" sz="3000">
                <a:solidFill>
                  <a:srgbClr val="202122"/>
                </a:solidFill>
                <a:highlight>
                  <a:srgbClr val="FFFFFF"/>
                </a:highlight>
              </a:rPr>
              <a:t>https://en.wikipedia.org/wiki/Object-oriented_programming</a:t>
            </a:r>
            <a:endParaRPr sz="3000">
              <a:solidFill>
                <a:srgbClr val="202122"/>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8"/>
          <p:cNvSpPr txBox="1"/>
          <p:nvPr>
            <p:ph type="title"/>
          </p:nvPr>
        </p:nvSpPr>
        <p:spPr>
          <a:xfrm>
            <a:off x="1155700" y="1536700"/>
            <a:ext cx="13932000" cy="90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Objects are instances of a “class”</a:t>
            </a:r>
            <a:endParaRPr>
              <a:latin typeface="Georgia"/>
              <a:ea typeface="Georgia"/>
              <a:cs typeface="Georgia"/>
              <a:sym typeface="Georgia"/>
            </a:endParaRPr>
          </a:p>
        </p:txBody>
      </p:sp>
      <p:sp>
        <p:nvSpPr>
          <p:cNvPr id="44" name="Google Shape;44;p8"/>
          <p:cNvSpPr txBox="1"/>
          <p:nvPr>
            <p:ph idx="1" type="body"/>
          </p:nvPr>
        </p:nvSpPr>
        <p:spPr>
          <a:xfrm>
            <a:off x="1155700" y="2667575"/>
            <a:ext cx="13932000" cy="40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3000">
                <a:solidFill>
                  <a:srgbClr val="202122"/>
                </a:solidFill>
                <a:highlight>
                  <a:srgbClr val="FFFFFF"/>
                </a:highlight>
                <a:latin typeface="Georgia"/>
                <a:ea typeface="Georgia"/>
                <a:cs typeface="Georgia"/>
                <a:sym typeface="Georgia"/>
              </a:rPr>
              <a:t>Classes are the definitions for an object.  An example:</a:t>
            </a:r>
            <a:endParaRPr sz="3000">
              <a:solidFill>
                <a:srgbClr val="202122"/>
              </a:solidFill>
              <a:highlight>
                <a:srgbClr val="FFFFFF"/>
              </a:highlight>
              <a:latin typeface="Georgia"/>
              <a:ea typeface="Georgia"/>
              <a:cs typeface="Georgia"/>
              <a:sym typeface="Georgia"/>
            </a:endParaRPr>
          </a:p>
          <a:p>
            <a:pPr indent="0" lvl="0" marL="0" rtl="0" algn="ctr">
              <a:spcBef>
                <a:spcPts val="0"/>
              </a:spcBef>
              <a:spcAft>
                <a:spcPts val="0"/>
              </a:spcAft>
              <a:buNone/>
            </a:pPr>
            <a:r>
              <a:t/>
            </a:r>
            <a:endParaRPr sz="3000">
              <a:solidFill>
                <a:srgbClr val="20212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3000">
              <a:solidFill>
                <a:srgbClr val="20212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3000">
              <a:solidFill>
                <a:srgbClr val="20212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1" sz="3000">
              <a:solidFill>
                <a:srgbClr val="202122"/>
              </a:solidFill>
              <a:highlight>
                <a:srgbClr val="FFFFFF"/>
              </a:highlight>
              <a:latin typeface="Georgia"/>
              <a:ea typeface="Georgia"/>
              <a:cs typeface="Georgia"/>
              <a:sym typeface="Georgia"/>
            </a:endParaRPr>
          </a:p>
          <a:p>
            <a:pPr indent="0" lvl="0" marL="0" rtl="0" algn="ctr">
              <a:spcBef>
                <a:spcPts val="0"/>
              </a:spcBef>
              <a:spcAft>
                <a:spcPts val="0"/>
              </a:spcAft>
              <a:buNone/>
            </a:pPr>
            <a:r>
              <a:t/>
            </a:r>
            <a:endParaRPr sz="3000">
              <a:solidFill>
                <a:srgbClr val="202122"/>
              </a:solidFill>
              <a:highlight>
                <a:srgbClr val="FFFFFF"/>
              </a:highlight>
              <a:latin typeface="Georgia"/>
              <a:ea typeface="Georgia"/>
              <a:cs typeface="Georgia"/>
              <a:sym typeface="Georgia"/>
            </a:endParaRPr>
          </a:p>
          <a:p>
            <a:pPr indent="0" lvl="0" marL="0" rtl="0" algn="ctr">
              <a:spcBef>
                <a:spcPts val="0"/>
              </a:spcBef>
              <a:spcAft>
                <a:spcPts val="0"/>
              </a:spcAft>
              <a:buNone/>
            </a:pPr>
            <a:r>
              <a:t/>
            </a:r>
            <a:endParaRPr sz="3000">
              <a:solidFill>
                <a:srgbClr val="202122"/>
              </a:solidFill>
              <a:highlight>
                <a:srgbClr val="FFFFFF"/>
              </a:highlight>
              <a:latin typeface="Georgia"/>
              <a:ea typeface="Georgia"/>
              <a:cs typeface="Georgia"/>
              <a:sym typeface="Georgia"/>
            </a:endParaRPr>
          </a:p>
          <a:p>
            <a:pPr indent="0" lvl="0" marL="0" rtl="0" algn="ctr">
              <a:spcBef>
                <a:spcPts val="0"/>
              </a:spcBef>
              <a:spcAft>
                <a:spcPts val="0"/>
              </a:spcAft>
              <a:buNone/>
            </a:pPr>
            <a:r>
              <a:t/>
            </a:r>
            <a:endParaRPr sz="3000">
              <a:solidFill>
                <a:srgbClr val="202122"/>
              </a:solidFill>
              <a:highlight>
                <a:srgbClr val="FFFFFF"/>
              </a:highlight>
              <a:latin typeface="Georgia"/>
              <a:ea typeface="Georgia"/>
              <a:cs typeface="Georgia"/>
              <a:sym typeface="Georgia"/>
            </a:endParaRPr>
          </a:p>
          <a:p>
            <a:pPr indent="0" lvl="0" marL="0" rtl="0" algn="ctr">
              <a:spcBef>
                <a:spcPts val="0"/>
              </a:spcBef>
              <a:spcAft>
                <a:spcPts val="0"/>
              </a:spcAft>
              <a:buNone/>
            </a:pPr>
            <a:r>
              <a:rPr lang="en-US" sz="3000">
                <a:solidFill>
                  <a:srgbClr val="202122"/>
                </a:solidFill>
                <a:highlight>
                  <a:srgbClr val="FFFFFF"/>
                </a:highlight>
                <a:latin typeface="Georgia"/>
                <a:ea typeface="Georgia"/>
                <a:cs typeface="Georgia"/>
                <a:sym typeface="Georgia"/>
              </a:rPr>
              <a:t>The Dog class has attributes and methods.</a:t>
            </a:r>
            <a:endParaRPr sz="3000">
              <a:solidFill>
                <a:srgbClr val="202122"/>
              </a:solidFill>
              <a:highlight>
                <a:srgbClr val="FFFFFF"/>
              </a:highlight>
              <a:latin typeface="Georgia"/>
              <a:ea typeface="Georgia"/>
              <a:cs typeface="Georgia"/>
              <a:sym typeface="Georgia"/>
            </a:endParaRPr>
          </a:p>
        </p:txBody>
      </p:sp>
      <p:graphicFrame>
        <p:nvGraphicFramePr>
          <p:cNvPr id="45" name="Google Shape;45;p8"/>
          <p:cNvGraphicFramePr/>
          <p:nvPr/>
        </p:nvGraphicFramePr>
        <p:xfrm>
          <a:off x="5787625" y="3654763"/>
          <a:ext cx="3000000" cy="3000000"/>
        </p:xfrm>
        <a:graphic>
          <a:graphicData uri="http://schemas.openxmlformats.org/drawingml/2006/table">
            <a:tbl>
              <a:tblPr>
                <a:noFill/>
                <a:tableStyleId>{39C12EA8-885A-4B8C-B605-429B9E5805A8}</a:tableStyleId>
              </a:tblPr>
              <a:tblGrid>
                <a:gridCol w="4668150"/>
              </a:tblGrid>
              <a:tr h="396200">
                <a:tc>
                  <a:txBody>
                    <a:bodyPr/>
                    <a:lstStyle/>
                    <a:p>
                      <a:pPr indent="0" lvl="0" marL="0" rtl="0" algn="ctr">
                        <a:spcBef>
                          <a:spcPts val="0"/>
                        </a:spcBef>
                        <a:spcAft>
                          <a:spcPts val="0"/>
                        </a:spcAft>
                        <a:buNone/>
                      </a:pPr>
                      <a:r>
                        <a:rPr lang="en-US"/>
                        <a:t>Dog Class</a:t>
                      </a:r>
                      <a:endParaRPr/>
                    </a:p>
                  </a:txBody>
                  <a:tcPr marT="91425" marB="91425" marR="91425" marL="91425"/>
                </a:tc>
              </a:tr>
              <a:tr h="381000">
                <a:tc>
                  <a:txBody>
                    <a:bodyPr/>
                    <a:lstStyle/>
                    <a:p>
                      <a:pPr indent="0" lvl="0" marL="0" rtl="0" algn="ctr">
                        <a:spcBef>
                          <a:spcPts val="0"/>
                        </a:spcBef>
                        <a:spcAft>
                          <a:spcPts val="0"/>
                        </a:spcAft>
                        <a:buNone/>
                      </a:pPr>
                      <a:r>
                        <a:rPr lang="en-US"/>
                        <a:t>name - string</a:t>
                      </a:r>
                      <a:endParaRPr/>
                    </a:p>
                    <a:p>
                      <a:pPr indent="0" lvl="0" marL="0" rtl="0" algn="ctr">
                        <a:spcBef>
                          <a:spcPts val="0"/>
                        </a:spcBef>
                        <a:spcAft>
                          <a:spcPts val="0"/>
                        </a:spcAft>
                        <a:buNone/>
                      </a:pPr>
                      <a:r>
                        <a:rPr lang="en-US"/>
                        <a:t>age - int</a:t>
                      </a:r>
                      <a:endParaRPr/>
                    </a:p>
                    <a:p>
                      <a:pPr indent="0" lvl="0" marL="0" rtl="0" algn="ctr">
                        <a:spcBef>
                          <a:spcPts val="0"/>
                        </a:spcBef>
                        <a:spcAft>
                          <a:spcPts val="0"/>
                        </a:spcAft>
                        <a:buNone/>
                      </a:pPr>
                      <a:r>
                        <a:rPr lang="en-US"/>
                        <a:t>weight - int</a:t>
                      </a:r>
                      <a:endParaRPr/>
                    </a:p>
                    <a:p>
                      <a:pPr indent="0" lvl="0" marL="0" rtl="0" algn="ctr">
                        <a:spcBef>
                          <a:spcPts val="0"/>
                        </a:spcBef>
                        <a:spcAft>
                          <a:spcPts val="0"/>
                        </a:spcAft>
                        <a:buNone/>
                      </a:pPr>
                      <a:r>
                        <a:rPr lang="en-US"/>
                        <a:t>breed - string</a:t>
                      </a:r>
                      <a:endParaRPr/>
                    </a:p>
                  </a:txBody>
                  <a:tcPr marT="91425" marB="91425" marR="91425" marL="91425"/>
                </a:tc>
              </a:tr>
              <a:tr h="381000">
                <a:tc>
                  <a:txBody>
                    <a:bodyPr/>
                    <a:lstStyle/>
                    <a:p>
                      <a:pPr indent="0" lvl="0" marL="0" rtl="0" algn="ctr">
                        <a:spcBef>
                          <a:spcPts val="0"/>
                        </a:spcBef>
                        <a:spcAft>
                          <a:spcPts val="0"/>
                        </a:spcAft>
                        <a:buNone/>
                      </a:pPr>
                      <a:r>
                        <a:rPr lang="en-US"/>
                        <a:t>bark()</a:t>
                      </a:r>
                      <a:endParaRPr/>
                    </a:p>
                    <a:p>
                      <a:pPr indent="0" lvl="0" marL="0" rtl="0" algn="ctr">
                        <a:spcBef>
                          <a:spcPts val="0"/>
                        </a:spcBef>
                        <a:spcAft>
                          <a:spcPts val="0"/>
                        </a:spcAft>
                        <a:buNone/>
                      </a:pPr>
                      <a:r>
                        <a:rPr lang="en-US"/>
                        <a:t>eat()</a:t>
                      </a:r>
                      <a:endParaRPr/>
                    </a:p>
                    <a:p>
                      <a:pPr indent="0" lvl="0" marL="0" rtl="0" algn="ctr">
                        <a:spcBef>
                          <a:spcPts val="0"/>
                        </a:spcBef>
                        <a:spcAft>
                          <a:spcPts val="0"/>
                        </a:spcAft>
                        <a:buNone/>
                      </a:pPr>
                      <a:r>
                        <a:rPr lang="en-US"/>
                        <a:t>sleep()</a:t>
                      </a:r>
                      <a:endParaRPr/>
                    </a:p>
                    <a:p>
                      <a:pPr indent="0" lvl="0" marL="0" rtl="0" algn="ctr">
                        <a:spcBef>
                          <a:spcPts val="0"/>
                        </a:spcBef>
                        <a:spcAft>
                          <a:spcPts val="0"/>
                        </a:spcAft>
                        <a:buNone/>
                      </a:pPr>
                      <a:r>
                        <a:rPr lang="en-US"/>
                        <a:t>run()</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9"/>
          <p:cNvSpPr txBox="1"/>
          <p:nvPr>
            <p:ph idx="1" type="body"/>
          </p:nvPr>
        </p:nvSpPr>
        <p:spPr>
          <a:xfrm>
            <a:off x="1155700" y="1031650"/>
            <a:ext cx="13932000" cy="571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3000">
              <a:solidFill>
                <a:srgbClr val="202122"/>
              </a:solidFill>
              <a:highlight>
                <a:srgbClr val="FFFFFF"/>
              </a:highlight>
            </a:endParaRPr>
          </a:p>
          <a:p>
            <a:pPr indent="0" lvl="0" marL="0" rtl="0" algn="ctr">
              <a:spcBef>
                <a:spcPts val="0"/>
              </a:spcBef>
              <a:spcAft>
                <a:spcPts val="0"/>
              </a:spcAft>
              <a:buNone/>
            </a:pPr>
            <a:r>
              <a:rPr lang="en-US" sz="3000">
                <a:solidFill>
                  <a:srgbClr val="202122"/>
                </a:solidFill>
                <a:highlight>
                  <a:srgbClr val="FFFFFF"/>
                </a:highlight>
                <a:latin typeface="Georgia"/>
                <a:ea typeface="Georgia"/>
                <a:cs typeface="Georgia"/>
                <a:sym typeface="Georgia"/>
              </a:rPr>
              <a:t>We could create and instance of the Dog class called “rover”.</a:t>
            </a:r>
            <a:endParaRPr sz="3000">
              <a:solidFill>
                <a:srgbClr val="202122"/>
              </a:solidFill>
              <a:highlight>
                <a:srgbClr val="FFFFFF"/>
              </a:highlight>
              <a:latin typeface="Georgia"/>
              <a:ea typeface="Georgia"/>
              <a:cs typeface="Georgia"/>
              <a:sym typeface="Georgia"/>
            </a:endParaRPr>
          </a:p>
          <a:p>
            <a:pPr indent="0" lvl="0" marL="0" rtl="0" algn="ctr">
              <a:spcBef>
                <a:spcPts val="0"/>
              </a:spcBef>
              <a:spcAft>
                <a:spcPts val="0"/>
              </a:spcAft>
              <a:buNone/>
            </a:pPr>
            <a:r>
              <a:t/>
            </a:r>
            <a:endParaRPr sz="3000">
              <a:solidFill>
                <a:srgbClr val="202122"/>
              </a:solidFill>
              <a:highlight>
                <a:srgbClr val="FFFFFF"/>
              </a:highlight>
              <a:latin typeface="Georgia"/>
              <a:ea typeface="Georgia"/>
              <a:cs typeface="Georgia"/>
              <a:sym typeface="Georgia"/>
            </a:endParaRPr>
          </a:p>
          <a:p>
            <a:pPr indent="0" lvl="0" marL="0" rtl="0" algn="ctr">
              <a:spcBef>
                <a:spcPts val="0"/>
              </a:spcBef>
              <a:spcAft>
                <a:spcPts val="0"/>
              </a:spcAft>
              <a:buNone/>
            </a:pPr>
            <a:r>
              <a:rPr lang="en-US" sz="3000">
                <a:solidFill>
                  <a:srgbClr val="202122"/>
                </a:solidFill>
                <a:highlight>
                  <a:srgbClr val="FFFFFF"/>
                </a:highlight>
                <a:latin typeface="Georgia"/>
                <a:ea typeface="Georgia"/>
                <a:cs typeface="Georgia"/>
                <a:sym typeface="Georgia"/>
              </a:rPr>
              <a:t>At creation  “rover” would immediately get some defining attributes:</a:t>
            </a:r>
            <a:endParaRPr sz="3000">
              <a:solidFill>
                <a:srgbClr val="202122"/>
              </a:solidFill>
              <a:highlight>
                <a:srgbClr val="FFFFFF"/>
              </a:highlight>
              <a:latin typeface="Georgia"/>
              <a:ea typeface="Georgia"/>
              <a:cs typeface="Georgia"/>
              <a:sym typeface="Georgia"/>
            </a:endParaRPr>
          </a:p>
          <a:p>
            <a:pPr indent="0" lvl="0" marL="0" rtl="0" algn="ctr">
              <a:spcBef>
                <a:spcPts val="0"/>
              </a:spcBef>
              <a:spcAft>
                <a:spcPts val="0"/>
              </a:spcAft>
              <a:buNone/>
            </a:pPr>
            <a:r>
              <a:rPr lang="en-US" sz="3000">
                <a:solidFill>
                  <a:srgbClr val="202122"/>
                </a:solidFill>
                <a:highlight>
                  <a:srgbClr val="FFFFFF"/>
                </a:highlight>
                <a:latin typeface="Georgia"/>
                <a:ea typeface="Georgia"/>
                <a:cs typeface="Georgia"/>
                <a:sym typeface="Georgia"/>
              </a:rPr>
              <a:t>rover.name = “rover”</a:t>
            </a:r>
            <a:endParaRPr sz="3000">
              <a:solidFill>
                <a:srgbClr val="202122"/>
              </a:solidFill>
              <a:highlight>
                <a:srgbClr val="FFFFFF"/>
              </a:highlight>
              <a:latin typeface="Georgia"/>
              <a:ea typeface="Georgia"/>
              <a:cs typeface="Georgia"/>
              <a:sym typeface="Georgia"/>
            </a:endParaRPr>
          </a:p>
          <a:p>
            <a:pPr indent="0" lvl="0" marL="0" rtl="0" algn="ctr">
              <a:spcBef>
                <a:spcPts val="0"/>
              </a:spcBef>
              <a:spcAft>
                <a:spcPts val="0"/>
              </a:spcAft>
              <a:buNone/>
            </a:pPr>
            <a:r>
              <a:rPr lang="en-US" sz="3000">
                <a:solidFill>
                  <a:srgbClr val="202122"/>
                </a:solidFill>
                <a:highlight>
                  <a:srgbClr val="FFFFFF"/>
                </a:highlight>
                <a:latin typeface="Georgia"/>
                <a:ea typeface="Georgia"/>
                <a:cs typeface="Georgia"/>
                <a:sym typeface="Georgia"/>
              </a:rPr>
              <a:t>rover.breed = “dalmation”</a:t>
            </a:r>
            <a:endParaRPr sz="3000">
              <a:solidFill>
                <a:srgbClr val="202122"/>
              </a:solidFill>
              <a:highlight>
                <a:srgbClr val="FFFFFF"/>
              </a:highlight>
              <a:latin typeface="Georgia"/>
              <a:ea typeface="Georgia"/>
              <a:cs typeface="Georgia"/>
              <a:sym typeface="Georgia"/>
            </a:endParaRPr>
          </a:p>
          <a:p>
            <a:pPr indent="0" lvl="0" marL="0" rtl="0" algn="ctr">
              <a:spcBef>
                <a:spcPts val="0"/>
              </a:spcBef>
              <a:spcAft>
                <a:spcPts val="0"/>
              </a:spcAft>
              <a:buNone/>
            </a:pPr>
            <a:r>
              <a:rPr lang="en-US" sz="3000">
                <a:solidFill>
                  <a:srgbClr val="202122"/>
                </a:solidFill>
                <a:highlight>
                  <a:srgbClr val="FFFFFF"/>
                </a:highlight>
                <a:latin typeface="Georgia"/>
                <a:ea typeface="Georgia"/>
                <a:cs typeface="Georgia"/>
                <a:sym typeface="Georgia"/>
              </a:rPr>
              <a:t>rover.weight = 45</a:t>
            </a:r>
            <a:endParaRPr sz="3000">
              <a:solidFill>
                <a:srgbClr val="202122"/>
              </a:solidFill>
              <a:highlight>
                <a:srgbClr val="FFFFFF"/>
              </a:highlight>
              <a:latin typeface="Georgia"/>
              <a:ea typeface="Georgia"/>
              <a:cs typeface="Georgia"/>
              <a:sym typeface="Georgia"/>
            </a:endParaRPr>
          </a:p>
          <a:p>
            <a:pPr indent="0" lvl="0" marL="0" rtl="0" algn="ctr">
              <a:spcBef>
                <a:spcPts val="0"/>
              </a:spcBef>
              <a:spcAft>
                <a:spcPts val="0"/>
              </a:spcAft>
              <a:buNone/>
            </a:pPr>
            <a:r>
              <a:rPr lang="en-US" sz="3000">
                <a:solidFill>
                  <a:srgbClr val="202122"/>
                </a:solidFill>
                <a:highlight>
                  <a:srgbClr val="FFFFFF"/>
                </a:highlight>
                <a:latin typeface="Georgia"/>
                <a:ea typeface="Georgia"/>
                <a:cs typeface="Georgia"/>
                <a:sym typeface="Georgia"/>
              </a:rPr>
              <a:t>rover.age = 1</a:t>
            </a:r>
            <a:endParaRPr sz="3000">
              <a:solidFill>
                <a:srgbClr val="202122"/>
              </a:solidFill>
              <a:highlight>
                <a:srgbClr val="FFFFFF"/>
              </a:highlight>
              <a:latin typeface="Georgia"/>
              <a:ea typeface="Georgia"/>
              <a:cs typeface="Georgia"/>
              <a:sym typeface="Georgia"/>
            </a:endParaRPr>
          </a:p>
          <a:p>
            <a:pPr indent="0" lvl="0" marL="0" rtl="0" algn="l">
              <a:spcBef>
                <a:spcPts val="0"/>
              </a:spcBef>
              <a:spcAft>
                <a:spcPts val="0"/>
              </a:spcAft>
              <a:buNone/>
            </a:pPr>
            <a:r>
              <a:rPr lang="en-US" sz="3000">
                <a:solidFill>
                  <a:srgbClr val="202122"/>
                </a:solidFill>
                <a:highlight>
                  <a:srgbClr val="FFFFFF"/>
                </a:highlight>
                <a:latin typeface="Georgia"/>
                <a:ea typeface="Georgia"/>
                <a:cs typeface="Georgia"/>
                <a:sym typeface="Georgia"/>
              </a:rPr>
              <a:t>	And, “rover” could do some things:</a:t>
            </a:r>
            <a:endParaRPr sz="3000">
              <a:solidFill>
                <a:srgbClr val="202122"/>
              </a:solidFill>
              <a:highlight>
                <a:srgbClr val="FFFFFF"/>
              </a:highlight>
              <a:latin typeface="Georgia"/>
              <a:ea typeface="Georgia"/>
              <a:cs typeface="Georgia"/>
              <a:sym typeface="Georgia"/>
            </a:endParaRPr>
          </a:p>
          <a:p>
            <a:pPr indent="0" lvl="0" marL="0" rtl="0" algn="ctr">
              <a:spcBef>
                <a:spcPts val="0"/>
              </a:spcBef>
              <a:spcAft>
                <a:spcPts val="0"/>
              </a:spcAft>
              <a:buNone/>
            </a:pPr>
            <a:r>
              <a:rPr lang="en-US" sz="3000">
                <a:solidFill>
                  <a:srgbClr val="202122"/>
                </a:solidFill>
                <a:highlight>
                  <a:srgbClr val="FFFFFF"/>
                </a:highlight>
                <a:latin typeface="Georgia"/>
                <a:ea typeface="Georgia"/>
                <a:cs typeface="Georgia"/>
                <a:sym typeface="Georgia"/>
              </a:rPr>
              <a:t>rover.sleep()</a:t>
            </a:r>
            <a:endParaRPr sz="3000">
              <a:solidFill>
                <a:srgbClr val="202122"/>
              </a:solidFill>
              <a:highlight>
                <a:srgbClr val="FFFFFF"/>
              </a:highlight>
              <a:latin typeface="Georgia"/>
              <a:ea typeface="Georgia"/>
              <a:cs typeface="Georgia"/>
              <a:sym typeface="Georgia"/>
            </a:endParaRPr>
          </a:p>
          <a:p>
            <a:pPr indent="0" lvl="0" marL="0" rtl="0" algn="ctr">
              <a:spcBef>
                <a:spcPts val="0"/>
              </a:spcBef>
              <a:spcAft>
                <a:spcPts val="0"/>
              </a:spcAft>
              <a:buNone/>
            </a:pPr>
            <a:r>
              <a:rPr lang="en-US" sz="3000">
                <a:solidFill>
                  <a:srgbClr val="202122"/>
                </a:solidFill>
                <a:highlight>
                  <a:srgbClr val="FFFFFF"/>
                </a:highlight>
                <a:latin typeface="Georgia"/>
                <a:ea typeface="Georgia"/>
                <a:cs typeface="Georgia"/>
                <a:sym typeface="Georgia"/>
              </a:rPr>
              <a:t>rover.bark()</a:t>
            </a:r>
            <a:endParaRPr sz="3000">
              <a:solidFill>
                <a:srgbClr val="202122"/>
              </a:solidFill>
              <a:highlight>
                <a:srgbClr val="FFFFFF"/>
              </a:highlight>
              <a:latin typeface="Georgia"/>
              <a:ea typeface="Georgia"/>
              <a:cs typeface="Georgia"/>
              <a:sym typeface="Georgia"/>
            </a:endParaRPr>
          </a:p>
          <a:p>
            <a:pPr indent="0" lvl="0" marL="0" rtl="0" algn="ctr">
              <a:spcBef>
                <a:spcPts val="0"/>
              </a:spcBef>
              <a:spcAft>
                <a:spcPts val="0"/>
              </a:spcAft>
              <a:buNone/>
            </a:pPr>
            <a:r>
              <a:rPr lang="en-US" sz="3000">
                <a:solidFill>
                  <a:srgbClr val="202122"/>
                </a:solidFill>
                <a:highlight>
                  <a:srgbClr val="FFFFFF"/>
                </a:highlight>
                <a:latin typeface="Georgia"/>
                <a:ea typeface="Georgia"/>
                <a:cs typeface="Georgia"/>
                <a:sym typeface="Georgia"/>
              </a:rPr>
              <a:t>rover.eat()</a:t>
            </a:r>
            <a:endParaRPr sz="3000">
              <a:solidFill>
                <a:srgbClr val="202122"/>
              </a:solidFill>
              <a:highlight>
                <a:srgbClr val="FFFFFF"/>
              </a:highlight>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0"/>
          <p:cNvSpPr txBox="1"/>
          <p:nvPr>
            <p:ph type="title"/>
          </p:nvPr>
        </p:nvSpPr>
        <p:spPr>
          <a:xfrm>
            <a:off x="1155700" y="1536700"/>
            <a:ext cx="13932000" cy="90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What are these attributes?</a:t>
            </a:r>
            <a:endParaRPr>
              <a:latin typeface="Georgia"/>
              <a:ea typeface="Georgia"/>
              <a:cs typeface="Georgia"/>
              <a:sym typeface="Georgia"/>
            </a:endParaRPr>
          </a:p>
        </p:txBody>
      </p:sp>
      <p:sp>
        <p:nvSpPr>
          <p:cNvPr id="58" name="Google Shape;58;p10"/>
          <p:cNvSpPr txBox="1"/>
          <p:nvPr>
            <p:ph idx="1" type="body"/>
          </p:nvPr>
        </p:nvSpPr>
        <p:spPr>
          <a:xfrm>
            <a:off x="1155700" y="2667575"/>
            <a:ext cx="13932000" cy="40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3000">
              <a:solidFill>
                <a:srgbClr val="202122"/>
              </a:solidFill>
              <a:highlight>
                <a:srgbClr val="FFFFFF"/>
              </a:highlight>
            </a:endParaRPr>
          </a:p>
          <a:p>
            <a:pPr indent="0" lvl="0" marL="0" rtl="0" algn="l">
              <a:spcBef>
                <a:spcPts val="0"/>
              </a:spcBef>
              <a:spcAft>
                <a:spcPts val="0"/>
              </a:spcAft>
              <a:buNone/>
            </a:pPr>
            <a:r>
              <a:rPr lang="en-US" sz="3000">
                <a:solidFill>
                  <a:srgbClr val="202122"/>
                </a:solidFill>
                <a:highlight>
                  <a:srgbClr val="FFFFFF"/>
                </a:highlight>
                <a:latin typeface="Georgia"/>
                <a:ea typeface="Georgia"/>
                <a:cs typeface="Georgia"/>
                <a:sym typeface="Georgia"/>
              </a:rPr>
              <a:t>Attributes are nothing more than variables that are associated with the instance of the class – the object.  </a:t>
            </a:r>
            <a:endParaRPr sz="3000">
              <a:solidFill>
                <a:srgbClr val="20212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3000">
              <a:solidFill>
                <a:srgbClr val="202122"/>
              </a:solidFill>
              <a:highlight>
                <a:srgbClr val="FFFFFF"/>
              </a:highlight>
              <a:latin typeface="Georgia"/>
              <a:ea typeface="Georgia"/>
              <a:cs typeface="Georgia"/>
              <a:sym typeface="Georgia"/>
            </a:endParaRPr>
          </a:p>
          <a:p>
            <a:pPr indent="0" lvl="0" marL="0" rtl="0" algn="l">
              <a:spcBef>
                <a:spcPts val="0"/>
              </a:spcBef>
              <a:spcAft>
                <a:spcPts val="0"/>
              </a:spcAft>
              <a:buNone/>
            </a:pPr>
            <a:r>
              <a:rPr lang="en-US" sz="3000">
                <a:solidFill>
                  <a:srgbClr val="202122"/>
                </a:solidFill>
                <a:highlight>
                  <a:srgbClr val="FFFFFF"/>
                </a:highlight>
                <a:latin typeface="Georgia"/>
                <a:ea typeface="Georgia"/>
                <a:cs typeface="Georgia"/>
                <a:sym typeface="Georgia"/>
              </a:rPr>
              <a:t>Each instance of the Dog class needs to have a name.  </a:t>
            </a:r>
            <a:endParaRPr sz="3000">
              <a:solidFill>
                <a:srgbClr val="202122"/>
              </a:solidFill>
              <a:highlight>
                <a:srgbClr val="FFFFFF"/>
              </a:highlight>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1"/>
          <p:cNvSpPr txBox="1"/>
          <p:nvPr>
            <p:ph type="title"/>
          </p:nvPr>
        </p:nvSpPr>
        <p:spPr>
          <a:xfrm>
            <a:off x="1155700" y="1536700"/>
            <a:ext cx="13932000" cy="90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What are these methods?</a:t>
            </a:r>
            <a:endParaRPr>
              <a:latin typeface="Georgia"/>
              <a:ea typeface="Georgia"/>
              <a:cs typeface="Georgia"/>
              <a:sym typeface="Georgia"/>
            </a:endParaRPr>
          </a:p>
        </p:txBody>
      </p:sp>
      <p:sp>
        <p:nvSpPr>
          <p:cNvPr id="65" name="Google Shape;65;p11"/>
          <p:cNvSpPr txBox="1"/>
          <p:nvPr>
            <p:ph idx="1" type="body"/>
          </p:nvPr>
        </p:nvSpPr>
        <p:spPr>
          <a:xfrm>
            <a:off x="1155700" y="2667575"/>
            <a:ext cx="13932000" cy="40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3000">
              <a:solidFill>
                <a:srgbClr val="202122"/>
              </a:solidFill>
              <a:highlight>
                <a:srgbClr val="FFFFFF"/>
              </a:highlight>
            </a:endParaRPr>
          </a:p>
          <a:p>
            <a:pPr indent="0" lvl="0" marL="0" rtl="0" algn="l">
              <a:spcBef>
                <a:spcPts val="0"/>
              </a:spcBef>
              <a:spcAft>
                <a:spcPts val="0"/>
              </a:spcAft>
              <a:buNone/>
            </a:pPr>
            <a:r>
              <a:rPr lang="en-US" sz="3000">
                <a:solidFill>
                  <a:srgbClr val="202122"/>
                </a:solidFill>
                <a:highlight>
                  <a:srgbClr val="FFFFFF"/>
                </a:highlight>
                <a:latin typeface="Georgia"/>
                <a:ea typeface="Georgia"/>
                <a:cs typeface="Georgia"/>
                <a:sym typeface="Georgia"/>
              </a:rPr>
              <a:t>Methods</a:t>
            </a:r>
            <a:r>
              <a:rPr lang="en-US" sz="3000">
                <a:solidFill>
                  <a:srgbClr val="202122"/>
                </a:solidFill>
                <a:highlight>
                  <a:srgbClr val="FFFFFF"/>
                </a:highlight>
                <a:latin typeface="Georgia"/>
                <a:ea typeface="Georgia"/>
                <a:cs typeface="Georgia"/>
                <a:sym typeface="Georgia"/>
              </a:rPr>
              <a:t> are the functions/procedures/abilities that are associated with the instance of the class.  </a:t>
            </a:r>
            <a:endParaRPr sz="3000">
              <a:solidFill>
                <a:srgbClr val="20212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3000">
              <a:solidFill>
                <a:srgbClr val="202122"/>
              </a:solidFill>
              <a:highlight>
                <a:srgbClr val="FFFFFF"/>
              </a:highlight>
              <a:latin typeface="Georgia"/>
              <a:ea typeface="Georgia"/>
              <a:cs typeface="Georgia"/>
              <a:sym typeface="Georgia"/>
            </a:endParaRPr>
          </a:p>
          <a:p>
            <a:pPr indent="0" lvl="0" marL="0" rtl="0" algn="l">
              <a:spcBef>
                <a:spcPts val="0"/>
              </a:spcBef>
              <a:spcAft>
                <a:spcPts val="0"/>
              </a:spcAft>
              <a:buNone/>
            </a:pPr>
            <a:r>
              <a:rPr lang="en-US" sz="3000">
                <a:solidFill>
                  <a:srgbClr val="202122"/>
                </a:solidFill>
                <a:highlight>
                  <a:srgbClr val="FFFFFF"/>
                </a:highlight>
                <a:latin typeface="Georgia"/>
                <a:ea typeface="Georgia"/>
                <a:cs typeface="Georgia"/>
                <a:sym typeface="Georgia"/>
              </a:rPr>
              <a:t>Each instance of the Dog class can do certain things when created.  It can sleep, run, eat or bark.    </a:t>
            </a:r>
            <a:endParaRPr sz="3000">
              <a:solidFill>
                <a:srgbClr val="202122"/>
              </a:solidFill>
              <a:highlight>
                <a:srgbClr val="FFFFFF"/>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type="title"/>
          </p:nvPr>
        </p:nvSpPr>
        <p:spPr>
          <a:xfrm>
            <a:off x="1155700" y="1536700"/>
            <a:ext cx="13932000" cy="90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Python is Object Oriented</a:t>
            </a:r>
            <a:endParaRPr>
              <a:latin typeface="Georgia"/>
              <a:ea typeface="Georgia"/>
              <a:cs typeface="Georgia"/>
              <a:sym typeface="Georgia"/>
            </a:endParaRPr>
          </a:p>
        </p:txBody>
      </p:sp>
      <p:sp>
        <p:nvSpPr>
          <p:cNvPr id="72" name="Google Shape;72;p12"/>
          <p:cNvSpPr txBox="1"/>
          <p:nvPr>
            <p:ph idx="1" type="body"/>
          </p:nvPr>
        </p:nvSpPr>
        <p:spPr>
          <a:xfrm>
            <a:off x="1155700" y="2667575"/>
            <a:ext cx="13932000" cy="40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3000">
                <a:solidFill>
                  <a:srgbClr val="202122"/>
                </a:solidFill>
                <a:highlight>
                  <a:srgbClr val="FFFFFF"/>
                </a:highlight>
                <a:latin typeface="Georgia"/>
                <a:ea typeface="Georgia"/>
                <a:cs typeface="Georgia"/>
                <a:sym typeface="Georgia"/>
              </a:rPr>
              <a:t>Python does not force you to use Object Oriented Programming but it does fully support OOP.  </a:t>
            </a:r>
            <a:endParaRPr sz="3000">
              <a:solidFill>
                <a:srgbClr val="202122"/>
              </a:solidFill>
              <a:highlight>
                <a:srgbClr val="FFFFFF"/>
              </a:highlight>
              <a:latin typeface="Georgia"/>
              <a:ea typeface="Georgia"/>
              <a:cs typeface="Georgia"/>
              <a:sym typeface="Georgia"/>
            </a:endParaRPr>
          </a:p>
          <a:p>
            <a:pPr indent="0" lvl="0" marL="0" rtl="0" algn="ctr">
              <a:spcBef>
                <a:spcPts val="0"/>
              </a:spcBef>
              <a:spcAft>
                <a:spcPts val="0"/>
              </a:spcAft>
              <a:buNone/>
            </a:pPr>
            <a:r>
              <a:t/>
            </a:r>
            <a:endParaRPr sz="3000">
              <a:solidFill>
                <a:srgbClr val="202122"/>
              </a:solidFill>
              <a:highlight>
                <a:srgbClr val="FFFFFF"/>
              </a:highlight>
              <a:latin typeface="Georgia"/>
              <a:ea typeface="Georgia"/>
              <a:cs typeface="Georgia"/>
              <a:sym typeface="Georgia"/>
            </a:endParaRPr>
          </a:p>
          <a:p>
            <a:pPr indent="0" lvl="0" marL="0" rtl="0" algn="ctr">
              <a:spcBef>
                <a:spcPts val="0"/>
              </a:spcBef>
              <a:spcAft>
                <a:spcPts val="0"/>
              </a:spcAft>
              <a:buNone/>
            </a:pPr>
            <a:r>
              <a:rPr lang="en-US" sz="3000">
                <a:solidFill>
                  <a:srgbClr val="202122"/>
                </a:solidFill>
                <a:highlight>
                  <a:srgbClr val="FFFFFF"/>
                </a:highlight>
                <a:latin typeface="Georgia"/>
                <a:ea typeface="Georgia"/>
                <a:cs typeface="Georgia"/>
                <a:sym typeface="Georgia"/>
              </a:rPr>
              <a:t>If you have ever used a Python variable, you have used an “object.”  </a:t>
            </a:r>
            <a:endParaRPr sz="3000">
              <a:solidFill>
                <a:srgbClr val="202122"/>
              </a:solidFill>
              <a:highlight>
                <a:srgbClr val="FFFFFF"/>
              </a:highlight>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3"/>
          <p:cNvSpPr txBox="1"/>
          <p:nvPr>
            <p:ph type="title"/>
          </p:nvPr>
        </p:nvSpPr>
        <p:spPr>
          <a:xfrm>
            <a:off x="1155700" y="1536700"/>
            <a:ext cx="13932000" cy="90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Use the built-in function type()</a:t>
            </a:r>
            <a:endParaRPr>
              <a:latin typeface="Georgia"/>
              <a:ea typeface="Georgia"/>
              <a:cs typeface="Georgia"/>
              <a:sym typeface="Georgia"/>
            </a:endParaRPr>
          </a:p>
        </p:txBody>
      </p:sp>
      <p:sp>
        <p:nvSpPr>
          <p:cNvPr id="79" name="Google Shape;79;p13"/>
          <p:cNvSpPr txBox="1"/>
          <p:nvPr>
            <p:ph idx="1" type="body"/>
          </p:nvPr>
        </p:nvSpPr>
        <p:spPr>
          <a:xfrm>
            <a:off x="1162000" y="4925925"/>
            <a:ext cx="13932000" cy="12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202122"/>
                </a:solidFill>
                <a:highlight>
                  <a:srgbClr val="FFFFFF"/>
                </a:highlight>
                <a:latin typeface="Georgia"/>
                <a:ea typeface="Georgia"/>
                <a:cs typeface="Georgia"/>
                <a:sym typeface="Georgia"/>
              </a:rPr>
              <a:t>Printing the output of type(age) above shows us that “age” is not just an int, but it is of type &lt;class ‘int’&gt;.  i.e.  age is an instance of the ‘int’ class → an object.</a:t>
            </a:r>
            <a:endParaRPr sz="3000">
              <a:solidFill>
                <a:srgbClr val="202122"/>
              </a:solidFill>
              <a:highlight>
                <a:srgbClr val="FFFFFF"/>
              </a:highlight>
              <a:latin typeface="Georgia"/>
              <a:ea typeface="Georgia"/>
              <a:cs typeface="Georgia"/>
              <a:sym typeface="Georgia"/>
            </a:endParaRPr>
          </a:p>
        </p:txBody>
      </p:sp>
      <p:pic>
        <p:nvPicPr>
          <p:cNvPr id="80" name="Google Shape;80;p13"/>
          <p:cNvPicPr preferRelativeResize="0"/>
          <p:nvPr/>
        </p:nvPicPr>
        <p:blipFill>
          <a:blip r:embed="rId3">
            <a:alphaModFix/>
          </a:blip>
          <a:stretch>
            <a:fillRect/>
          </a:stretch>
        </p:blipFill>
        <p:spPr>
          <a:xfrm>
            <a:off x="6253925" y="2446600"/>
            <a:ext cx="3105150" cy="201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4"/>
          <p:cNvSpPr txBox="1"/>
          <p:nvPr>
            <p:ph type="title"/>
          </p:nvPr>
        </p:nvSpPr>
        <p:spPr>
          <a:xfrm>
            <a:off x="1155700" y="1536700"/>
            <a:ext cx="13932000" cy="90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Use the built-in function type()</a:t>
            </a:r>
            <a:endParaRPr>
              <a:latin typeface="Georgia"/>
              <a:ea typeface="Georgia"/>
              <a:cs typeface="Georgia"/>
              <a:sym typeface="Georgia"/>
            </a:endParaRPr>
          </a:p>
        </p:txBody>
      </p:sp>
      <p:sp>
        <p:nvSpPr>
          <p:cNvPr id="87" name="Google Shape;87;p14"/>
          <p:cNvSpPr txBox="1"/>
          <p:nvPr>
            <p:ph idx="1" type="body"/>
          </p:nvPr>
        </p:nvSpPr>
        <p:spPr>
          <a:xfrm>
            <a:off x="1162000" y="4925925"/>
            <a:ext cx="13932000" cy="214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202122"/>
                </a:solidFill>
                <a:highlight>
                  <a:srgbClr val="FFFFFF"/>
                </a:highlight>
                <a:latin typeface="Georgia"/>
                <a:ea typeface="Georgia"/>
                <a:cs typeface="Georgia"/>
                <a:sym typeface="Georgia"/>
              </a:rPr>
              <a:t>Printing the output of type(name) above shows us that “name” is not just a string, but it is of type &lt;class ‘str’&gt;.  i.e.  name is an instance of the ‘str’ class → an object.</a:t>
            </a:r>
            <a:endParaRPr sz="3000">
              <a:solidFill>
                <a:srgbClr val="20212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3000">
              <a:solidFill>
                <a:srgbClr val="202122"/>
              </a:solidFill>
              <a:highlight>
                <a:srgbClr val="FFFFFF"/>
              </a:highlight>
              <a:latin typeface="Georgia"/>
              <a:ea typeface="Georgia"/>
              <a:cs typeface="Georgia"/>
              <a:sym typeface="Georgia"/>
            </a:endParaRPr>
          </a:p>
          <a:p>
            <a:pPr indent="0" lvl="0" marL="0" rtl="0" algn="l">
              <a:spcBef>
                <a:spcPts val="0"/>
              </a:spcBef>
              <a:spcAft>
                <a:spcPts val="0"/>
              </a:spcAft>
              <a:buNone/>
            </a:pPr>
            <a:r>
              <a:rPr lang="en-US" sz="3000">
                <a:solidFill>
                  <a:srgbClr val="202122"/>
                </a:solidFill>
                <a:highlight>
                  <a:srgbClr val="FFFFFF"/>
                </a:highlight>
                <a:latin typeface="Georgia"/>
                <a:ea typeface="Georgia"/>
                <a:cs typeface="Georgia"/>
                <a:sym typeface="Georgia"/>
              </a:rPr>
              <a:t>You have likely used string “methods” in the past like .upper(), .lower() or .find()</a:t>
            </a:r>
            <a:endParaRPr sz="3000">
              <a:solidFill>
                <a:srgbClr val="202122"/>
              </a:solidFill>
              <a:highlight>
                <a:srgbClr val="FFFFFF"/>
              </a:highlight>
              <a:latin typeface="Georgia"/>
              <a:ea typeface="Georgia"/>
              <a:cs typeface="Georgia"/>
              <a:sym typeface="Georgia"/>
            </a:endParaRPr>
          </a:p>
        </p:txBody>
      </p:sp>
      <p:pic>
        <p:nvPicPr>
          <p:cNvPr id="88" name="Google Shape;88;p14"/>
          <p:cNvPicPr preferRelativeResize="0"/>
          <p:nvPr/>
        </p:nvPicPr>
        <p:blipFill>
          <a:blip r:embed="rId3">
            <a:alphaModFix/>
          </a:blip>
          <a:stretch>
            <a:fillRect/>
          </a:stretch>
        </p:blipFill>
        <p:spPr>
          <a:xfrm>
            <a:off x="5930950" y="2667088"/>
            <a:ext cx="4381500" cy="2038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amp; Subtitle">
  <a:themeElements>
    <a:clrScheme name="">
      <a:dk1>
        <a:srgbClr val="60606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