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1ab0ba2b3f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40" name="Google Shape;40;g11ab0ba2b3f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c0bc89bb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c0bc89bb_0_11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20c0bc89bb_0_11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0c0bc89bb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0c0bc89bb_0_12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20c0bc89bb_0_12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0c0bc89bb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0c0bc89bb_0_7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20c0bc89bb_0_7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0c0bc89b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0c0bc89bb_0_4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20c0bc89bb_0_4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0c0bc89b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0c0bc89bb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20c0bc89bb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20c0bc89bb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20c0bc89bb_0_6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0c0bc89bb_0_6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0c0bc89bb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0c0bc89bb_0_6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0c0bc89bb_0_6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0c0bc89bb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0c0bc89bb_0_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20c0bc89bb_0_7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c0bc89bb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c0bc89bb_0_8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20c0bc89bb_0_8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0c0bc89bb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0c0bc89bb_0_9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20c0bc89bb_0_9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0c0bc89bb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0c0bc89bb_0_10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20c0bc89bb_0_10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c0bc89bb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c0bc89bb_0_10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0c0bc89bb_0_10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2" name="Shape 32"/>
        <p:cNvGrpSpPr/>
        <p:nvPr/>
      </p:nvGrpSpPr>
      <p:grpSpPr>
        <a:xfrm>
          <a:off x="0" y="0"/>
          <a:ext cx="0" cy="0"/>
          <a:chOff x="0" y="0"/>
          <a:chExt cx="0" cy="0"/>
        </a:xfrm>
      </p:grpSpPr>
      <p:sp>
        <p:nvSpPr>
          <p:cNvPr id="33" name="Google Shape;33;p8"/>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8"/>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0"/>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pic>
        <p:nvPicPr>
          <p:cNvPr id="14" name="Google Shape;14;p1"/>
          <p:cNvPicPr preferRelativeResize="0"/>
          <p:nvPr/>
        </p:nvPicPr>
        <p:blipFill>
          <a:blip r:embed="rId1">
            <a:alphaModFix/>
          </a:blip>
          <a:stretch>
            <a:fillRect/>
          </a:stretch>
        </p:blipFill>
        <p:spPr>
          <a:xfrm>
            <a:off x="0" y="6881250"/>
            <a:ext cx="3648075"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26" name="Google Shape;26;p6"/>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6"/>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28" name="Google Shape;28;p6"/>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www.youtube.com/watch?v=juq_l70Vg1w"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io.adafruit.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learn.adafruit.com/mqtt-adafruit-io-and-you" TargetMode="External"/><Relationship Id="rId4" Type="http://schemas.openxmlformats.org/officeDocument/2006/relationships/hyperlink" Target="https://randomnerdtutorials.com/what-is-mqtt-and-how-it-works/" TargetMode="External"/><Relationship Id="rId5" Type="http://schemas.openxmlformats.org/officeDocument/2006/relationships/hyperlink" Target="https://www.youtube.com/playlist?list=PLRkdoPznE1EMXLW6XoYLGd4uUaB6wB0wd" TargetMode="External"/><Relationship Id="rId6" Type="http://schemas.openxmlformats.org/officeDocument/2006/relationships/hyperlink" Target="https://www.youtube.com/watch?v=yRqazWCtSgI" TargetMode="External"/><Relationship Id="rId7" Type="http://schemas.openxmlformats.org/officeDocument/2006/relationships/hyperlink" Target="https://www.youtube.com/playlist?list=PLYj4Cw17Aw7ypuXt7mDFWAyy6P661TD4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www.youtube.com/watch?v=jTeJxQFD8Ak"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r89uHL2wj5Q"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HCzQJMdHcy0"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juq_l70Vg1w"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youtube.com/watch?v=hvhtJORsE5Y"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1"/>
          <p:cNvSpPr txBox="1"/>
          <p:nvPr>
            <p:ph type="title"/>
          </p:nvPr>
        </p:nvSpPr>
        <p:spPr>
          <a:xfrm>
            <a:off x="1155700" y="1536700"/>
            <a:ext cx="13932000" cy="3086100"/>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43" name="Google Shape;43;p11"/>
          <p:cNvSpPr txBox="1"/>
          <p:nvPr>
            <p:ph idx="1" type="body"/>
          </p:nvPr>
        </p:nvSpPr>
        <p:spPr>
          <a:xfrm>
            <a:off x="1155700" y="4711700"/>
            <a:ext cx="13932000" cy="10542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 4 - BLE Connectivity</a:t>
            </a:r>
            <a:endParaRPr>
              <a:latin typeface="Georgia"/>
              <a:ea typeface="Georgia"/>
              <a:cs typeface="Georgia"/>
              <a:sym typeface="Georgia"/>
            </a:endParaRPr>
          </a:p>
        </p:txBody>
      </p:sp>
      <p:pic>
        <p:nvPicPr>
          <p:cNvPr id="44" name="Google Shape;44;p11"/>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45" name="Google Shape;45;p11"/>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MQTT Topics</a:t>
            </a:r>
            <a:endParaRPr>
              <a:solidFill>
                <a:srgbClr val="0A304E"/>
              </a:solidFill>
            </a:endParaRPr>
          </a:p>
        </p:txBody>
      </p:sp>
      <p:pic>
        <p:nvPicPr>
          <p:cNvPr descr="It's MQTT Monday! Welcome to the MQTT Essentials Part 6. In this video, we will focus on MQTT topics and best practices.&#10;&#10;*** Overview *** &#10;MQTT Topics are used in publish packets as well as subscribe packets to help the broker determine where data packets should be routed to. In MQTT Topic refers to an UTF8-String that the broker uses to filter messages for each connected client. The broker uses topics to filter messages for each connected client. A topic consists of one or more levels. Each topic level is separated by a forward slash (topic level separator). In comparison to a message queue, MQTT topics are very lightweight. Note that each topic must contain at least 1 character and that the topic string permits empty spaces. Topics are case-sensitive.&#10;&#10;👉 Wildcards: &#10;+ wildcard (single-level) - a single-level wildcard replaces one topic level. The plus symbol represents a single-level wildcard in a topic. Any topic matches a topic with a single-level wildcard if it contains an arbitrary string instead of the wildcard.&#10;&#10;# wildcard (multi-level) - a multi-level wildcard covers many topic levels. The hash symbol represents the multi-level wild card in the topic. When a client subscribes to a topic with a multi-level wildcard, it receives all messages of a topic that begins with the pattern before the wildcard character, no matter how long or deep the topic is.&#10;&#10;👉 Best practices:&#10;- never use a leading forward slash&#10;- never use spaces in a topic&#10;- use only ASCII characters, avoid non-printable characters &#10;- keep the topic short and concise&#10;- embed a unique identifier or the Client Id into the topic&#10;- don't subscribe to #&#10;&#10;*** Chapters / Table of Contents ***&#10;00:00 Introduction to MQTT Topics and Best Practices&#10;00:18 MQTT Topics&#10;02:20 Wildcards in MQTT&#10;03:49 Best Practices of MQTT&#10;05:30 Announcing Part 7 - Quality of Service Levels in MQTT&#10;&#10;👉 If you missed Part 1 - Introduction to MQTT, watch it now: https://youtu.be/jTeJxQFD8Ak&#10;&#10;👉 Continue watching the MQTT Essential Series now: Part 7 - Quality of Service Levels: https://youtu.be/hvhtJORsE5Y&#10;&#10;👉 We also explain the core of MQTT concepts, its features, and other essential information on the HiveMQ blog: https://bit.ly/3F7l2pm&#10;&#10;👉 Get your own MQTT Essentials in a comprehensive, free E-Book: https://bit.ly/3D17jhJ&#10;&#10;👉 To know about HiveMQ: https://bit.ly/3ooK4uc&#10;&#10;Subscribe to our HiveMQ channel to get video updates. Hit the subscribe button above or subscribe to our newsletter (https://bit.ly/3os4nqr) to keep up to date on the latest MQTT news.&#10;&#10;#MQTT #MQTTEssentials #IoT #MQTTMonday" id="108" name="Google Shape;108;p20" title="MQTT Essentials - Part 6 | MQTT Topics &amp; Best Practices">
            <a:hlinkClick r:id="rId3"/>
          </p:cNvPr>
          <p:cNvPicPr preferRelativeResize="0"/>
          <p:nvPr/>
        </p:nvPicPr>
        <p:blipFill>
          <a:blip r:embed="rId4">
            <a:alphaModFix/>
          </a:blip>
          <a:stretch>
            <a:fillRect/>
          </a:stretch>
        </p:blipFill>
        <p:spPr>
          <a:xfrm>
            <a:off x="4199963" y="2590900"/>
            <a:ext cx="7856075" cy="589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That’s a lot about MQTT</a:t>
            </a:r>
            <a:endParaRPr>
              <a:solidFill>
                <a:srgbClr val="0A304E"/>
              </a:solidFill>
            </a:endParaRPr>
          </a:p>
        </p:txBody>
      </p:sp>
      <p:sp>
        <p:nvSpPr>
          <p:cNvPr id="115" name="Google Shape;115;p21"/>
          <p:cNvSpPr txBox="1"/>
          <p:nvPr>
            <p:ph idx="1" type="body"/>
          </p:nvPr>
        </p:nvSpPr>
        <p:spPr>
          <a:xfrm>
            <a:off x="1155700" y="2709325"/>
            <a:ext cx="13932000" cy="54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Thankfully, Adafruit again provides us the necessary tools to make the task of programming the Feather Sense to be a MQTT client pretty straight forward.  We shall see in Lab 8.</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But, what is our broker?</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Adafruit IO Service - our MQTT broker</a:t>
            </a:r>
            <a:endParaRPr>
              <a:solidFill>
                <a:srgbClr val="0A304E"/>
              </a:solidFill>
            </a:endParaRPr>
          </a:p>
        </p:txBody>
      </p:sp>
      <p:sp>
        <p:nvSpPr>
          <p:cNvPr id="122" name="Google Shape;122;p22"/>
          <p:cNvSpPr txBox="1"/>
          <p:nvPr>
            <p:ph idx="1" type="body"/>
          </p:nvPr>
        </p:nvSpPr>
        <p:spPr>
          <a:xfrm>
            <a:off x="1155700" y="2709325"/>
            <a:ext cx="13932000" cy="54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u="sng">
                <a:solidFill>
                  <a:schemeClr val="hlink"/>
                </a:solidFill>
                <a:latin typeface="Georgia"/>
                <a:ea typeface="Georgia"/>
                <a:cs typeface="Georgia"/>
                <a:sym typeface="Georgia"/>
                <a:hlinkClick r:id="rId3"/>
              </a:rPr>
              <a:t>Adafruit IO</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Your instructor will now walk you through the steps to create a new free Adafruit IO account!</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129" name="Google Shape;129;p23"/>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https://learn.adafruit.com/mqtt-adafruit-io-and-you</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4"/>
              </a:rPr>
              <a:t>https://randomnerdtutorials.com/what-is-mqtt-and-how-it-works/</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5"/>
              </a:rPr>
              <a:t>Complete HiveMQ Playlist</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6"/>
              </a:rPr>
              <a:t>Adafruit IO video</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7"/>
              </a:rPr>
              <a:t>Complete BLE video series</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8</a:t>
            </a:r>
            <a:r>
              <a:rPr lang="en-US"/>
              <a:t> </a:t>
            </a:r>
            <a:endParaRPr>
              <a:solidFill>
                <a:srgbClr val="0A304E"/>
              </a:solidFill>
            </a:endParaRPr>
          </a:p>
        </p:txBody>
      </p:sp>
      <p:sp>
        <p:nvSpPr>
          <p:cNvPr id="52" name="Google Shape;52;p12"/>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 BLE with an MQTT gateway</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a:latin typeface="Georgia"/>
                <a:ea typeface="Georgia"/>
                <a:cs typeface="Georgia"/>
                <a:sym typeface="Georgia"/>
              </a:rPr>
              <a:t>BLE with an MQTT gateway</a:t>
            </a:r>
            <a:endParaRPr>
              <a:solidFill>
                <a:srgbClr val="0A304E"/>
              </a:solidFill>
            </a:endParaRPr>
          </a:p>
        </p:txBody>
      </p:sp>
      <p:sp>
        <p:nvSpPr>
          <p:cNvPr id="59" name="Google Shape;59;p13"/>
          <p:cNvSpPr txBox="1"/>
          <p:nvPr>
            <p:ph idx="1" type="body"/>
          </p:nvPr>
        </p:nvSpPr>
        <p:spPr>
          <a:xfrm>
            <a:off x="1155700" y="2709325"/>
            <a:ext cx="13932000" cy="54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Until now, you have not connected your IoT device to the internet.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In Lab 8, you will use the Adafruit Bluefruit LE App on your phone as a gateway to the internet.</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Benefits of MQTT</a:t>
            </a:r>
            <a:endParaRPr>
              <a:solidFill>
                <a:srgbClr val="0A304E"/>
              </a:solidFill>
            </a:endParaRPr>
          </a:p>
        </p:txBody>
      </p:sp>
      <p:sp>
        <p:nvSpPr>
          <p:cNvPr id="66" name="Google Shape;66;p14"/>
          <p:cNvSpPr txBox="1"/>
          <p:nvPr>
            <p:ph idx="1" type="body"/>
          </p:nvPr>
        </p:nvSpPr>
        <p:spPr>
          <a:xfrm>
            <a:off x="1155700" y="2709325"/>
            <a:ext cx="13932000" cy="54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 </a:t>
            </a:r>
            <a:endParaRPr sz="3600">
              <a:latin typeface="Georgia"/>
              <a:ea typeface="Georgia"/>
              <a:cs typeface="Georgia"/>
              <a:sym typeface="Georgia"/>
            </a:endParaRPr>
          </a:p>
          <a:p>
            <a:pPr indent="-457200" lvl="0" marL="457200" rtl="0" algn="l">
              <a:spcBef>
                <a:spcPts val="0"/>
              </a:spcBef>
              <a:spcAft>
                <a:spcPts val="0"/>
              </a:spcAft>
              <a:buClr>
                <a:srgbClr val="0A304E"/>
              </a:buClr>
              <a:buSzPts val="3600"/>
              <a:buFont typeface="Georgia"/>
              <a:buChar char="●"/>
            </a:pPr>
            <a:r>
              <a:rPr lang="en-US" sz="3600">
                <a:solidFill>
                  <a:srgbClr val="0A304E"/>
                </a:solidFill>
                <a:latin typeface="Georgia"/>
                <a:ea typeface="Georgia"/>
                <a:cs typeface="Georgia"/>
                <a:sym typeface="Georgia"/>
              </a:rPr>
              <a:t>requires</a:t>
            </a:r>
            <a:r>
              <a:rPr lang="en-US" sz="3600">
                <a:solidFill>
                  <a:srgbClr val="0A304E"/>
                </a:solidFill>
                <a:latin typeface="Georgia"/>
                <a:ea typeface="Georgia"/>
                <a:cs typeface="Georgia"/>
                <a:sym typeface="Georgia"/>
              </a:rPr>
              <a:t> little overhead - can be run on microcontrollers</a:t>
            </a:r>
            <a:endParaRPr sz="3600">
              <a:solidFill>
                <a:srgbClr val="0A304E"/>
              </a:solidFill>
              <a:latin typeface="Georgia"/>
              <a:ea typeface="Georgia"/>
              <a:cs typeface="Georgia"/>
              <a:sym typeface="Georgia"/>
            </a:endParaRPr>
          </a:p>
          <a:p>
            <a:pPr indent="-457200" lvl="0" marL="457200" rtl="0" algn="l">
              <a:spcBef>
                <a:spcPts val="0"/>
              </a:spcBef>
              <a:spcAft>
                <a:spcPts val="0"/>
              </a:spcAft>
              <a:buClr>
                <a:srgbClr val="0A304E"/>
              </a:buClr>
              <a:buSzPts val="3600"/>
              <a:buFont typeface="Georgia"/>
              <a:buChar char="●"/>
            </a:pPr>
            <a:r>
              <a:rPr lang="en-US" sz="3600">
                <a:solidFill>
                  <a:srgbClr val="0A304E"/>
                </a:solidFill>
                <a:latin typeface="Georgia"/>
                <a:ea typeface="Georgia"/>
                <a:cs typeface="Georgia"/>
                <a:sym typeface="Georgia"/>
              </a:rPr>
              <a:t>connects quickly</a:t>
            </a:r>
            <a:endParaRPr sz="3600">
              <a:solidFill>
                <a:srgbClr val="0A304E"/>
              </a:solidFill>
              <a:latin typeface="Georgia"/>
              <a:ea typeface="Georgia"/>
              <a:cs typeface="Georgia"/>
              <a:sym typeface="Georgia"/>
            </a:endParaRPr>
          </a:p>
          <a:p>
            <a:pPr indent="-457200" lvl="0" marL="457200" rtl="0" algn="l">
              <a:spcBef>
                <a:spcPts val="0"/>
              </a:spcBef>
              <a:spcAft>
                <a:spcPts val="0"/>
              </a:spcAft>
              <a:buClr>
                <a:srgbClr val="0A304E"/>
              </a:buClr>
              <a:buSzPts val="3600"/>
              <a:buFont typeface="Georgia"/>
              <a:buChar char="●"/>
            </a:pPr>
            <a:r>
              <a:rPr lang="en-US" sz="3600">
                <a:solidFill>
                  <a:srgbClr val="0A304E"/>
                </a:solidFill>
                <a:latin typeface="Georgia"/>
                <a:ea typeface="Georgia"/>
                <a:cs typeface="Georgia"/>
                <a:sym typeface="Georgia"/>
              </a:rPr>
              <a:t>bi-directional communication</a:t>
            </a:r>
            <a:endParaRPr sz="3600">
              <a:solidFill>
                <a:srgbClr val="0A304E"/>
              </a:solidFill>
              <a:latin typeface="Georgia"/>
              <a:ea typeface="Georgia"/>
              <a:cs typeface="Georgia"/>
              <a:sym typeface="Georgia"/>
            </a:endParaRPr>
          </a:p>
          <a:p>
            <a:pPr indent="-457200" lvl="0" marL="457200" rtl="0" algn="l">
              <a:spcBef>
                <a:spcPts val="0"/>
              </a:spcBef>
              <a:spcAft>
                <a:spcPts val="0"/>
              </a:spcAft>
              <a:buClr>
                <a:srgbClr val="0A304E"/>
              </a:buClr>
              <a:buSzPts val="3600"/>
              <a:buFont typeface="Georgia"/>
              <a:buChar char="●"/>
            </a:pPr>
            <a:r>
              <a:rPr lang="en-US" sz="3600">
                <a:solidFill>
                  <a:srgbClr val="0A304E"/>
                </a:solidFill>
                <a:latin typeface="Georgia"/>
                <a:ea typeface="Georgia"/>
                <a:cs typeface="Georgia"/>
                <a:sym typeface="Georgia"/>
              </a:rPr>
              <a:t>has a pub/sub model</a:t>
            </a:r>
            <a:endParaRPr sz="3600">
              <a:solidFill>
                <a:srgbClr val="0A304E"/>
              </a:solidFill>
              <a:latin typeface="Georgia"/>
              <a:ea typeface="Georgia"/>
              <a:cs typeface="Georgia"/>
              <a:sym typeface="Georgia"/>
            </a:endParaRPr>
          </a:p>
          <a:p>
            <a:pPr indent="-457200" lvl="0" marL="457200" rtl="0" algn="l">
              <a:spcBef>
                <a:spcPts val="0"/>
              </a:spcBef>
              <a:spcAft>
                <a:spcPts val="0"/>
              </a:spcAft>
              <a:buClr>
                <a:srgbClr val="0A304E"/>
              </a:buClr>
              <a:buSzPts val="3600"/>
              <a:buFont typeface="Georgia"/>
              <a:buChar char="●"/>
            </a:pPr>
            <a:r>
              <a:rPr lang="en-US" sz="3600">
                <a:solidFill>
                  <a:srgbClr val="0A304E"/>
                </a:solidFill>
                <a:latin typeface="Georgia"/>
                <a:ea typeface="Georgia"/>
                <a:cs typeface="Georgia"/>
                <a:sym typeface="Georgia"/>
              </a:rPr>
              <a:t>has multiple levels of message delivery - QoS</a:t>
            </a:r>
            <a:endParaRPr sz="3600">
              <a:solidFill>
                <a:srgbClr val="0A304E"/>
              </a:solidFill>
              <a:latin typeface="Georgia"/>
              <a:ea typeface="Georgia"/>
              <a:cs typeface="Georgia"/>
              <a:sym typeface="Georgia"/>
            </a:endParaRPr>
          </a:p>
          <a:p>
            <a:pPr indent="-457200" lvl="0" marL="457200" rtl="0" algn="l">
              <a:spcBef>
                <a:spcPts val="0"/>
              </a:spcBef>
              <a:spcAft>
                <a:spcPts val="0"/>
              </a:spcAft>
              <a:buClr>
                <a:srgbClr val="0A304E"/>
              </a:buClr>
              <a:buSzPts val="3600"/>
              <a:buFont typeface="Georgia"/>
              <a:buChar char="●"/>
            </a:pPr>
            <a:r>
              <a:rPr lang="en-US" sz="3600">
                <a:solidFill>
                  <a:srgbClr val="0A304E"/>
                </a:solidFill>
                <a:latin typeface="Georgia"/>
                <a:ea typeface="Georgia"/>
                <a:cs typeface="Georgia"/>
                <a:sym typeface="Georgia"/>
              </a:rPr>
              <a:t>has persistent connections</a:t>
            </a:r>
            <a:endParaRPr sz="3600">
              <a:solidFill>
                <a:srgbClr val="0A304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 little MQTT History</a:t>
            </a:r>
            <a:endParaRPr>
              <a:solidFill>
                <a:srgbClr val="0A304E"/>
              </a:solidFill>
            </a:endParaRPr>
          </a:p>
        </p:txBody>
      </p:sp>
      <p:pic>
        <p:nvPicPr>
          <p:cNvPr descr="MQTT is the top choice of large companies worldwide for data exchange with constrained devices and server applications. Today, MQTT is the absolute standard protocol for the Internet of Things worldwide. We are happy to announce that MQTT Monday is back - this time in video format. Every Monday, from now on, we will publish a short MQTT Essential video on our YouTube Channel. Our new video series will give a basic understanding of the MQTT protocol and bring anybody up to speed with the MQTT protocol without reading the whole specification. &#10;&#10;👉 What we will cover in this video series:&#10;- What is MQTT? &#10;- Basic concepts of MQTT (Publish/Subscribe, Client/Broker)&#10;- Operations (Connect, PUB/SUB, Ping...)&#10;- Features (Retained Messages, Quality of Service Levels, Last Will &amp; Testament, Persistent Sessions...)&#10;&#10;👉 What we will not cover in this series:&#10;- MQTT 5 ( To watch this series, click here: https://bit.ly/3gbhesa)&#10;- MQTT Security (will become a separate series)&#10;&#10;*** Chapters / Table of Contents ***&#10;&#10;00:00 Introduction to MQTT Essentials&#10;01:40 What is MQTT?&#10;02:32 History of MQTT&#10;03:27 Requirements of MQTT&#10;04:00 A bit more history of MQTT&#10;06:02 Announcement of Part 2: Main features &amp; Characteristics&#10;&#10;👉 Watch the MQTT Essentials Part 2: Main features &amp; Characteristics now: https://youtu.be/r89uHL2wj5Q&#10; &#10;👉 We also explain the core of MQTT concepts, its features, and other essential information on the HiveMQ blog: https://bit.ly/3F7l2pm&#10;&#10;👉 Get your own MQTT Essentials in a comprehensive, free E-Book: https://bit.ly/3D17jhJ&#10;&#10;👉 To know about HiveMQ: https://bit.ly/3ooK4uc&#10;&#10;Subscribe to our HiveMQ channel to get video updates. Hit the subscribe button above or subscribe to our newsletter (https://bit.ly/3os4nqr) to keep up to date on the latest MQTT news.&#10;&#10;#MQTT #MQTTEssentials #MQTTMonday #IoT" id="73" name="Google Shape;73;p15" title="MQTT Essentials - Part 1 | Introduction to MQTT">
            <a:hlinkClick r:id="rId3"/>
          </p:cNvPr>
          <p:cNvPicPr preferRelativeResize="0"/>
          <p:nvPr/>
        </p:nvPicPr>
        <p:blipFill>
          <a:blip r:embed="rId4">
            <a:alphaModFix/>
          </a:blip>
          <a:stretch>
            <a:fillRect/>
          </a:stretch>
        </p:blipFill>
        <p:spPr>
          <a:xfrm>
            <a:off x="4145600" y="2590900"/>
            <a:ext cx="7952200" cy="5964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MQTT Main Features</a:t>
            </a:r>
            <a:endParaRPr>
              <a:solidFill>
                <a:srgbClr val="0A304E"/>
              </a:solidFill>
            </a:endParaRPr>
          </a:p>
        </p:txBody>
      </p:sp>
      <p:pic>
        <p:nvPicPr>
          <p:cNvPr descr="It's MQTT Monday again! Welcome to the MQTT Essentials Part 2. &#10;In this video, we will look at the main features and characteristics of MQTT. MQTT is the standard messaging and data exchange protocol for the Internet of Things (IoT) and the top choice of major companies worldwide for data exchange with constrained devices and server applications. The MQTT protocol provides a scalable and cost-efficient way to connect devices over the Internet. It is built upon TCP/IP,  it has minimal overhead, and it is designed for reliable communication over unreliable channels. &#10;&#10;What are the characteristics of MQTT?&#10;- Binary protocol that is built for machines&#10;- Efficient&#10;- Bi-directional &#10;- Data-agnostic&#10;- Scalable &#10;- Built for push communication&#10;- Suitable for constrained devices&#10;&#10;*** Chapters / Table of Contents ***&#10;&#10;00:00 Introduction&#10;00:24 Main features of MQTT&#10;01:27 Characteristics of MQTT&#10;04:41 Built on top of TCP&#10;06:37 Announcing Part 3: Publish-Subscribe Pattern&#10;&#10;👉 If you missed Part 1 - Introduction to MQTT, watch it now: https://youtu.be/jTeJxQFD8Ak&#10;&#10;👉 Continue watching the MQTT Essential Series now: Part 3 - Publish / Subscribe Pattern https://youtu.be/HCzQJMdHcy0&#10;&#10;👉 We also explain the core of MQTT concepts, its features, and other essential information on the HiveMQ blog: https://bit.ly/3F7l2pm&#10;&#10;👉 Get your own MQTT Essentials in a comprehensive, free E-Book: https://bit.ly/3D17jhJ&#10;&#10;👉 To know about HiveMQ: https://bit.ly/3ooK4uc&#10;&#10;Subscribe to our HiveMQ channel to get video updates. Hit the subscribe button above or subscribe to our newsletter (https://bit.ly/3os4nqr) to keep up to date on the latest MQTT news.&#10;&#10;#MQTT #MQTTEssentials #MQTTMonday #IoT" id="80" name="Google Shape;80;p16" title="MQTT Essentials - Part 2 | Main Features &amp; Characteristics of MQTT">
            <a:hlinkClick r:id="rId3"/>
          </p:cNvPr>
          <p:cNvPicPr preferRelativeResize="0"/>
          <p:nvPr/>
        </p:nvPicPr>
        <p:blipFill>
          <a:blip r:embed="rId4">
            <a:alphaModFix/>
          </a:blip>
          <a:stretch>
            <a:fillRect/>
          </a:stretch>
        </p:blipFill>
        <p:spPr>
          <a:xfrm>
            <a:off x="4203625" y="2590900"/>
            <a:ext cx="7836150" cy="587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MQTT Pub/Sub model</a:t>
            </a:r>
            <a:endParaRPr>
              <a:solidFill>
                <a:srgbClr val="0A304E"/>
              </a:solidFill>
            </a:endParaRPr>
          </a:p>
        </p:txBody>
      </p:sp>
      <p:pic>
        <p:nvPicPr>
          <p:cNvPr descr="It's MQTT Monday again! Welcome to the MQTT Essentials Part 3. &#10;Today, we will have a look at the publish/subscribe pattern (also known as pub/sub) - the foundational choice of communication that MQTT implements. &#10;&#10;The pub/sub pattern provides an alternative to a traditional client-server architecture. In the client-server model, a client communicates directly with an endpoint. The pub/sub model decouples the client that sends a message (the publisher) from the client or clients that receive the messages (the subscribers). The publishers and subscribers never contact each other directly. In fact, they are not even aware that the other exists. The connection between them is handled by a third component (the broker). The job of the broker is to filter all incoming messages and distribute them correctly to subscribers. &#10;&#10;Characteristics of Pub/Sub:&#10;- Space decoupling&#10;- Time decoupling (queueing)&#10;- Synchronization decoupling&#10;&#10;Pub/Sub scales better than the traditional client-server approach.&#10;&#10;*** Chapters / Table of Contents ***&#10;&#10;00:00 Introduction&#10;00:37 Client / Server Protocol&#10;01:09 Publish / Subscribe Pattern in MQTT&#10;02:05 Publish / Subscribe Characteristics of MQTT&#10;03:35 Scalability Advantage of Pub/Sub in MQTT&#10;04:11 Single Point of Failure (SPOF) in MQTT&#10;05:15 Announcing Part 4: Client Broker Connection Establishment in MQTT&#10;&#10;👉 If you missed Part 1 - Introduction to MQTT, watch it now: https://youtu.be/jTeJxQFD8Ak&#10;&#10;👉 Continue watching the MQTT Essential Series now: Part 4 - Client Broker Connection Establishment https://youtu.be/vVJk5rES5vY&#10;&#10;👉 We also explain the core of MQTT concepts, its features, and other essential information on the HiveMQ blog: https://bit.ly/3F7l2pm&#10;&#10;👉 Get your own MQTT Essentials in a comprehensive, free E-Book: https://bit.ly/3D17jhJ&#10;&#10;👉 To know about HiveMQ: https://bit.ly/3ooK4uc&#10;&#10;Subscribe to our HiveMQ channel to get video updates. Hit the subscribe button above or subscribe to our newsletter (https://bit.ly/3os4nqr) to keep up to date on the latest MQTT news.&#10;&#10;#MQTT #PublishSubscribe #MQTTEssentials #MQTTMonday #IoT" id="87" name="Google Shape;87;p17" title="MQTT Essentials - Part 3 | Publish / Subscribe Pattern">
            <a:hlinkClick r:id="rId3"/>
          </p:cNvPr>
          <p:cNvPicPr preferRelativeResize="0"/>
          <p:nvPr/>
        </p:nvPicPr>
        <p:blipFill>
          <a:blip r:embed="rId4">
            <a:alphaModFix/>
          </a:blip>
          <a:stretch>
            <a:fillRect/>
          </a:stretch>
        </p:blipFill>
        <p:spPr>
          <a:xfrm>
            <a:off x="4229850" y="2590900"/>
            <a:ext cx="7796300" cy="584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MQTT Topics</a:t>
            </a:r>
            <a:endParaRPr>
              <a:solidFill>
                <a:srgbClr val="0A304E"/>
              </a:solidFill>
            </a:endParaRPr>
          </a:p>
        </p:txBody>
      </p:sp>
      <p:pic>
        <p:nvPicPr>
          <p:cNvPr descr="It's MQTT Monday! Welcome to the MQTT Essentials Part 6. In this video, we will focus on MQTT topics and best practices.&#10;&#10;*** Overview *** &#10;MQTT Topics are used in publish packets as well as subscribe packets to help the broker determine where data packets should be routed to. In MQTT Topic refers to an UTF8-String that the broker uses to filter messages for each connected client. The broker uses topics to filter messages for each connected client. A topic consists of one or more levels. Each topic level is separated by a forward slash (topic level separator). In comparison to a message queue, MQTT topics are very lightweight. Note that each topic must contain at least 1 character and that the topic string permits empty spaces. Topics are case-sensitive.&#10;&#10;👉 Wildcards: &#10;+ wildcard (single-level) - a single-level wildcard replaces one topic level. The plus symbol represents a single-level wildcard in a topic. Any topic matches a topic with a single-level wildcard if it contains an arbitrary string instead of the wildcard.&#10;&#10;# wildcard (multi-level) - a multi-level wildcard covers many topic levels. The hash symbol represents the multi-level wild card in the topic. When a client subscribes to a topic with a multi-level wildcard, it receives all messages of a topic that begins with the pattern before the wildcard character, no matter how long or deep the topic is.&#10;&#10;👉 Best practices:&#10;- never use a leading forward slash&#10;- never use spaces in a topic&#10;- use only ASCII characters, avoid non-printable characters &#10;- keep the topic short and concise&#10;- embed a unique identifier or the Client Id into the topic&#10;- don't subscribe to #&#10;&#10;*** Chapters / Table of Contents ***&#10;00:00 Introduction to MQTT Topics and Best Practices&#10;00:18 MQTT Topics&#10;02:20 Wildcards in MQTT&#10;03:49 Best Practices of MQTT&#10;05:30 Announcing Part 7 - Quality of Service Levels in MQTT&#10;&#10;👉 If you missed Part 1 - Introduction to MQTT, watch it now: https://youtu.be/jTeJxQFD8Ak&#10;&#10;👉 Continue watching the MQTT Essential Series now: Part 7 - Quality of Service Levels: https://youtu.be/hvhtJORsE5Y&#10;&#10;👉 We also explain the core of MQTT concepts, its features, and other essential information on the HiveMQ blog: https://bit.ly/3F7l2pm&#10;&#10;👉 Get your own MQTT Essentials in a comprehensive, free E-Book: https://bit.ly/3D17jhJ&#10;&#10;👉 To know about HiveMQ: https://bit.ly/3ooK4uc&#10;&#10;Subscribe to our HiveMQ channel to get video updates. Hit the subscribe button above or subscribe to our newsletter (https://bit.ly/3os4nqr) to keep up to date on the latest MQTT news.&#10;&#10;#MQTT #MQTTEssentials #IoT #MQTTMonday" id="94" name="Google Shape;94;p18" title="MQTT Essentials - Part 6 | MQTT Topics &amp; Best Practices">
            <a:hlinkClick r:id="rId3"/>
          </p:cNvPr>
          <p:cNvPicPr preferRelativeResize="0"/>
          <p:nvPr/>
        </p:nvPicPr>
        <p:blipFill>
          <a:blip r:embed="rId4">
            <a:alphaModFix/>
          </a:blip>
          <a:stretch>
            <a:fillRect/>
          </a:stretch>
        </p:blipFill>
        <p:spPr>
          <a:xfrm>
            <a:off x="4199963" y="2590900"/>
            <a:ext cx="7856075" cy="589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MQTT Quality of Service</a:t>
            </a:r>
            <a:endParaRPr>
              <a:solidFill>
                <a:srgbClr val="0A304E"/>
              </a:solidFill>
            </a:endParaRPr>
          </a:p>
        </p:txBody>
      </p:sp>
      <p:pic>
        <p:nvPicPr>
          <p:cNvPr descr="Welcome to the MQTT Essentials Video Series Part 7. In this video, we explain the different Quality of Service Levels (QoS) in MQTT.&#10;&#10;👉 What are Quality of Service levels in MQTT?&#10;The Quality of Service (QoS) level is an agreement between the sender of a message and the receiver of a message that defines the guarantee of delivery for a specific message. There are 3 QoS levels in MQTT:&#10;&#10;QoS 0: At most once delivery&#10;QoS 1: At least once delivery&#10;QoS 2: Exactly once delivery&#10;&#10;👉 Why is Quality of Service important?&#10;QoS is a key feature of the MQTT protocol. QoS gives the client the power to choose a level of service that matches its network reliability and application logic. Because MQTT manages the re-transmission of messages and guarantees delivery (even when the underlying transport is not reliable), QoS makes communication in unreliable networks a lot easier.&#10;&#10;👉 QoS 0 - at most once delivery&#10;The minimal QoS level is zero. This service level guarantees a best-effort delivery. There is no guarantee of delivery. The recipient does not acknowledge receipt of the message and the message is not stored and re-transmitted by the sender. QoS level 0 is often called “fire and forget” and provides the same guarantee as the underlying TCP protocol.&#10;&#10;👉 QoS 1 - at least once delivery&#10;QoS level 1 guarantees that a message is delivered at least one time to the receiver. The sender stores the message until it gets a  PUBACK packet from the receiver that acknowledges receipt of the message. It is possible for a message to be sent or delivered multiple times.&#10;&#10;👉 QoS 2 - exactly once delivery&#10;QoS 2 is the highest level of service in MQTT. This level guarantees that each message is received only once by the intended recipients. QoS 2 is the safest and slowest quality of service level. The guarantee is provided by at least two request/response flows (a four-part handshake) between the sender and the receiver. The sender and receiver use the packet identifier of the original PUBLISH message to coordinate delivery of the message.&#10;&#10;👉 Best practices: &#10;QoS 0&#10;- is recommended when message queueing is not required&#10;- when message loss is acceptable&#10;- when bandwidth is at a premium&#10;&#10;QoS 1&#10;- is the default level&#10;- offers the best tradeoff between bandwidth / delivery guarantee&#10;&#10;QoS 2&#10;- when lower performance is acceptable and bandwidth is sufficient &#10;- when delivery exactly once is required&#10;&#10;*** Chapters / Table of Contents ***&#10;&#10;00:00 Introduction&#10;00:18 What are Quality of Service (QoS) Levels in MQTT?&#10;01:51 QoS 0: delivery at most once in MQTT&#10;02:21 QoS 1: delivery at least once in MQTT&#10;03:05 QoS 2: delivery exactly once in MQTT&#10;03:58 Best practices with QoS level in MQTT&#10;05:21 Announcing part 8 - Persistent Sessions &amp; Message Queueing in MQTT&#10;&#10;👉 If you missed Part 1 - Introduction to MQTT, watch it now: https://youtu.be/jTeJxQFD8Ak&#10;&#10;👉 Continue watching the MQTT Essential Series now: MQTT Essentials part 8 - Persistent Sessions &amp; Message Queueing https://youtu.be/2ETj1fM7-ZA&#10;&#10;👉 We also explain the core of MQTT concepts, its features, and other essential information on the HiveMQ blog: https://bit.ly/3F7l2pm&#10;&#10;👉 Get your own MQTT Essentials in a comprehensive, free E-Book: https://bit.ly/3D17jhJ&#10;&#10;👉 To know about HiveMQ: https://bit.ly/3ooK4uc&#10;&#10;Subscribe to our HiveMQ channel to get video updates. Hit the subscribe button above or subscribe to our newsletter (https://bit.ly/3os4nqr) to keep up to date on the latest MQTT news.&#10;&#10;#MQTTEssentials #MQTTMonday #MQTT #IoT" id="101" name="Google Shape;101;p19" title="MQTT Essentials - Part 7 | Quality of Service Levels">
            <a:hlinkClick r:id="rId3"/>
          </p:cNvPr>
          <p:cNvPicPr preferRelativeResize="0"/>
          <p:nvPr/>
        </p:nvPicPr>
        <p:blipFill>
          <a:blip r:embed="rId4">
            <a:alphaModFix/>
          </a:blip>
          <a:stretch>
            <a:fillRect/>
          </a:stretch>
        </p:blipFill>
        <p:spPr>
          <a:xfrm>
            <a:off x="4219887" y="2590900"/>
            <a:ext cx="7816225" cy="586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