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9144000" cx="1625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10773e2f4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" name="Google Shape;50;g1210773e2f4_1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d4f7b22c9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d4f7b22c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2d4f7b22c9_0_39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d4f7b22c9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d4f7b22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2d4f7b22c9_0_15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d4f7b22c9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d4f7b22c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2d4f7b22c9_0_98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d4f7b22c9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d4f7b22c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2d4f7b22c9_0_11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d4f7b22c9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d4f7b22c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2d4f7b22c9_0_104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d4f7b22c9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d4f7b22c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2d4f7b22c9_0_122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d4f7b22c9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d4f7b22c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2d4f7b22c9_0_129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d4f7b22c9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d4f7b22c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2d4f7b22c9_0_147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d4f7b22c9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d4f7b22c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2d4f7b22c9_0_136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d4f7b22c9_0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d4f7b22c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2d4f7b22c9_0_16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2d3e79d40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2d3e79d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22d3e79d40_0_3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d4f7b22c9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d4f7b22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2d4f7b22c9_0_27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d4f7b22c9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d4f7b22c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2d4f7b22c9_0_166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d4f7b22c9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d4f7b22c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2d4f7b22c9_0_172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d4f7b22c9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d4f7b22c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2d4f7b22c9_0_196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d4f7b22c9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d4f7b22c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2d4f7b22c9_0_33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d4f7b22c9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d4f7b22c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2d4f7b22c9_0_178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d4f7b22c9_0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d4f7b22c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2d4f7b22c9_0_202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d4f7b22c9_0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d4f7b22c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2d4f7b22c9_0_184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d4f7b22c9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d4f7b22c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2d4f7b22c9_0_214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d4f7b22c9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d4f7b22c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2d4f7b22c9_0_19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d4f7b22c9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d4f7b22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2d4f7b22c9_0_3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d4f7b22c9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d4f7b22c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2d4f7b22c9_0_22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d4f7b22c9_0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d4f7b22c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2d4f7b22c9_0_208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d4f7b22c9_0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d4f7b22c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2d4f7b22c9_0_226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d4f7b22c9_0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d4f7b22c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2d4f7b22c9_0_238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d4f7b22c9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d4f7b22c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2d4f7b22c9_0_154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d4f7b22c9_0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d4f7b22c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2d4f7b22c9_0_232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d4f7b22c9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d4f7b22c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2d4f7b22c9_0_89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d4f7b22c9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d4f7b22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2d4f7b22c9_0_63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d4f7b22c9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d4f7b22c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2d4f7b22c9_0_71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d4f7b22c9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d4f7b22c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2d4f7b22c9_0_57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d4f7b22c9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d4f7b22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2d4f7b22c9_0_9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d4f7b22c9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d4f7b22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2d4f7b22c9_0_45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5212060" y="8444179"/>
            <a:ext cx="975600" cy="699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12800" y="2133600"/>
            <a:ext cx="14630400" cy="6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5212060" y="8444179"/>
            <a:ext cx="975600" cy="699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5212060" y="8444179"/>
            <a:ext cx="975600" cy="699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212060" y="8444179"/>
            <a:ext cx="975600" cy="699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5212060" y="8444179"/>
            <a:ext cx="975600" cy="699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812800" y="2133600"/>
            <a:ext cx="14630400" cy="6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5212060" y="8444179"/>
            <a:ext cx="975600" cy="699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5212060" y="8444179"/>
            <a:ext cx="975600" cy="699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5212060" y="8444179"/>
            <a:ext cx="975600" cy="699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16256100" cy="7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8357616"/>
            <a:ext cx="16256100" cy="7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6881250"/>
            <a:ext cx="364807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5212060" y="8444179"/>
            <a:ext cx="975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spcFirstLastPara="1" rIns="149000" wrap="square" tIns="149000">
            <a:noAutofit/>
          </a:bodyPr>
          <a:lstStyle>
            <a:lvl1pPr lvl="0" algn="r">
              <a:buNone/>
              <a:defRPr sz="2100">
                <a:solidFill>
                  <a:srgbClr val="0A304E"/>
                </a:solidFill>
              </a:defRPr>
            </a:lvl1pPr>
            <a:lvl2pPr lvl="1" algn="r">
              <a:buNone/>
              <a:defRPr sz="2100">
                <a:solidFill>
                  <a:srgbClr val="0A304E"/>
                </a:solidFill>
              </a:defRPr>
            </a:lvl2pPr>
            <a:lvl3pPr lvl="2" algn="r">
              <a:buNone/>
              <a:defRPr sz="2100">
                <a:solidFill>
                  <a:srgbClr val="0A304E"/>
                </a:solidFill>
              </a:defRPr>
            </a:lvl3pPr>
            <a:lvl4pPr lvl="3" algn="r">
              <a:buNone/>
              <a:defRPr sz="2100">
                <a:solidFill>
                  <a:srgbClr val="0A304E"/>
                </a:solidFill>
              </a:defRPr>
            </a:lvl4pPr>
            <a:lvl5pPr lvl="4" algn="r">
              <a:buNone/>
              <a:defRPr sz="2100">
                <a:solidFill>
                  <a:srgbClr val="0A304E"/>
                </a:solidFill>
              </a:defRPr>
            </a:lvl5pPr>
            <a:lvl6pPr lvl="5" algn="r">
              <a:buNone/>
              <a:defRPr sz="2100">
                <a:solidFill>
                  <a:srgbClr val="0A304E"/>
                </a:solidFill>
              </a:defRPr>
            </a:lvl6pPr>
            <a:lvl7pPr lvl="6" algn="r">
              <a:buNone/>
              <a:defRPr sz="2100">
                <a:solidFill>
                  <a:srgbClr val="0A304E"/>
                </a:solidFill>
              </a:defRPr>
            </a:lvl7pPr>
            <a:lvl8pPr lvl="7" algn="r">
              <a:buNone/>
              <a:defRPr sz="2100">
                <a:solidFill>
                  <a:srgbClr val="0A304E"/>
                </a:solidFill>
              </a:defRPr>
            </a:lvl8pPr>
            <a:lvl9pPr lvl="8" algn="r">
              <a:buNone/>
              <a:defRPr sz="2100">
                <a:solidFill>
                  <a:srgbClr val="0A304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>
            <a:off x="0" y="0"/>
            <a:ext cx="16256100" cy="7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8357616"/>
            <a:ext cx="16256100" cy="7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15212060" y="8444179"/>
            <a:ext cx="975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spcFirstLastPara="1" rIns="149000" wrap="square" tIns="149000">
            <a:noAutofit/>
          </a:bodyPr>
          <a:lstStyle>
            <a:lvl1pPr lvl="0" algn="r">
              <a:buNone/>
              <a:defRPr sz="2100">
                <a:solidFill>
                  <a:srgbClr val="0A304E"/>
                </a:solidFill>
              </a:defRPr>
            </a:lvl1pPr>
            <a:lvl2pPr lvl="1" algn="r">
              <a:buNone/>
              <a:defRPr sz="2100">
                <a:solidFill>
                  <a:srgbClr val="0A304E"/>
                </a:solidFill>
              </a:defRPr>
            </a:lvl2pPr>
            <a:lvl3pPr lvl="2" algn="r">
              <a:buNone/>
              <a:defRPr sz="2100">
                <a:solidFill>
                  <a:srgbClr val="0A304E"/>
                </a:solidFill>
              </a:defRPr>
            </a:lvl3pPr>
            <a:lvl4pPr lvl="3" algn="r">
              <a:buNone/>
              <a:defRPr sz="2100">
                <a:solidFill>
                  <a:srgbClr val="0A304E"/>
                </a:solidFill>
              </a:defRPr>
            </a:lvl4pPr>
            <a:lvl5pPr lvl="4" algn="r">
              <a:buNone/>
              <a:defRPr sz="2100">
                <a:solidFill>
                  <a:srgbClr val="0A304E"/>
                </a:solidFill>
              </a:defRPr>
            </a:lvl5pPr>
            <a:lvl6pPr lvl="5" algn="r">
              <a:buNone/>
              <a:defRPr sz="2100">
                <a:solidFill>
                  <a:srgbClr val="0A304E"/>
                </a:solidFill>
              </a:defRPr>
            </a:lvl6pPr>
            <a:lvl7pPr lvl="6" algn="r">
              <a:buNone/>
              <a:defRPr sz="2100">
                <a:solidFill>
                  <a:srgbClr val="0A304E"/>
                </a:solidFill>
              </a:defRPr>
            </a:lvl7pPr>
            <a:lvl8pPr lvl="7" algn="r">
              <a:buNone/>
              <a:defRPr sz="2100">
                <a:solidFill>
                  <a:srgbClr val="0A304E"/>
                </a:solidFill>
              </a:defRPr>
            </a:lvl8pPr>
            <a:lvl9pPr lvl="8" algn="r">
              <a:buNone/>
              <a:defRPr sz="2100">
                <a:solidFill>
                  <a:srgbClr val="0A304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1155700" y="1536700"/>
            <a:ext cx="13932000" cy="24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>
                <a:latin typeface="Georgia"/>
                <a:ea typeface="Georgia"/>
                <a:cs typeface="Georgia"/>
                <a:sym typeface="Georgia"/>
              </a:rPr>
              <a:t>Problem Solving with the Internet of Things and Python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1155700" y="3961900"/>
            <a:ext cx="13932000" cy="4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t/>
            </a:r>
            <a:endParaRPr sz="4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Douglas C. Burhanna, Candidate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Advisor: Dr. Kenneth Loparo, Advisor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Department of Electrical, Computer and Systems Engineering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May 24, 2022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81250"/>
            <a:ext cx="36480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155700" y="150977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Objectives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1 - Design a detailed modular curriculum.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2 - Identify, synthesize and evaluate the necessary IoT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components.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3 - Provide a method of curriculum distribution.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Curriculum Development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025" y="2683625"/>
            <a:ext cx="7461375" cy="51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10039725" y="7837725"/>
            <a:ext cx="38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from educationalcareerjournal.com, n.d.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Curriculum Development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“Problem Solving”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	Python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-"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Curriculum Development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“Computational Thinking”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Decomposition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Pattern Recognition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Abstraction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Algorithmic Thinking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Evaluation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Curriculum Development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“Experiential Learning”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	Internet of Things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367374" y="-442162"/>
            <a:ext cx="7521251" cy="1002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327825" y="-494914"/>
            <a:ext cx="7600351" cy="1013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6450" y="999922"/>
            <a:ext cx="5358125" cy="714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276" y="999913"/>
            <a:ext cx="5358125" cy="714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950" y="722600"/>
            <a:ext cx="5774100" cy="769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Curriculum Development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“Problem Solving”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“Computational Thinking”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“Experiential Learning”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1155700" y="150977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Outline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Objectives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Curriculum Development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Curriculum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Contributions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Curriculum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Unit 1 - Introduction to IoT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Unit 2 - Python Programming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Unit 3 - CircuitPython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Unit 4 - BLE Connectivity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Unit 5 - WiFi Connectivity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Unit 6 - Final Project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Curriculum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Unit 1 - Introduction to IoT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Curriculum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Unit 2 - Python Programming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Curriculum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Basic Programming Abilities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Math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Inputs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	Outputs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	Make/Use Variables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	Decisions - If/then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	Loop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Python Lab Example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Curriculum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Unit 3 - CircuitPython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Circuit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Python Lab Examples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Curriculum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Unit 4 - BLE Connectivity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BLE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Lab Example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Curriculum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Unit 5 - WiFi Connectivity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155700" y="150977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1162000" y="4145725"/>
            <a:ext cx="139320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About me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WiFi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Lab Example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Curriculum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Unit 6 - Final Project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Final Project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Example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1155700" y="145962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GitHub Demo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1155700" y="150977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Contributions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1 - Designed a detailed modular curriculum.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2 - Identified the necessary components for an IoT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based curriculum.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3 - Provided a method of curriculum distribution.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1155700" y="150977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Future Work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-"/>
            </a:pPr>
            <a:r>
              <a:rPr lang="en-US" sz="4100"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Unit using LoRaWan Radio connectivity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- Powering IoT devices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- Simulate IoT hardware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- Dedicated website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155700" y="150977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155700" y="4145725"/>
            <a:ext cx="139320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About me → Teaching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538" y="762488"/>
            <a:ext cx="13544924" cy="76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274800" y="1003000"/>
            <a:ext cx="770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St. Augustine Preparatory School</a:t>
            </a:r>
            <a:endParaRPr sz="400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1155700" y="150977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155700" y="4145725"/>
            <a:ext cx="139320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About me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→ Teaching → A Curriculum?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155700" y="150977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155700" y="3644225"/>
            <a:ext cx="13932000" cy="26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Programming is Problem Solving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Internet of Things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1155700" y="150977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Objectives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1 - Design a detailed modular curriculum.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155700" y="150977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Objectives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1 - Design a detailed modular curriculum.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2 - Identify, synthesize and evaluate the necessary IoT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components.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60606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60606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