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4"/>
  </p:sldMasterIdLst>
  <p:notesMasterIdLst>
    <p:notesMasterId r:id="rId17"/>
  </p:notesMasterIdLst>
  <p:handoutMasterIdLst>
    <p:handoutMasterId r:id="rId18"/>
  </p:handoutMasterIdLst>
  <p:sldIdLst>
    <p:sldId id="290" r:id="rId5"/>
    <p:sldId id="291" r:id="rId6"/>
    <p:sldId id="273" r:id="rId7"/>
    <p:sldId id="276" r:id="rId8"/>
    <p:sldId id="278" r:id="rId9"/>
    <p:sldId id="294" r:id="rId10"/>
    <p:sldId id="295" r:id="rId11"/>
    <p:sldId id="297" r:id="rId12"/>
    <p:sldId id="296" r:id="rId13"/>
    <p:sldId id="280" r:id="rId14"/>
    <p:sldId id="293" r:id="rId15"/>
    <p:sldId id="289"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602"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urrell" userId="36992211f86ca576" providerId="LiveId" clId="{EEA805F6-8391-480C-B6B0-FB4234EEC1D2}"/>
    <pc:docChg chg="undo custSel addSld delSld modSld">
      <pc:chgData name="David Burrell" userId="36992211f86ca576" providerId="LiveId" clId="{EEA805F6-8391-480C-B6B0-FB4234EEC1D2}" dt="2021-04-17T23:46:05.575" v="1757" actId="20577"/>
      <pc:docMkLst>
        <pc:docMk/>
      </pc:docMkLst>
      <pc:sldChg chg="del">
        <pc:chgData name="David Burrell" userId="36992211f86ca576" providerId="LiveId" clId="{EEA805F6-8391-480C-B6B0-FB4234EEC1D2}" dt="2021-04-17T23:10:32.801" v="907" actId="2696"/>
        <pc:sldMkLst>
          <pc:docMk/>
          <pc:sldMk cId="3822407722" sldId="258"/>
        </pc:sldMkLst>
      </pc:sldChg>
      <pc:sldChg chg="del">
        <pc:chgData name="David Burrell" userId="36992211f86ca576" providerId="LiveId" clId="{EEA805F6-8391-480C-B6B0-FB4234EEC1D2}" dt="2021-04-17T22:29:42.332" v="0" actId="2696"/>
        <pc:sldMkLst>
          <pc:docMk/>
          <pc:sldMk cId="1609387770" sldId="268"/>
        </pc:sldMkLst>
      </pc:sldChg>
      <pc:sldChg chg="modSp mod">
        <pc:chgData name="David Burrell" userId="36992211f86ca576" providerId="LiveId" clId="{EEA805F6-8391-480C-B6B0-FB4234EEC1D2}" dt="2021-04-17T23:36:50.461" v="1265" actId="20577"/>
        <pc:sldMkLst>
          <pc:docMk/>
          <pc:sldMk cId="1456442012" sldId="280"/>
        </pc:sldMkLst>
        <pc:spChg chg="mod">
          <ac:chgData name="David Burrell" userId="36992211f86ca576" providerId="LiveId" clId="{EEA805F6-8391-480C-B6B0-FB4234EEC1D2}" dt="2021-04-17T23:32:55.416" v="944" actId="20577"/>
          <ac:spMkLst>
            <pc:docMk/>
            <pc:sldMk cId="1456442012" sldId="280"/>
            <ac:spMk id="2" creationId="{7DE88500-3CF8-4097-8DEC-19D4A816CC27}"/>
          </ac:spMkLst>
        </pc:spChg>
        <pc:spChg chg="mod">
          <ac:chgData name="David Burrell" userId="36992211f86ca576" providerId="LiveId" clId="{EEA805F6-8391-480C-B6B0-FB4234EEC1D2}" dt="2021-04-17T23:36:50.461" v="1265" actId="20577"/>
          <ac:spMkLst>
            <pc:docMk/>
            <pc:sldMk cId="1456442012" sldId="280"/>
            <ac:spMk id="11" creationId="{D2A7D9C9-44A9-4426-88FF-AAD1CA851446}"/>
          </ac:spMkLst>
        </pc:spChg>
      </pc:sldChg>
      <pc:sldChg chg="modSp mod">
        <pc:chgData name="David Burrell" userId="36992211f86ca576" providerId="LiveId" clId="{EEA805F6-8391-480C-B6B0-FB4234EEC1D2}" dt="2021-04-17T23:44:00.863" v="1724" actId="27636"/>
        <pc:sldMkLst>
          <pc:docMk/>
          <pc:sldMk cId="1103380505" sldId="289"/>
        </pc:sldMkLst>
        <pc:spChg chg="mod">
          <ac:chgData name="David Burrell" userId="36992211f86ca576" providerId="LiveId" clId="{EEA805F6-8391-480C-B6B0-FB4234EEC1D2}" dt="2021-04-17T23:44:00.863" v="1724" actId="27636"/>
          <ac:spMkLst>
            <pc:docMk/>
            <pc:sldMk cId="1103380505" sldId="289"/>
            <ac:spMk id="4" creationId="{F2D4B761-DD6A-43A0-8600-88D390E1E08C}"/>
          </ac:spMkLst>
        </pc:spChg>
      </pc:sldChg>
      <pc:sldChg chg="modSp mod">
        <pc:chgData name="David Burrell" userId="36992211f86ca576" providerId="LiveId" clId="{EEA805F6-8391-480C-B6B0-FB4234EEC1D2}" dt="2021-04-17T23:46:05.575" v="1757" actId="20577"/>
        <pc:sldMkLst>
          <pc:docMk/>
          <pc:sldMk cId="3173535405" sldId="290"/>
        </pc:sldMkLst>
        <pc:spChg chg="mod">
          <ac:chgData name="David Burrell" userId="36992211f86ca576" providerId="LiveId" clId="{EEA805F6-8391-480C-B6B0-FB4234EEC1D2}" dt="2021-04-17T23:46:05.575" v="1757" actId="20577"/>
          <ac:spMkLst>
            <pc:docMk/>
            <pc:sldMk cId="3173535405" sldId="290"/>
            <ac:spMk id="3" creationId="{1C954176-1A2D-47B9-B195-FB21407C0471}"/>
          </ac:spMkLst>
        </pc:spChg>
      </pc:sldChg>
      <pc:sldChg chg="modSp mod">
        <pc:chgData name="David Burrell" userId="36992211f86ca576" providerId="LiveId" clId="{EEA805F6-8391-480C-B6B0-FB4234EEC1D2}" dt="2021-04-17T23:42:30.363" v="1711" actId="20577"/>
        <pc:sldMkLst>
          <pc:docMk/>
          <pc:sldMk cId="98581355" sldId="293"/>
        </pc:sldMkLst>
        <pc:spChg chg="mod">
          <ac:chgData name="David Burrell" userId="36992211f86ca576" providerId="LiveId" clId="{EEA805F6-8391-480C-B6B0-FB4234EEC1D2}" dt="2021-04-17T23:37:05.312" v="1292" actId="20577"/>
          <ac:spMkLst>
            <pc:docMk/>
            <pc:sldMk cId="98581355" sldId="293"/>
            <ac:spMk id="2" creationId="{7DE88500-3CF8-4097-8DEC-19D4A816CC27}"/>
          </ac:spMkLst>
        </pc:spChg>
        <pc:spChg chg="mod">
          <ac:chgData name="David Burrell" userId="36992211f86ca576" providerId="LiveId" clId="{EEA805F6-8391-480C-B6B0-FB4234EEC1D2}" dt="2021-04-17T23:42:30.363" v="1711" actId="20577"/>
          <ac:spMkLst>
            <pc:docMk/>
            <pc:sldMk cId="98581355" sldId="293"/>
            <ac:spMk id="16" creationId="{E88F70F9-BF03-458B-85E9-14F5321281D0}"/>
          </ac:spMkLst>
        </pc:spChg>
      </pc:sldChg>
      <pc:sldChg chg="modSp mod">
        <pc:chgData name="David Burrell" userId="36992211f86ca576" providerId="LiveId" clId="{EEA805F6-8391-480C-B6B0-FB4234EEC1D2}" dt="2021-04-17T22:55:31.917" v="200"/>
        <pc:sldMkLst>
          <pc:docMk/>
          <pc:sldMk cId="44020410" sldId="294"/>
        </pc:sldMkLst>
        <pc:spChg chg="mod">
          <ac:chgData name="David Burrell" userId="36992211f86ca576" providerId="LiveId" clId="{EEA805F6-8391-480C-B6B0-FB4234EEC1D2}" dt="2021-04-17T22:50:29.908" v="15" actId="20577"/>
          <ac:spMkLst>
            <pc:docMk/>
            <pc:sldMk cId="44020410" sldId="294"/>
            <ac:spMk id="11" creationId="{35C2D8AE-2A51-43C9-93E8-4B377C69977E}"/>
          </ac:spMkLst>
        </pc:spChg>
        <pc:spChg chg="mod">
          <ac:chgData name="David Burrell" userId="36992211f86ca576" providerId="LiveId" clId="{EEA805F6-8391-480C-B6B0-FB4234EEC1D2}" dt="2021-04-17T22:55:31.917" v="200"/>
          <ac:spMkLst>
            <pc:docMk/>
            <pc:sldMk cId="44020410" sldId="294"/>
            <ac:spMk id="13" creationId="{5A1B00F9-CC1D-4C2D-B987-607685F3DEB9}"/>
          </ac:spMkLst>
        </pc:spChg>
      </pc:sldChg>
      <pc:sldChg chg="modSp add mod">
        <pc:chgData name="David Burrell" userId="36992211f86ca576" providerId="LiveId" clId="{EEA805F6-8391-480C-B6B0-FB4234EEC1D2}" dt="2021-04-17T22:58:01.468" v="396" actId="20577"/>
        <pc:sldMkLst>
          <pc:docMk/>
          <pc:sldMk cId="665611528" sldId="295"/>
        </pc:sldMkLst>
        <pc:spChg chg="mod">
          <ac:chgData name="David Burrell" userId="36992211f86ca576" providerId="LiveId" clId="{EEA805F6-8391-480C-B6B0-FB4234EEC1D2}" dt="2021-04-17T22:55:46.663" v="211" actId="20577"/>
          <ac:spMkLst>
            <pc:docMk/>
            <pc:sldMk cId="665611528" sldId="295"/>
            <ac:spMk id="11" creationId="{35C2D8AE-2A51-43C9-93E8-4B377C69977E}"/>
          </ac:spMkLst>
        </pc:spChg>
        <pc:spChg chg="mod">
          <ac:chgData name="David Burrell" userId="36992211f86ca576" providerId="LiveId" clId="{EEA805F6-8391-480C-B6B0-FB4234EEC1D2}" dt="2021-04-17T22:58:01.468" v="396" actId="20577"/>
          <ac:spMkLst>
            <pc:docMk/>
            <pc:sldMk cId="665611528" sldId="295"/>
            <ac:spMk id="13" creationId="{5A1B00F9-CC1D-4C2D-B987-607685F3DEB9}"/>
          </ac:spMkLst>
        </pc:spChg>
      </pc:sldChg>
      <pc:sldChg chg="modSp add mod">
        <pc:chgData name="David Burrell" userId="36992211f86ca576" providerId="LiveId" clId="{EEA805F6-8391-480C-B6B0-FB4234EEC1D2}" dt="2021-04-17T23:09:53.581" v="906" actId="20577"/>
        <pc:sldMkLst>
          <pc:docMk/>
          <pc:sldMk cId="3248810706" sldId="296"/>
        </pc:sldMkLst>
        <pc:spChg chg="mod">
          <ac:chgData name="David Burrell" userId="36992211f86ca576" providerId="LiveId" clId="{EEA805F6-8391-480C-B6B0-FB4234EEC1D2}" dt="2021-04-17T23:04:10.429" v="654" actId="14100"/>
          <ac:spMkLst>
            <pc:docMk/>
            <pc:sldMk cId="3248810706" sldId="296"/>
            <ac:spMk id="11" creationId="{35C2D8AE-2A51-43C9-93E8-4B377C69977E}"/>
          </ac:spMkLst>
        </pc:spChg>
        <pc:spChg chg="mod">
          <ac:chgData name="David Burrell" userId="36992211f86ca576" providerId="LiveId" clId="{EEA805F6-8391-480C-B6B0-FB4234EEC1D2}" dt="2021-04-17T23:09:53.581" v="906" actId="20577"/>
          <ac:spMkLst>
            <pc:docMk/>
            <pc:sldMk cId="3248810706" sldId="296"/>
            <ac:spMk id="13" creationId="{5A1B00F9-CC1D-4C2D-B987-607685F3DEB9}"/>
          </ac:spMkLst>
        </pc:spChg>
      </pc:sldChg>
      <pc:sldChg chg="modSp add mod">
        <pc:chgData name="David Burrell" userId="36992211f86ca576" providerId="LiveId" clId="{EEA805F6-8391-480C-B6B0-FB4234EEC1D2}" dt="2021-04-17T23:03:21.785" v="639" actId="20577"/>
        <pc:sldMkLst>
          <pc:docMk/>
          <pc:sldMk cId="100515132" sldId="297"/>
        </pc:sldMkLst>
        <pc:spChg chg="mod">
          <ac:chgData name="David Burrell" userId="36992211f86ca576" providerId="LiveId" clId="{EEA805F6-8391-480C-B6B0-FB4234EEC1D2}" dt="2021-04-17T22:58:17.438" v="404" actId="20577"/>
          <ac:spMkLst>
            <pc:docMk/>
            <pc:sldMk cId="100515132" sldId="297"/>
            <ac:spMk id="11" creationId="{35C2D8AE-2A51-43C9-93E8-4B377C69977E}"/>
          </ac:spMkLst>
        </pc:spChg>
        <pc:spChg chg="mod">
          <ac:chgData name="David Burrell" userId="36992211f86ca576" providerId="LiveId" clId="{EEA805F6-8391-480C-B6B0-FB4234EEC1D2}" dt="2021-04-17T23:03:21.785" v="639" actId="20577"/>
          <ac:spMkLst>
            <pc:docMk/>
            <pc:sldMk cId="100515132" sldId="297"/>
            <ac:spMk id="13" creationId="{5A1B00F9-CC1D-4C2D-B987-607685F3DEB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2EE95FC5-CD6B-4A50-9262-DC414E16C3EA}">
      <dgm:prSet custT="1"/>
      <dgm:spPr>
        <a:solidFill>
          <a:schemeClr val="bg1"/>
        </a:solidFill>
        <a:ln>
          <a:solidFill>
            <a:schemeClr val="bg2">
              <a:lumMod val="75000"/>
            </a:schemeClr>
          </a:solidFill>
        </a:ln>
      </dgm:spPr>
      <dgm:t>
        <a:bodyPr lIns="72000" rIns="72000"/>
        <a:lstStyle/>
        <a:p>
          <a:r>
            <a:rPr lang="en-US" sz="2100" b="1" dirty="0">
              <a:solidFill>
                <a:schemeClr val="accent1">
                  <a:lumMod val="75000"/>
                </a:schemeClr>
              </a:solidFill>
            </a:rPr>
            <a:t>Product Owner</a:t>
          </a:r>
        </a:p>
        <a:p>
          <a:r>
            <a:rPr lang="en-US" sz="1800" dirty="0">
              <a:solidFill>
                <a:schemeClr val="bg2">
                  <a:lumMod val="50000"/>
                </a:schemeClr>
              </a:solidFill>
            </a:rPr>
            <a:t>Responsible for maximizing value of the product and work of the development team</a:t>
          </a: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phldrT="1" phldr="0"/>
      <dgm:spPr/>
      <dgm:t>
        <a:bodyPr/>
        <a:lstStyle/>
        <a:p>
          <a:endParaRPr lang="en-US"/>
        </a:p>
      </dgm:t>
    </dgm:pt>
    <dgm:pt modelId="{F05611F0-8256-4954-B6CB-ED6B4F2DD397}">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Scrum Master</a:t>
          </a:r>
        </a:p>
        <a:p>
          <a:pPr marL="0" lvl="0" algn="ctr" defTabSz="1022350">
            <a:lnSpc>
              <a:spcPct val="90000"/>
            </a:lnSpc>
            <a:spcBef>
              <a:spcPct val="0"/>
            </a:spcBef>
            <a:spcAft>
              <a:spcPct val="35000"/>
            </a:spcAft>
            <a:buNone/>
          </a:pPr>
          <a:r>
            <a:rPr lang="en-US" sz="1800" kern="1200" dirty="0">
              <a:solidFill>
                <a:schemeClr val="bg2">
                  <a:lumMod val="50000"/>
                </a:schemeClr>
              </a:solidFill>
            </a:rPr>
            <a:t>Responsible for ensuring Scrum is understood and enacted</a:t>
          </a: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phldrT="2" phldr="0"/>
      <dgm:spPr/>
      <dgm:t>
        <a:bodyPr/>
        <a:lstStyle/>
        <a:p>
          <a:endParaRPr lang="en-US"/>
        </a:p>
      </dgm:t>
    </dgm:pt>
    <dgm:pt modelId="{22625139-F93A-4F3F-A7AA-4923A01AEDF3}">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Development Team</a:t>
          </a:r>
        </a:p>
        <a:p>
          <a:pPr marL="0" lvl="0" algn="ctr" defTabSz="1022350">
            <a:lnSpc>
              <a:spcPct val="90000"/>
            </a:lnSpc>
            <a:spcBef>
              <a:spcPct val="0"/>
            </a:spcBef>
            <a:spcAft>
              <a:spcPct val="35000"/>
            </a:spcAft>
            <a:buNone/>
          </a:pPr>
          <a:r>
            <a:rPr lang="en-US" sz="1800" kern="1200" dirty="0">
              <a:solidFill>
                <a:schemeClr val="bg2">
                  <a:lumMod val="50000"/>
                </a:schemeClr>
              </a:solidFill>
            </a:rPr>
            <a:t>Responsible for delivering a potentially releasable increment of finished product at the end of each sprint</a:t>
          </a:r>
        </a:p>
      </dgm:t>
    </dgm:pt>
    <dgm:pt modelId="{F549A0EB-6BE9-4749-8336-B02A279AE302}" type="parTrans" cxnId="{FC7721F0-429B-4CE7-BE98-C2F3C41FE9C7}">
      <dgm:prSet/>
      <dgm:spPr/>
      <dgm:t>
        <a:bodyPr/>
        <a:lstStyle/>
        <a:p>
          <a:endParaRPr lang="en-US"/>
        </a:p>
      </dgm:t>
    </dgm:pt>
    <dgm:pt modelId="{A8E2FA08-4DD4-4654-A85D-9A99162D6201}" type="sibTrans" cxnId="{FC7721F0-429B-4CE7-BE98-C2F3C41FE9C7}">
      <dgm:prSet phldrT="3" phldr="0"/>
      <dgm:spPr/>
      <dgm:t>
        <a:bodyPr/>
        <a:lstStyle/>
        <a:p>
          <a:endParaRPr lang="en-US"/>
        </a:p>
      </dgm:t>
    </dgm:pt>
    <dgm:pt modelId="{40FE0EB9-B287-43F6-ABB4-527CB1B94B4A}" type="pres">
      <dgm:prSet presAssocID="{D0F07F19-1F50-4B42-A7A0-278DF9D25BB1}" presName="diagram" presStyleCnt="0">
        <dgm:presLayoutVars>
          <dgm:dir/>
          <dgm:resizeHandles val="exact"/>
        </dgm:presLayoutVars>
      </dgm:prSet>
      <dgm:spPr/>
    </dgm:pt>
    <dgm:pt modelId="{8B70BCB8-2CA8-4281-8C3E-9646AA407DE2}" type="pres">
      <dgm:prSet presAssocID="{2EE95FC5-CD6B-4A50-9262-DC414E16C3EA}" presName="node" presStyleLbl="node1" presStyleIdx="0" presStyleCnt="3" custScaleX="115064" custLinFactNeighborX="976">
        <dgm:presLayoutVars>
          <dgm:bulletEnabled val="1"/>
        </dgm:presLayoutVars>
      </dgm:prSet>
      <dgm:spPr/>
    </dgm:pt>
    <dgm:pt modelId="{E02BC8AD-DDC2-43A7-BB43-F6F8D8BD6340}" type="pres">
      <dgm:prSet presAssocID="{C99EBBB1-E916-471C-83C9-ABE85B42AC26}" presName="sibTrans" presStyleCnt="0"/>
      <dgm:spPr/>
    </dgm:pt>
    <dgm:pt modelId="{B86E23A3-742D-4587-88CF-2D56A8442149}" type="pres">
      <dgm:prSet presAssocID="{F05611F0-8256-4954-B6CB-ED6B4F2DD397}" presName="node" presStyleLbl="node1" presStyleIdx="1" presStyleCnt="3" custScaleX="115064" custLinFactNeighborX="976">
        <dgm:presLayoutVars>
          <dgm:bulletEnabled val="1"/>
        </dgm:presLayoutVars>
      </dgm:prSet>
      <dgm:spPr/>
    </dgm:pt>
    <dgm:pt modelId="{87C885F5-93E2-4D86-AAEA-8BD12E68F9BB}" type="pres">
      <dgm:prSet presAssocID="{6BD5265A-8333-420D-BDB2-65F10B3EBD76}" presName="sibTrans" presStyleCnt="0"/>
      <dgm:spPr/>
    </dgm:pt>
    <dgm:pt modelId="{D64973A5-4E87-44F1-B369-B0D5E0C2A462}" type="pres">
      <dgm:prSet presAssocID="{22625139-F93A-4F3F-A7AA-4923A01AEDF3}" presName="node" presStyleLbl="node1" presStyleIdx="2" presStyleCnt="3" custScaleX="115064" custLinFactNeighborX="976">
        <dgm:presLayoutVars>
          <dgm:bulletEnabled val="1"/>
        </dgm:presLayoutVars>
      </dgm:prSet>
      <dgm:spPr/>
    </dgm:pt>
  </dgm:ptLst>
  <dgm:cxnLst>
    <dgm:cxn modelId="{C3C9D92A-4F8E-4228-8DF6-5BC8FFC105E0}" type="presOf" srcId="{2EE95FC5-CD6B-4A50-9262-DC414E16C3EA}" destId="{8B70BCB8-2CA8-4281-8C3E-9646AA407DE2}" srcOrd="0" destOrd="0" presId="urn:microsoft.com/office/officeart/2005/8/layout/default"/>
    <dgm:cxn modelId="{E9B19438-D9F1-42E9-B97B-ECEA234AED50}" type="presOf" srcId="{F05611F0-8256-4954-B6CB-ED6B4F2DD397}" destId="{B86E23A3-742D-4587-88CF-2D56A8442149}" srcOrd="0" destOrd="0" presId="urn:microsoft.com/office/officeart/2005/8/layout/default"/>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6D195AE4-39B4-45CF-9D82-CF1593D393F6}" type="presOf" srcId="{22625139-F93A-4F3F-A7AA-4923A01AEDF3}" destId="{D64973A5-4E87-44F1-B369-B0D5E0C2A462}" srcOrd="0" destOrd="0" presId="urn:microsoft.com/office/officeart/2005/8/layout/default"/>
    <dgm:cxn modelId="{38B196E4-A718-4E5E-8B33-DFB2B77FDE42}" type="presOf" srcId="{D0F07F19-1F50-4B42-A7A0-278DF9D25BB1}" destId="{40FE0EB9-B287-43F6-ABB4-527CB1B94B4A}" srcOrd="0" destOrd="0" presId="urn:microsoft.com/office/officeart/2005/8/layout/default"/>
    <dgm:cxn modelId="{FC7721F0-429B-4CE7-BE98-C2F3C41FE9C7}" srcId="{D0F07F19-1F50-4B42-A7A0-278DF9D25BB1}" destId="{22625139-F93A-4F3F-A7AA-4923A01AEDF3}" srcOrd="2" destOrd="0" parTransId="{F549A0EB-6BE9-4749-8336-B02A279AE302}" sibTransId="{A8E2FA08-4DD4-4654-A85D-9A99162D6201}"/>
    <dgm:cxn modelId="{D17F6962-6CF2-4448-8F2E-27A7CB5CAB16}" type="presParOf" srcId="{40FE0EB9-B287-43F6-ABB4-527CB1B94B4A}" destId="{8B70BCB8-2CA8-4281-8C3E-9646AA407DE2}" srcOrd="0" destOrd="0" presId="urn:microsoft.com/office/officeart/2005/8/layout/default"/>
    <dgm:cxn modelId="{6873F57A-5B91-48FC-9B1A-61BEA27CBE90}" type="presParOf" srcId="{40FE0EB9-B287-43F6-ABB4-527CB1B94B4A}" destId="{E02BC8AD-DDC2-43A7-BB43-F6F8D8BD6340}" srcOrd="1" destOrd="0" presId="urn:microsoft.com/office/officeart/2005/8/layout/default"/>
    <dgm:cxn modelId="{FC4588CA-0BEE-4DE6-9726-93F413184C3C}" type="presParOf" srcId="{40FE0EB9-B287-43F6-ABB4-527CB1B94B4A}" destId="{B86E23A3-742D-4587-88CF-2D56A8442149}" srcOrd="2" destOrd="0" presId="urn:microsoft.com/office/officeart/2005/8/layout/default"/>
    <dgm:cxn modelId="{4178A0A8-8F80-4691-AE60-A912EF83DE0A}" type="presParOf" srcId="{40FE0EB9-B287-43F6-ABB4-527CB1B94B4A}" destId="{87C885F5-93E2-4D86-AAEA-8BD12E68F9BB}" srcOrd="3" destOrd="0" presId="urn:microsoft.com/office/officeart/2005/8/layout/default"/>
    <dgm:cxn modelId="{48A25CA2-D3C2-4FFF-9454-ED9B5A503F99}" type="presParOf" srcId="{40FE0EB9-B287-43F6-ABB4-527CB1B94B4A}" destId="{D64973A5-4E87-44F1-B369-B0D5E0C2A462}"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BCB8-2CA8-4281-8C3E-9646AA407DE2}">
      <dsp:nvSpPr>
        <dsp:cNvPr id="0" name=""/>
        <dsp:cNvSpPr/>
      </dsp:nvSpPr>
      <dsp:spPr>
        <a:xfrm>
          <a:off x="36592" y="877960"/>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rPr>
            <a:t>Product Owner</a:t>
          </a:r>
        </a:p>
        <a:p>
          <a:pPr marL="0" lvl="0" indent="0" algn="ctr" defTabSz="933450">
            <a:lnSpc>
              <a:spcPct val="90000"/>
            </a:lnSpc>
            <a:spcBef>
              <a:spcPct val="0"/>
            </a:spcBef>
            <a:spcAft>
              <a:spcPct val="35000"/>
            </a:spcAft>
            <a:buNone/>
          </a:pPr>
          <a:r>
            <a:rPr lang="en-US" sz="1800" kern="1200" dirty="0">
              <a:solidFill>
                <a:schemeClr val="bg2">
                  <a:lumMod val="50000"/>
                </a:schemeClr>
              </a:solidFill>
            </a:rPr>
            <a:t>Responsible for maximizing value of the product and work of the development team</a:t>
          </a:r>
        </a:p>
      </dsp:txBody>
      <dsp:txXfrm>
        <a:off x="36592" y="877960"/>
        <a:ext cx="3403360" cy="1774678"/>
      </dsp:txXfrm>
    </dsp:sp>
    <dsp:sp modelId="{B86E23A3-742D-4587-88CF-2D56A8442149}">
      <dsp:nvSpPr>
        <dsp:cNvPr id="0" name=""/>
        <dsp:cNvSpPr/>
      </dsp:nvSpPr>
      <dsp:spPr>
        <a:xfrm>
          <a:off x="3735732" y="877960"/>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Scrum Master</a:t>
          </a:r>
        </a:p>
        <a:p>
          <a:pPr marL="0" lvl="0" algn="ctr" defTabSz="1022350">
            <a:lnSpc>
              <a:spcPct val="90000"/>
            </a:lnSpc>
            <a:spcBef>
              <a:spcPct val="0"/>
            </a:spcBef>
            <a:spcAft>
              <a:spcPct val="35000"/>
            </a:spcAft>
            <a:buNone/>
          </a:pPr>
          <a:r>
            <a:rPr lang="en-US" sz="1800" kern="1200" dirty="0">
              <a:solidFill>
                <a:schemeClr val="bg2">
                  <a:lumMod val="50000"/>
                </a:schemeClr>
              </a:solidFill>
            </a:rPr>
            <a:t>Responsible for ensuring Scrum is understood and enacted</a:t>
          </a:r>
        </a:p>
      </dsp:txBody>
      <dsp:txXfrm>
        <a:off x="3735732" y="877960"/>
        <a:ext cx="3403360" cy="1774678"/>
      </dsp:txXfrm>
    </dsp:sp>
    <dsp:sp modelId="{D64973A5-4E87-44F1-B369-B0D5E0C2A462}">
      <dsp:nvSpPr>
        <dsp:cNvPr id="0" name=""/>
        <dsp:cNvSpPr/>
      </dsp:nvSpPr>
      <dsp:spPr>
        <a:xfrm>
          <a:off x="7413727" y="877960"/>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Development Team</a:t>
          </a:r>
        </a:p>
        <a:p>
          <a:pPr marL="0" lvl="0" algn="ctr" defTabSz="1022350">
            <a:lnSpc>
              <a:spcPct val="90000"/>
            </a:lnSpc>
            <a:spcBef>
              <a:spcPct val="0"/>
            </a:spcBef>
            <a:spcAft>
              <a:spcPct val="35000"/>
            </a:spcAft>
            <a:buNone/>
          </a:pPr>
          <a:r>
            <a:rPr lang="en-US" sz="1800" kern="1200" dirty="0">
              <a:solidFill>
                <a:schemeClr val="bg2">
                  <a:lumMod val="50000"/>
                </a:schemeClr>
              </a:solidFill>
            </a:rPr>
            <a:t>Responsible for delivering a potentially releasable increment of finished product at the end of each sprint</a:t>
          </a:r>
        </a:p>
      </dsp:txBody>
      <dsp:txXfrm>
        <a:off x="7413727" y="877960"/>
        <a:ext cx="3403360" cy="17746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4/17/2021</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4/17/2021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10</a:t>
            </a:fld>
            <a:endParaRPr lang="en-US" dirty="0"/>
          </a:p>
        </p:txBody>
      </p:sp>
    </p:spTree>
    <p:extLst>
      <p:ext uri="{BB962C8B-B14F-4D97-AF65-F5344CB8AC3E}">
        <p14:creationId xmlns:p14="http://schemas.microsoft.com/office/powerpoint/2010/main" val="4217760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11</a:t>
            </a:fld>
            <a:endParaRPr lang="en-US" dirty="0"/>
          </a:p>
        </p:txBody>
      </p:sp>
    </p:spTree>
    <p:extLst>
      <p:ext uri="{BB962C8B-B14F-4D97-AF65-F5344CB8AC3E}">
        <p14:creationId xmlns:p14="http://schemas.microsoft.com/office/powerpoint/2010/main" val="99585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12</a:t>
            </a:fld>
            <a:endParaRPr lang="en-US" dirty="0"/>
          </a:p>
        </p:txBody>
      </p:sp>
    </p:spTree>
    <p:extLst>
      <p:ext uri="{BB962C8B-B14F-4D97-AF65-F5344CB8AC3E}">
        <p14:creationId xmlns:p14="http://schemas.microsoft.com/office/powerpoint/2010/main" val="377019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a:t>
            </a:fld>
            <a:endParaRPr lang="en-US" dirty="0"/>
          </a:p>
        </p:txBody>
      </p:sp>
    </p:spTree>
    <p:extLst>
      <p:ext uri="{BB962C8B-B14F-4D97-AF65-F5344CB8AC3E}">
        <p14:creationId xmlns:p14="http://schemas.microsoft.com/office/powerpoint/2010/main" val="351181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3</a:t>
            </a:fld>
            <a:endParaRPr lang="en-US" dirty="0"/>
          </a:p>
        </p:txBody>
      </p:sp>
    </p:spTree>
    <p:extLst>
      <p:ext uri="{BB962C8B-B14F-4D97-AF65-F5344CB8AC3E}">
        <p14:creationId xmlns:p14="http://schemas.microsoft.com/office/powerpoint/2010/main" val="942007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4</a:t>
            </a:fld>
            <a:endParaRPr lang="en-US" dirty="0"/>
          </a:p>
        </p:txBody>
      </p:sp>
    </p:spTree>
    <p:extLst>
      <p:ext uri="{BB962C8B-B14F-4D97-AF65-F5344CB8AC3E}">
        <p14:creationId xmlns:p14="http://schemas.microsoft.com/office/powerpoint/2010/main" val="1492805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5</a:t>
            </a:fld>
            <a:endParaRPr lang="en-US" dirty="0"/>
          </a:p>
        </p:txBody>
      </p:sp>
    </p:spTree>
    <p:extLst>
      <p:ext uri="{BB962C8B-B14F-4D97-AF65-F5344CB8AC3E}">
        <p14:creationId xmlns:p14="http://schemas.microsoft.com/office/powerpoint/2010/main" val="1927758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6</a:t>
            </a:fld>
            <a:endParaRPr lang="en-US" dirty="0"/>
          </a:p>
        </p:txBody>
      </p:sp>
    </p:spTree>
    <p:extLst>
      <p:ext uri="{BB962C8B-B14F-4D97-AF65-F5344CB8AC3E}">
        <p14:creationId xmlns:p14="http://schemas.microsoft.com/office/powerpoint/2010/main" val="1167296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7</a:t>
            </a:fld>
            <a:endParaRPr lang="en-US" dirty="0"/>
          </a:p>
        </p:txBody>
      </p:sp>
    </p:spTree>
    <p:extLst>
      <p:ext uri="{BB962C8B-B14F-4D97-AF65-F5344CB8AC3E}">
        <p14:creationId xmlns:p14="http://schemas.microsoft.com/office/powerpoint/2010/main" val="164571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8</a:t>
            </a:fld>
            <a:endParaRPr lang="en-US" dirty="0"/>
          </a:p>
        </p:txBody>
      </p:sp>
    </p:spTree>
    <p:extLst>
      <p:ext uri="{BB962C8B-B14F-4D97-AF65-F5344CB8AC3E}">
        <p14:creationId xmlns:p14="http://schemas.microsoft.com/office/powerpoint/2010/main" val="4237503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9</a:t>
            </a:fld>
            <a:endParaRPr lang="en-US" dirty="0"/>
          </a:p>
        </p:txBody>
      </p:sp>
    </p:spTree>
    <p:extLst>
      <p:ext uri="{BB962C8B-B14F-4D97-AF65-F5344CB8AC3E}">
        <p14:creationId xmlns:p14="http://schemas.microsoft.com/office/powerpoint/2010/main" val="41146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4/17/2021</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Click to 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4/17/2021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a:normAutofit/>
          </a:bodyPr>
          <a:lstStyle/>
          <a:p>
            <a:r>
              <a:rPr lang="en-US" dirty="0"/>
              <a:t>Agile Project management</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a:normAutofit/>
          </a:bodyPr>
          <a:lstStyle/>
          <a:p>
            <a:pPr>
              <a:spcAft>
                <a:spcPts val="600"/>
              </a:spcAft>
            </a:pPr>
            <a:r>
              <a:rPr lang="en-US" sz="2400">
                <a:solidFill>
                  <a:schemeClr val="tx2">
                    <a:lumMod val="90000"/>
                  </a:schemeClr>
                </a:solidFill>
              </a:rPr>
              <a:t>Presented by: David </a:t>
            </a:r>
            <a:r>
              <a:rPr lang="en-US" sz="2400" dirty="0">
                <a:solidFill>
                  <a:schemeClr val="tx2">
                    <a:lumMod val="90000"/>
                  </a:schemeClr>
                </a:solidFill>
              </a:rPr>
              <a:t>Burrell</a:t>
            </a:r>
            <a:endParaRPr lang="ru-RU" sz="2400" dirty="0">
              <a:solidFill>
                <a:schemeClr val="tx2">
                  <a:lumMod val="90000"/>
                </a:schemeClr>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52" name="Rectangle 51">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6" name="Content Placeholder 5" descr="Students group">
            <a:extLst>
              <a:ext uri="{FF2B5EF4-FFF2-40B4-BE49-F238E27FC236}">
                <a16:creationId xmlns:a16="http://schemas.microsoft.com/office/drawing/2014/main" id="{B1DE2944-CBE6-437E-B09B-0F786EE86F29}"/>
              </a:ext>
            </a:extLst>
          </p:cNvPr>
          <p:cNvPicPr>
            <a:picLocks noGrp="1" noChangeAspect="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9" y="10"/>
            <a:ext cx="12191982" cy="6857990"/>
          </a:xfrm>
          <a:prstGeom prst="rect">
            <a:avLst/>
          </a:prstGeom>
          <a:noFill/>
        </p:spPr>
      </p:pic>
      <p:sp>
        <p:nvSpPr>
          <p:cNvPr id="54" name="Rectangle 53">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24" y="941695"/>
            <a:ext cx="5452527" cy="4974610"/>
          </a:xfrm>
          <a:prstGeom prst="rect">
            <a:avLst/>
          </a:prstGeom>
          <a:solidFill>
            <a:schemeClr val="bg1">
              <a:lumMod val="75000"/>
              <a:lumOff val="25000"/>
            </a:schemeClr>
          </a:solidFill>
          <a:ln w="6350" cap="sq" cmpd="sng" algn="ctr">
            <a:noFill/>
            <a:prstDash val="solid"/>
            <a:miter lim="800000"/>
          </a:ln>
          <a:effectLst/>
        </p:spPr>
      </p:sp>
      <p:sp>
        <p:nvSpPr>
          <p:cNvPr id="56" name="Rectangle 55">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6167" y="1106424"/>
            <a:ext cx="5120640" cy="464515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6210846" y="1352277"/>
            <a:ext cx="4633416" cy="1371600"/>
          </a:xfrm>
          <a:prstGeom prst="rect">
            <a:avLst/>
          </a:prstGeom>
        </p:spPr>
        <p:txBody>
          <a:bodyPr vert="horz" lIns="91440" tIns="45720" rIns="91440" bIns="45720" rtlCol="0" anchor="ctr">
            <a:normAutofit fontScale="90000"/>
          </a:bodyPr>
          <a:lstStyle/>
          <a:p>
            <a:pPr>
              <a:lnSpc>
                <a:spcPct val="90000"/>
              </a:lnSpc>
            </a:pPr>
            <a:r>
              <a:rPr lang="en-US" sz="4000" dirty="0"/>
              <a:t>Waterfall Development Approach</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6210845" y="2852792"/>
            <a:ext cx="4633415" cy="2572193"/>
          </a:xfrm>
        </p:spPr>
        <p:txBody>
          <a:bodyPr vert="horz" lIns="91440" tIns="45720" rIns="91440" bIns="45720" rtlCol="0">
            <a:normAutofit/>
          </a:bodyPr>
          <a:lstStyle/>
          <a:p>
            <a:pPr>
              <a:lnSpc>
                <a:spcPct val="90000"/>
              </a:lnSpc>
              <a:spcBef>
                <a:spcPts val="900"/>
              </a:spcBef>
              <a:buClr>
                <a:schemeClr val="accent1"/>
              </a:buClr>
            </a:pPr>
            <a:r>
              <a:rPr lang="en-US" dirty="0">
                <a:solidFill>
                  <a:schemeClr val="tx1">
                    <a:lumMod val="95000"/>
                  </a:schemeClr>
                </a:solidFill>
              </a:rPr>
              <a:t>Often considered the classic approach, the waterfall model describes a development method that is linear and sequential. Waterfall development has distinct goals for each phase of development. Once a phase of development is completed, the development proceeds to the next phase and there is no turning back.</a:t>
            </a:r>
          </a:p>
        </p:txBody>
      </p:sp>
    </p:spTree>
    <p:extLst>
      <p:ext uri="{BB962C8B-B14F-4D97-AF65-F5344CB8AC3E}">
        <p14:creationId xmlns:p14="http://schemas.microsoft.com/office/powerpoint/2010/main" val="145644201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p:txBody>
          <a:bodyPr>
            <a:normAutofit fontScale="90000"/>
          </a:bodyPr>
          <a:lstStyle/>
          <a:p>
            <a:r>
              <a:rPr lang="en-US" dirty="0">
                <a:solidFill>
                  <a:schemeClr val="tx1"/>
                </a:solidFill>
              </a:rPr>
              <a:t>Agile Development Approach</a:t>
            </a:r>
          </a:p>
        </p:txBody>
      </p:sp>
      <p:sp>
        <p:nvSpPr>
          <p:cNvPr id="16" name="Content Placeholder 15">
            <a:extLst>
              <a:ext uri="{FF2B5EF4-FFF2-40B4-BE49-F238E27FC236}">
                <a16:creationId xmlns:a16="http://schemas.microsoft.com/office/drawing/2014/main" id="{E88F70F9-BF03-458B-85E9-14F5321281D0}"/>
              </a:ext>
            </a:extLst>
          </p:cNvPr>
          <p:cNvSpPr>
            <a:spLocks noGrp="1"/>
          </p:cNvSpPr>
          <p:nvPr>
            <p:ph sz="half" idx="13"/>
          </p:nvPr>
        </p:nvSpPr>
        <p:spPr/>
        <p:txBody>
          <a:bodyPr>
            <a:normAutofit/>
          </a:bodyPr>
          <a:lstStyle/>
          <a:p>
            <a:r>
              <a:rPr lang="en-US" dirty="0">
                <a:solidFill>
                  <a:schemeClr val="tx1"/>
                </a:solidFill>
              </a:rPr>
              <a:t>Agile software development model is based on multiple small teams working in an intensive and interdependent manner. The term scrum is named for the scrummage formation in rugby, which is used to restart the game after an event that causes play to stop, such as an infringement. Scrum employs real-time decision-making processes based on actual events and information.</a:t>
            </a:r>
            <a:endParaRPr lang="ru-RU" dirty="0">
              <a:solidFill>
                <a:schemeClr val="tx1"/>
              </a:solidFill>
            </a:endParaRPr>
          </a:p>
        </p:txBody>
      </p:sp>
      <p:pic>
        <p:nvPicPr>
          <p:cNvPr id="20" name="Picture Placeholder 19" descr="People with laptops">
            <a:extLst>
              <a:ext uri="{FF2B5EF4-FFF2-40B4-BE49-F238E27FC236}">
                <a16:creationId xmlns:a16="http://schemas.microsoft.com/office/drawing/2014/main" id="{207ED264-415A-4EAC-861D-E08C035154A9}"/>
              </a:ext>
            </a:extLst>
          </p:cNvPr>
          <p:cNvPicPr>
            <a:picLocks noGrp="1" noChangeAspect="1"/>
          </p:cNvPicPr>
          <p:nvPr>
            <p:ph type="pic" sz="quarter" idx="14"/>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0" y="0"/>
            <a:ext cx="12192000" cy="6858000"/>
          </a:xfrm>
        </p:spPr>
      </p:pic>
    </p:spTree>
    <p:extLst>
      <p:ext uri="{BB962C8B-B14F-4D97-AF65-F5344CB8AC3E}">
        <p14:creationId xmlns:p14="http://schemas.microsoft.com/office/powerpoint/2010/main" val="9858135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p>
            <a:pPr algn="ctr">
              <a:lnSpc>
                <a:spcPct val="83000"/>
              </a:lnSpc>
            </a:pPr>
            <a:r>
              <a:rPr lang="en-US" sz="4400" cap="all" spc="-100" dirty="0"/>
              <a:t>Thank You!</a:t>
            </a:r>
          </a:p>
        </p:txBody>
      </p:sp>
      <p:sp>
        <p:nvSpPr>
          <p:cNvPr id="4" name="Text Placeholder 3">
            <a:extLst>
              <a:ext uri="{FF2B5EF4-FFF2-40B4-BE49-F238E27FC236}">
                <a16:creationId xmlns:a16="http://schemas.microsoft.com/office/drawing/2014/main" id="{F2D4B761-DD6A-43A0-8600-88D390E1E08C}"/>
              </a:ext>
            </a:extLst>
          </p:cNvPr>
          <p:cNvSpPr>
            <a:spLocks noGrp="1"/>
          </p:cNvSpPr>
          <p:nvPr>
            <p:ph type="body" sz="half" idx="2"/>
          </p:nvPr>
        </p:nvSpPr>
        <p:spPr>
          <a:xfrm>
            <a:off x="1136124" y="3420321"/>
            <a:ext cx="5087788" cy="1438429"/>
          </a:xfrm>
        </p:spPr>
        <p:txBody>
          <a:bodyPr vert="horz" lIns="91440" tIns="45720" rIns="91440" bIns="45720" rtlCol="0">
            <a:normAutofit fontScale="40000" lnSpcReduction="20000"/>
          </a:bodyPr>
          <a:lstStyle/>
          <a:p>
            <a:pPr marL="0" marR="0" algn="ctr">
              <a:lnSpc>
                <a:spcPct val="200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Reference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pPr>
            <a:r>
              <a:rPr lang="en-US" sz="2800" dirty="0">
                <a:effectLst/>
                <a:latin typeface="Times New Roman" panose="02020603050405020304" pitchFamily="18" charset="0"/>
                <a:ea typeface="Times New Roman" panose="02020603050405020304" pitchFamily="18" charset="0"/>
              </a:rPr>
              <a:t>Cobb, C. G. (2015). </a:t>
            </a:r>
            <a:r>
              <a:rPr lang="en-US" sz="2800" i="1" dirty="0">
                <a:effectLst/>
                <a:latin typeface="Times New Roman" panose="02020603050405020304" pitchFamily="18" charset="0"/>
                <a:ea typeface="Times New Roman" panose="02020603050405020304" pitchFamily="18" charset="0"/>
              </a:rPr>
              <a:t>The Project Manager’s Guide to Mastering Agile: Principles and Practices for an Adaptive Approach</a:t>
            </a:r>
            <a:r>
              <a:rPr lang="en-US" sz="2800" dirty="0">
                <a:effectLst/>
                <a:latin typeface="Times New Roman" panose="02020603050405020304" pitchFamily="18" charset="0"/>
                <a:ea typeface="Times New Roman" panose="02020603050405020304" pitchFamily="18" charset="0"/>
              </a:rPr>
              <a:t> (1st ed.). Wiley.</a:t>
            </a:r>
          </a:p>
          <a:p>
            <a:pPr algn="ctr">
              <a:lnSpc>
                <a:spcPct val="90000"/>
              </a:lnSpc>
              <a:spcBef>
                <a:spcPts val="0"/>
              </a:spcBef>
              <a:spcAft>
                <a:spcPts val="600"/>
              </a:spcAft>
            </a:pPr>
            <a:endParaRPr lang="en-US" sz="1500" spc="80" dirty="0">
              <a:solidFill>
                <a:schemeClr val="tx1">
                  <a:lumMod val="75000"/>
                </a:schemeClr>
              </a:solidFill>
            </a:endParaRP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oup of people work">
            <a:extLst>
              <a:ext uri="{FF2B5EF4-FFF2-40B4-BE49-F238E27FC236}">
                <a16:creationId xmlns:a16="http://schemas.microsoft.com/office/drawing/2014/main" id="{FDC0A5F4-FE96-4D3A-A9D6-A76F32BA6429}"/>
              </a:ext>
            </a:extLst>
          </p:cNvPr>
          <p:cNvPicPr>
            <a:picLocks noGrp="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dirty="0">
                <a:solidFill>
                  <a:schemeClr val="bg2">
                    <a:lumMod val="50000"/>
                  </a:schemeClr>
                </a:solidFill>
              </a:rPr>
              <a:t>Roles on a Scrum-Agile Team</a:t>
            </a:r>
          </a:p>
        </p:txBody>
      </p:sp>
      <p:graphicFrame>
        <p:nvGraphicFramePr>
          <p:cNvPr id="5" name="Content Placeholder 2" descr="SmartArt object">
            <a:extLst>
              <a:ext uri="{FF2B5EF4-FFF2-40B4-BE49-F238E27FC236}">
                <a16:creationId xmlns:a16="http://schemas.microsoft.com/office/drawing/2014/main" id="{A1342CC9-B5BC-4EE6-A03F-6501ED7CC4CC}"/>
              </a:ext>
            </a:extLst>
          </p:cNvPr>
          <p:cNvGraphicFramePr>
            <a:graphicFrameLocks/>
          </p:cNvGraphicFramePr>
          <p:nvPr>
            <p:extLst>
              <p:ext uri="{D42A27DB-BD31-4B8C-83A1-F6EECF244321}">
                <p14:modId xmlns:p14="http://schemas.microsoft.com/office/powerpoint/2010/main" val="92301936"/>
              </p:ext>
            </p:extLst>
          </p:nvPr>
        </p:nvGraphicFramePr>
        <p:xfrm>
          <a:off x="685799" y="2037524"/>
          <a:ext cx="10817088" cy="3530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730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0" name="Rectangle 2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2" name="Rectangle 3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Placeholder 5" descr="Young man is writing">
            <a:extLst>
              <a:ext uri="{FF2B5EF4-FFF2-40B4-BE49-F238E27FC236}">
                <a16:creationId xmlns:a16="http://schemas.microsoft.com/office/drawing/2014/main" id="{1054C6CA-D723-4A6A-9734-5910A1729B5C}"/>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1" y="1"/>
            <a:ext cx="12191998" cy="6857999"/>
          </a:xfrm>
          <a:prstGeom prst="rect">
            <a:avLst/>
          </a:prstGeom>
        </p:spPr>
      </p:pic>
      <p:sp>
        <p:nvSpPr>
          <p:cNvPr id="34" name="Rectangle 3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A7F5067F-B05A-4CB4-8FEF-12162F4FD7F8}"/>
              </a:ext>
            </a:extLst>
          </p:cNvPr>
          <p:cNvSpPr>
            <a:spLocks noGrp="1"/>
          </p:cNvSpPr>
          <p:nvPr>
            <p:ph type="title"/>
          </p:nvPr>
        </p:nvSpPr>
        <p:spPr>
          <a:xfrm>
            <a:off x="774043" y="727626"/>
            <a:ext cx="4602152" cy="1718225"/>
          </a:xfrm>
        </p:spPr>
        <p:txBody>
          <a:bodyPr vert="horz" lIns="91440" tIns="45720" rIns="91440" bIns="45720" rtlCol="0" anchor="ctr">
            <a:normAutofit/>
          </a:bodyPr>
          <a:lstStyle/>
          <a:p>
            <a:pPr>
              <a:lnSpc>
                <a:spcPct val="90000"/>
              </a:lnSpc>
            </a:pPr>
            <a:r>
              <a:rPr lang="en-US" sz="4800" dirty="0">
                <a:solidFill>
                  <a:schemeClr val="bg2">
                    <a:lumMod val="50000"/>
                  </a:schemeClr>
                </a:solidFill>
              </a:rPr>
              <a:t>Product Owner</a:t>
            </a:r>
          </a:p>
        </p:txBody>
      </p:sp>
      <p:sp>
        <p:nvSpPr>
          <p:cNvPr id="4" name="Text Placeholder 3">
            <a:extLst>
              <a:ext uri="{FF2B5EF4-FFF2-40B4-BE49-F238E27FC236}">
                <a16:creationId xmlns:a16="http://schemas.microsoft.com/office/drawing/2014/main" id="{29AD4A91-7AB8-40C3-9C11-950FF5FC7DFC}"/>
              </a:ext>
            </a:extLst>
          </p:cNvPr>
          <p:cNvSpPr>
            <a:spLocks noGrp="1"/>
          </p:cNvSpPr>
          <p:nvPr>
            <p:ph type="body" sz="half" idx="2"/>
          </p:nvPr>
        </p:nvSpPr>
        <p:spPr>
          <a:xfrm>
            <a:off x="774043" y="2538920"/>
            <a:ext cx="4602152" cy="3480066"/>
          </a:xfrm>
        </p:spPr>
        <p:txBody>
          <a:bodyPr vert="horz" lIns="91440" tIns="45720" rIns="91440" bIns="45720" rtlCol="0">
            <a:normAutofit/>
          </a:bodyPr>
          <a:lstStyle/>
          <a:p>
            <a:pPr>
              <a:lnSpc>
                <a:spcPct val="100000"/>
              </a:lnSpc>
            </a:pPr>
            <a:r>
              <a:rPr lang="en-US" b="1" dirty="0">
                <a:solidFill>
                  <a:schemeClr val="bg2">
                    <a:lumMod val="50000"/>
                  </a:schemeClr>
                </a:solidFill>
              </a:rPr>
              <a:t>The Product Owner is responsible for:</a:t>
            </a:r>
          </a:p>
          <a:p>
            <a:pPr marL="216000" indent="-216000">
              <a:lnSpc>
                <a:spcPct val="100000"/>
              </a:lnSpc>
              <a:buClr>
                <a:schemeClr val="accent1"/>
              </a:buClr>
              <a:buFont typeface="Arial" panose="020B0604020202020204" pitchFamily="34" charset="0"/>
              <a:buChar char="•"/>
            </a:pPr>
            <a:r>
              <a:rPr lang="en-US" dirty="0">
                <a:solidFill>
                  <a:schemeClr val="bg2">
                    <a:lumMod val="50000"/>
                  </a:schemeClr>
                </a:solidFill>
              </a:rPr>
              <a:t>Developing and maintaining a product vision and market strategy </a:t>
            </a:r>
          </a:p>
          <a:p>
            <a:pPr marL="216000" indent="-216000">
              <a:lnSpc>
                <a:spcPct val="100000"/>
              </a:lnSpc>
              <a:buClr>
                <a:schemeClr val="accent1"/>
              </a:buClr>
              <a:buFont typeface="Arial" panose="020B0604020202020204" pitchFamily="34" charset="0"/>
              <a:buChar char="•"/>
            </a:pPr>
            <a:r>
              <a:rPr lang="en-US" dirty="0">
                <a:solidFill>
                  <a:schemeClr val="bg2">
                    <a:lumMod val="50000"/>
                  </a:schemeClr>
                </a:solidFill>
              </a:rPr>
              <a:t>Product development</a:t>
            </a:r>
          </a:p>
          <a:p>
            <a:pPr marL="216000" indent="-216000">
              <a:lnSpc>
                <a:spcPct val="100000"/>
              </a:lnSpc>
              <a:buClr>
                <a:schemeClr val="accent1"/>
              </a:buClr>
              <a:buFont typeface="Arial" panose="020B0604020202020204" pitchFamily="34" charset="0"/>
              <a:buChar char="•"/>
            </a:pPr>
            <a:r>
              <a:rPr lang="en-US" dirty="0">
                <a:solidFill>
                  <a:schemeClr val="bg2">
                    <a:lumMod val="50000"/>
                  </a:schemeClr>
                </a:solidFill>
              </a:rPr>
              <a:t>Ordering and managing the product backlog</a:t>
            </a:r>
          </a:p>
          <a:p>
            <a:pPr marL="216000" indent="-216000">
              <a:lnSpc>
                <a:spcPct val="100000"/>
              </a:lnSpc>
              <a:buClr>
                <a:schemeClr val="accent1"/>
              </a:buClr>
              <a:buFont typeface="Arial" panose="020B0604020202020204" pitchFamily="34" charset="0"/>
              <a:buChar char="•"/>
            </a:pPr>
            <a:r>
              <a:rPr lang="en-US" dirty="0">
                <a:solidFill>
                  <a:schemeClr val="bg2">
                    <a:lumMod val="50000"/>
                  </a:schemeClr>
                </a:solidFill>
              </a:rPr>
              <a:t>Involving stakeholders and end-users in product backlog refinement and management</a:t>
            </a:r>
          </a:p>
        </p:txBody>
      </p:sp>
    </p:spTree>
    <p:extLst>
      <p:ext uri="{BB962C8B-B14F-4D97-AF65-F5344CB8AC3E}">
        <p14:creationId xmlns:p14="http://schemas.microsoft.com/office/powerpoint/2010/main" val="138679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Man shows something on the laptop">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599" y="238125"/>
            <a:ext cx="7696201" cy="6381750"/>
          </a:xfrm>
        </p:spPr>
      </p:pic>
      <p:sp>
        <p:nvSpPr>
          <p:cNvPr id="3" name="Title 2">
            <a:extLst>
              <a:ext uri="{FF2B5EF4-FFF2-40B4-BE49-F238E27FC236}">
                <a16:creationId xmlns:a16="http://schemas.microsoft.com/office/drawing/2014/main" id="{6002F139-264F-4B41-B39A-9E8B2901E164}"/>
              </a:ext>
            </a:extLst>
          </p:cNvPr>
          <p:cNvSpPr>
            <a:spLocks noGrp="1"/>
          </p:cNvSpPr>
          <p:nvPr>
            <p:ph type="title"/>
          </p:nvPr>
        </p:nvSpPr>
        <p:spPr/>
        <p:txBody>
          <a:bodyPr/>
          <a:lstStyle/>
          <a:p>
            <a:r>
              <a:rPr lang="en-US" sz="4800" dirty="0">
                <a:solidFill>
                  <a:schemeClr val="bg2">
                    <a:lumMod val="50000"/>
                  </a:schemeClr>
                </a:solidFill>
              </a:rPr>
              <a:t>Scrum Master</a:t>
            </a:r>
            <a:endParaRPr lang="ru-RU" sz="4800" dirty="0">
              <a:solidFill>
                <a:schemeClr val="bg2">
                  <a:lumMod val="50000"/>
                </a:schemeClr>
              </a:solidFill>
            </a:endParaRPr>
          </a:p>
        </p:txBody>
      </p:sp>
      <p:sp>
        <p:nvSpPr>
          <p:cNvPr id="4" name="Text Placeholder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2386583"/>
            <a:ext cx="3144774" cy="3759383"/>
          </a:xfrm>
        </p:spPr>
        <p:txBody>
          <a:bodyPr>
            <a:normAutofit/>
          </a:bodyPr>
          <a:lstStyle/>
          <a:p>
            <a:pPr>
              <a:lnSpc>
                <a:spcPct val="100000"/>
              </a:lnSpc>
              <a:spcBef>
                <a:spcPts val="900"/>
              </a:spcBef>
              <a:buClr>
                <a:schemeClr val="accent1"/>
              </a:buClr>
            </a:pPr>
            <a:r>
              <a:rPr lang="en-US" b="1" dirty="0">
                <a:solidFill>
                  <a:schemeClr val="bg2">
                    <a:lumMod val="50000"/>
                  </a:schemeClr>
                </a:solidFill>
              </a:rPr>
              <a:t>The Scrum Master acts as a:</a:t>
            </a:r>
          </a:p>
          <a:p>
            <a:pPr marL="285750" indent="-285750">
              <a:lnSpc>
                <a:spcPct val="100000"/>
              </a:lnSpc>
              <a:spcBef>
                <a:spcPts val="900"/>
              </a:spcBef>
              <a:buClr>
                <a:schemeClr val="accent1"/>
              </a:buClr>
              <a:buFont typeface="Arial" panose="020B0604020202020204" pitchFamily="34" charset="0"/>
              <a:buChar char="•"/>
            </a:pPr>
            <a:r>
              <a:rPr lang="en-US" dirty="0">
                <a:solidFill>
                  <a:schemeClr val="bg2">
                    <a:lumMod val="50000"/>
                  </a:schemeClr>
                </a:solidFill>
              </a:rPr>
              <a:t>Servant Leader whose focus is on the needs of the team members and those they serve</a:t>
            </a:r>
          </a:p>
          <a:p>
            <a:pPr marL="216000" indent="-216000">
              <a:lnSpc>
                <a:spcPct val="100000"/>
              </a:lnSpc>
              <a:spcBef>
                <a:spcPts val="900"/>
              </a:spcBef>
              <a:buClr>
                <a:schemeClr val="accent1"/>
              </a:buClr>
              <a:buFont typeface="Arial" panose="020B0604020202020204" pitchFamily="34" charset="0"/>
              <a:buChar char="•"/>
            </a:pPr>
            <a:r>
              <a:rPr lang="en-US" dirty="0">
                <a:solidFill>
                  <a:schemeClr val="bg2">
                    <a:lumMod val="50000"/>
                  </a:schemeClr>
                </a:solidFill>
              </a:rPr>
              <a:t>Facilitator by setting the stage and providing clear boundaries in which the team can collaborate</a:t>
            </a:r>
          </a:p>
          <a:p>
            <a:pPr marL="216000" indent="-216000">
              <a:lnSpc>
                <a:spcPct val="100000"/>
              </a:lnSpc>
              <a:spcBef>
                <a:spcPts val="900"/>
              </a:spcBef>
              <a:buClr>
                <a:schemeClr val="accent1"/>
              </a:buClr>
              <a:buFont typeface="Arial" panose="020B0604020202020204" pitchFamily="34" charset="0"/>
              <a:buChar char="•"/>
            </a:pPr>
            <a:r>
              <a:rPr lang="en-US" dirty="0">
                <a:solidFill>
                  <a:schemeClr val="bg2">
                    <a:lumMod val="50000"/>
                  </a:schemeClr>
                </a:solidFill>
              </a:rPr>
              <a:t>Mentor that transfers agile knowledge and experience to the team</a:t>
            </a:r>
          </a:p>
        </p:txBody>
      </p:sp>
    </p:spTree>
    <p:extLst>
      <p:ext uri="{BB962C8B-B14F-4D97-AF65-F5344CB8AC3E}">
        <p14:creationId xmlns:p14="http://schemas.microsoft.com/office/powerpoint/2010/main" val="70723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0" name="Rectangle 1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2" name="Rectangle 21">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Young man with the laptop">
            <a:extLst>
              <a:ext uri="{FF2B5EF4-FFF2-40B4-BE49-F238E27FC236}">
                <a16:creationId xmlns:a16="http://schemas.microsoft.com/office/drawing/2014/main" id="{B1DE2944-CBE6-437E-B09B-0F786EE86F29}"/>
              </a:ext>
            </a:extLst>
          </p:cNvPr>
          <p:cNvPicPr>
            <a:picLocks noGrp="1" noChangeAspect="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686" y="0"/>
            <a:ext cx="6391275" cy="6858000"/>
          </a:xfrm>
          <a:prstGeom prst="rect">
            <a:avLst/>
          </a:prstGeom>
          <a:noFill/>
        </p:spPr>
      </p:pic>
      <p:sp>
        <p:nvSpPr>
          <p:cNvPr id="24" name="Rectangle 23">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7064082" y="642594"/>
            <a:ext cx="4472921" cy="1371600"/>
          </a:xfrm>
          <a:prstGeom prst="rect">
            <a:avLst/>
          </a:prstGeom>
        </p:spPr>
        <p:txBody>
          <a:bodyPr vert="horz" lIns="91440" tIns="45720" rIns="91440" bIns="45720" rtlCol="0" anchor="ctr">
            <a:normAutofit fontScale="90000"/>
          </a:bodyPr>
          <a:lstStyle/>
          <a:p>
            <a:pPr>
              <a:lnSpc>
                <a:spcPct val="90000"/>
              </a:lnSpc>
            </a:pPr>
            <a:r>
              <a:rPr lang="en-US" sz="4800" dirty="0">
                <a:solidFill>
                  <a:schemeClr val="bg2">
                    <a:lumMod val="50000"/>
                  </a:schemeClr>
                </a:solidFill>
              </a:rPr>
              <a:t>Development Team</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7064082" y="2103120"/>
            <a:ext cx="4336421" cy="3931920"/>
          </a:xfrm>
        </p:spPr>
        <p:txBody>
          <a:bodyPr vert="horz" lIns="91440" tIns="45720" rIns="91440" bIns="45720" rtlCol="0">
            <a:normAutofit/>
          </a:bodyPr>
          <a:lstStyle/>
          <a:p>
            <a:pPr marL="216000" indent="-216000">
              <a:lnSpc>
                <a:spcPct val="100000"/>
              </a:lnSpc>
              <a:spcBef>
                <a:spcPts val="900"/>
              </a:spcBef>
              <a:buClr>
                <a:schemeClr val="accent1"/>
              </a:buClr>
              <a:buFont typeface="Arial" panose="020B0604020202020204" pitchFamily="34" charset="0"/>
              <a:buChar char="•"/>
            </a:pPr>
            <a:r>
              <a:rPr lang="en-US" b="1" dirty="0">
                <a:solidFill>
                  <a:schemeClr val="bg2">
                    <a:lumMod val="50000"/>
                  </a:schemeClr>
                </a:solidFill>
              </a:rPr>
              <a:t>The Development Team has the following characteristics:</a:t>
            </a:r>
            <a:endParaRPr lang="en-US" dirty="0">
              <a:solidFill>
                <a:schemeClr val="bg2">
                  <a:lumMod val="50000"/>
                </a:schemeClr>
              </a:solidFill>
            </a:endParaRPr>
          </a:p>
          <a:p>
            <a:pPr marL="216000" indent="-216000">
              <a:lnSpc>
                <a:spcPct val="100000"/>
              </a:lnSpc>
              <a:spcBef>
                <a:spcPts val="900"/>
              </a:spcBef>
              <a:buClr>
                <a:schemeClr val="accent1"/>
              </a:buClr>
              <a:buFont typeface="Arial" panose="020B0604020202020204" pitchFamily="34" charset="0"/>
              <a:buChar char="•"/>
            </a:pPr>
            <a:r>
              <a:rPr lang="en-US" dirty="0">
                <a:solidFill>
                  <a:schemeClr val="bg2">
                    <a:lumMod val="50000"/>
                  </a:schemeClr>
                </a:solidFill>
              </a:rPr>
              <a:t>Self-organizing, they decide how to turn product backlog items into working solutions</a:t>
            </a:r>
          </a:p>
          <a:p>
            <a:pPr marL="216000" indent="-216000">
              <a:lnSpc>
                <a:spcPct val="100000"/>
              </a:lnSpc>
              <a:spcBef>
                <a:spcPts val="900"/>
              </a:spcBef>
              <a:buClr>
                <a:schemeClr val="accent1"/>
              </a:buClr>
              <a:buFont typeface="Arial" panose="020B0604020202020204" pitchFamily="34" charset="0"/>
              <a:buChar char="•"/>
            </a:pPr>
            <a:r>
              <a:rPr lang="en-US" dirty="0">
                <a:solidFill>
                  <a:schemeClr val="bg2">
                    <a:lumMod val="50000"/>
                  </a:schemeClr>
                </a:solidFill>
              </a:rPr>
              <a:t>Cross functional, they have all the skills necessary to create the product increment</a:t>
            </a:r>
          </a:p>
          <a:p>
            <a:pPr marL="216000" indent="-216000">
              <a:lnSpc>
                <a:spcPct val="100000"/>
              </a:lnSpc>
              <a:spcBef>
                <a:spcPts val="900"/>
              </a:spcBef>
              <a:buClr>
                <a:schemeClr val="accent1"/>
              </a:buClr>
              <a:buFont typeface="Arial" panose="020B0604020202020204" pitchFamily="34" charset="0"/>
              <a:buChar char="•"/>
            </a:pPr>
            <a:r>
              <a:rPr lang="en-US" dirty="0">
                <a:solidFill>
                  <a:schemeClr val="bg2">
                    <a:lumMod val="50000"/>
                  </a:schemeClr>
                </a:solidFill>
              </a:rPr>
              <a:t>Committed to achieving the sprint goal and delivering a high quality increment</a:t>
            </a:r>
          </a:p>
        </p:txBody>
      </p:sp>
    </p:spTree>
    <p:extLst>
      <p:ext uri="{BB962C8B-B14F-4D97-AF65-F5344CB8AC3E}">
        <p14:creationId xmlns:p14="http://schemas.microsoft.com/office/powerpoint/2010/main" val="52010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5C2D8AE-2A51-43C9-93E8-4B377C69977E}"/>
              </a:ext>
            </a:extLst>
          </p:cNvPr>
          <p:cNvSpPr>
            <a:spLocks noGrp="1"/>
          </p:cNvSpPr>
          <p:nvPr>
            <p:ph type="title"/>
          </p:nvPr>
        </p:nvSpPr>
        <p:spPr>
          <a:xfrm>
            <a:off x="8458200" y="994260"/>
            <a:ext cx="3161963" cy="1645920"/>
          </a:xfrm>
        </p:spPr>
        <p:txBody>
          <a:bodyPr/>
          <a:lstStyle/>
          <a:p>
            <a:r>
              <a:rPr lang="en-US" dirty="0"/>
              <a:t>Sprint Planning</a:t>
            </a:r>
          </a:p>
        </p:txBody>
      </p:sp>
      <p:pic>
        <p:nvPicPr>
          <p:cNvPr id="6" name="Content Placeholder 5">
            <a:extLst>
              <a:ext uri="{FF2B5EF4-FFF2-40B4-BE49-F238E27FC236}">
                <a16:creationId xmlns:a16="http://schemas.microsoft.com/office/drawing/2014/main" id="{56C2B6AD-A8A8-4F16-8F43-F9B26F1BF0C3}"/>
              </a:ext>
            </a:extLst>
          </p:cNvPr>
          <p:cNvPicPr>
            <a:picLocks noGrp="1"/>
          </p:cNvPicPr>
          <p:nvPr>
            <p:ph idx="1"/>
          </p:nvPr>
        </p:nvPicPr>
        <p:blipFill>
          <a:blip r:embed="rId3"/>
          <a:srcRect/>
          <a:stretch/>
        </p:blipFill>
        <p:spPr>
          <a:xfrm>
            <a:off x="1000625" y="237876"/>
            <a:ext cx="6603442" cy="6382247"/>
          </a:xfrm>
          <a:prstGeom prst="rect">
            <a:avLst/>
          </a:prstGeom>
          <a:noFill/>
        </p:spPr>
      </p:pic>
      <p:sp>
        <p:nvSpPr>
          <p:cNvPr id="13" name="Text Placeholder 3">
            <a:extLst>
              <a:ext uri="{FF2B5EF4-FFF2-40B4-BE49-F238E27FC236}">
                <a16:creationId xmlns:a16="http://schemas.microsoft.com/office/drawing/2014/main" id="{5A1B00F9-CC1D-4C2D-B987-607685F3DEB9}"/>
              </a:ext>
            </a:extLst>
          </p:cNvPr>
          <p:cNvSpPr>
            <a:spLocks noGrp="1"/>
          </p:cNvSpPr>
          <p:nvPr>
            <p:ph type="body" sz="half" idx="2"/>
          </p:nvPr>
        </p:nvSpPr>
        <p:spPr>
          <a:xfrm>
            <a:off x="8458200" y="2723668"/>
            <a:ext cx="3161963" cy="3606800"/>
          </a:xfrm>
        </p:spPr>
        <p:txBody>
          <a:bodyPr/>
          <a:lstStyle/>
          <a:p>
            <a:pPr>
              <a:lnSpc>
                <a:spcPct val="100000"/>
              </a:lnSpc>
              <a:spcBef>
                <a:spcPts val="900"/>
              </a:spcBef>
              <a:buClr>
                <a:schemeClr val="accent1"/>
              </a:buClr>
            </a:pPr>
            <a:r>
              <a:rPr lang="en-US" dirty="0"/>
              <a:t>Sprint planning initiates the sprint by laying out the work to be performed for the sprint. The resulting plan is created by the collaborative work of the entire scrum team.</a:t>
            </a:r>
          </a:p>
        </p:txBody>
      </p:sp>
    </p:spTree>
    <p:extLst>
      <p:ext uri="{BB962C8B-B14F-4D97-AF65-F5344CB8AC3E}">
        <p14:creationId xmlns:p14="http://schemas.microsoft.com/office/powerpoint/2010/main" val="4402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5C2D8AE-2A51-43C9-93E8-4B377C69977E}"/>
              </a:ext>
            </a:extLst>
          </p:cNvPr>
          <p:cNvSpPr>
            <a:spLocks noGrp="1"/>
          </p:cNvSpPr>
          <p:nvPr>
            <p:ph type="title"/>
          </p:nvPr>
        </p:nvSpPr>
        <p:spPr>
          <a:xfrm>
            <a:off x="8458200" y="994260"/>
            <a:ext cx="3161963" cy="1645920"/>
          </a:xfrm>
        </p:spPr>
        <p:txBody>
          <a:bodyPr/>
          <a:lstStyle/>
          <a:p>
            <a:r>
              <a:rPr lang="en-US" dirty="0"/>
              <a:t>Daily Scrum</a:t>
            </a:r>
          </a:p>
        </p:txBody>
      </p:sp>
      <p:pic>
        <p:nvPicPr>
          <p:cNvPr id="6" name="Content Placeholder 5">
            <a:extLst>
              <a:ext uri="{FF2B5EF4-FFF2-40B4-BE49-F238E27FC236}">
                <a16:creationId xmlns:a16="http://schemas.microsoft.com/office/drawing/2014/main" id="{56C2B6AD-A8A8-4F16-8F43-F9B26F1BF0C3}"/>
              </a:ext>
            </a:extLst>
          </p:cNvPr>
          <p:cNvPicPr>
            <a:picLocks noGrp="1"/>
          </p:cNvPicPr>
          <p:nvPr>
            <p:ph idx="1"/>
          </p:nvPr>
        </p:nvPicPr>
        <p:blipFill>
          <a:blip r:embed="rId3"/>
          <a:srcRect/>
          <a:stretch/>
        </p:blipFill>
        <p:spPr>
          <a:xfrm>
            <a:off x="1000625" y="237876"/>
            <a:ext cx="6603442" cy="6382247"/>
          </a:xfrm>
          <a:prstGeom prst="rect">
            <a:avLst/>
          </a:prstGeom>
          <a:noFill/>
        </p:spPr>
      </p:pic>
      <p:sp>
        <p:nvSpPr>
          <p:cNvPr id="13" name="Text Placeholder 3">
            <a:extLst>
              <a:ext uri="{FF2B5EF4-FFF2-40B4-BE49-F238E27FC236}">
                <a16:creationId xmlns:a16="http://schemas.microsoft.com/office/drawing/2014/main" id="{5A1B00F9-CC1D-4C2D-B987-607685F3DEB9}"/>
              </a:ext>
            </a:extLst>
          </p:cNvPr>
          <p:cNvSpPr>
            <a:spLocks noGrp="1"/>
          </p:cNvSpPr>
          <p:nvPr>
            <p:ph type="body" sz="half" idx="2"/>
          </p:nvPr>
        </p:nvSpPr>
        <p:spPr>
          <a:xfrm>
            <a:off x="8458200" y="2723668"/>
            <a:ext cx="3161963" cy="3606800"/>
          </a:xfrm>
        </p:spPr>
        <p:txBody>
          <a:bodyPr/>
          <a:lstStyle/>
          <a:p>
            <a:pPr>
              <a:lnSpc>
                <a:spcPct val="100000"/>
              </a:lnSpc>
              <a:spcBef>
                <a:spcPts val="900"/>
              </a:spcBef>
              <a:buClr>
                <a:schemeClr val="accent1"/>
              </a:buClr>
            </a:pPr>
            <a:r>
              <a:rPr lang="en-US" dirty="0"/>
              <a:t>The purpose of the daily scrum is to inspect progress towards the sprint goal and adapt the sprint backlog as necessary, adjusting the upcoming planned work.</a:t>
            </a:r>
          </a:p>
        </p:txBody>
      </p:sp>
    </p:spTree>
    <p:extLst>
      <p:ext uri="{BB962C8B-B14F-4D97-AF65-F5344CB8AC3E}">
        <p14:creationId xmlns:p14="http://schemas.microsoft.com/office/powerpoint/2010/main" val="66561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5C2D8AE-2A51-43C9-93E8-4B377C69977E}"/>
              </a:ext>
            </a:extLst>
          </p:cNvPr>
          <p:cNvSpPr>
            <a:spLocks noGrp="1"/>
          </p:cNvSpPr>
          <p:nvPr>
            <p:ph type="title"/>
          </p:nvPr>
        </p:nvSpPr>
        <p:spPr>
          <a:xfrm>
            <a:off x="8458200" y="994260"/>
            <a:ext cx="3161963" cy="1645920"/>
          </a:xfrm>
        </p:spPr>
        <p:txBody>
          <a:bodyPr/>
          <a:lstStyle/>
          <a:p>
            <a:r>
              <a:rPr lang="en-US" dirty="0"/>
              <a:t>Sprint Review</a:t>
            </a:r>
          </a:p>
        </p:txBody>
      </p:sp>
      <p:pic>
        <p:nvPicPr>
          <p:cNvPr id="6" name="Content Placeholder 5">
            <a:extLst>
              <a:ext uri="{FF2B5EF4-FFF2-40B4-BE49-F238E27FC236}">
                <a16:creationId xmlns:a16="http://schemas.microsoft.com/office/drawing/2014/main" id="{56C2B6AD-A8A8-4F16-8F43-F9B26F1BF0C3}"/>
              </a:ext>
            </a:extLst>
          </p:cNvPr>
          <p:cNvPicPr>
            <a:picLocks noGrp="1"/>
          </p:cNvPicPr>
          <p:nvPr>
            <p:ph idx="1"/>
          </p:nvPr>
        </p:nvPicPr>
        <p:blipFill>
          <a:blip r:embed="rId3"/>
          <a:srcRect/>
          <a:stretch/>
        </p:blipFill>
        <p:spPr>
          <a:xfrm>
            <a:off x="1000625" y="237876"/>
            <a:ext cx="6603442" cy="6382247"/>
          </a:xfrm>
          <a:prstGeom prst="rect">
            <a:avLst/>
          </a:prstGeom>
          <a:noFill/>
        </p:spPr>
      </p:pic>
      <p:sp>
        <p:nvSpPr>
          <p:cNvPr id="13" name="Text Placeholder 3">
            <a:extLst>
              <a:ext uri="{FF2B5EF4-FFF2-40B4-BE49-F238E27FC236}">
                <a16:creationId xmlns:a16="http://schemas.microsoft.com/office/drawing/2014/main" id="{5A1B00F9-CC1D-4C2D-B987-607685F3DEB9}"/>
              </a:ext>
            </a:extLst>
          </p:cNvPr>
          <p:cNvSpPr>
            <a:spLocks noGrp="1"/>
          </p:cNvSpPr>
          <p:nvPr>
            <p:ph type="body" sz="half" idx="2"/>
          </p:nvPr>
        </p:nvSpPr>
        <p:spPr>
          <a:xfrm>
            <a:off x="8458200" y="2723668"/>
            <a:ext cx="3161963" cy="3606800"/>
          </a:xfrm>
        </p:spPr>
        <p:txBody>
          <a:bodyPr/>
          <a:lstStyle/>
          <a:p>
            <a:pPr>
              <a:lnSpc>
                <a:spcPct val="100000"/>
              </a:lnSpc>
              <a:spcBef>
                <a:spcPts val="900"/>
              </a:spcBef>
              <a:buClr>
                <a:schemeClr val="accent1"/>
              </a:buClr>
            </a:pPr>
            <a:r>
              <a:rPr lang="en-US" dirty="0"/>
              <a:t>The purpose of the sprint review is to inspect the outcome of the sprint and determine future adaptations. The scrum team presents the results of their work to key stakeholders and progress towards the product goal is discussed. </a:t>
            </a:r>
          </a:p>
        </p:txBody>
      </p:sp>
    </p:spTree>
    <p:extLst>
      <p:ext uri="{BB962C8B-B14F-4D97-AF65-F5344CB8AC3E}">
        <p14:creationId xmlns:p14="http://schemas.microsoft.com/office/powerpoint/2010/main" val="10051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5C2D8AE-2A51-43C9-93E8-4B377C69977E}"/>
              </a:ext>
            </a:extLst>
          </p:cNvPr>
          <p:cNvSpPr>
            <a:spLocks noGrp="1"/>
          </p:cNvSpPr>
          <p:nvPr>
            <p:ph type="title"/>
          </p:nvPr>
        </p:nvSpPr>
        <p:spPr>
          <a:xfrm>
            <a:off x="8345010" y="994260"/>
            <a:ext cx="3382392" cy="1645920"/>
          </a:xfrm>
        </p:spPr>
        <p:txBody>
          <a:bodyPr/>
          <a:lstStyle/>
          <a:p>
            <a:r>
              <a:rPr lang="en-US" dirty="0"/>
              <a:t>Sprint Retrospective</a:t>
            </a:r>
          </a:p>
        </p:txBody>
      </p:sp>
      <p:pic>
        <p:nvPicPr>
          <p:cNvPr id="6" name="Content Placeholder 5">
            <a:extLst>
              <a:ext uri="{FF2B5EF4-FFF2-40B4-BE49-F238E27FC236}">
                <a16:creationId xmlns:a16="http://schemas.microsoft.com/office/drawing/2014/main" id="{56C2B6AD-A8A8-4F16-8F43-F9B26F1BF0C3}"/>
              </a:ext>
            </a:extLst>
          </p:cNvPr>
          <p:cNvPicPr>
            <a:picLocks noGrp="1"/>
          </p:cNvPicPr>
          <p:nvPr>
            <p:ph idx="1"/>
          </p:nvPr>
        </p:nvPicPr>
        <p:blipFill>
          <a:blip r:embed="rId3"/>
          <a:srcRect/>
          <a:stretch/>
        </p:blipFill>
        <p:spPr>
          <a:xfrm>
            <a:off x="1000625" y="237876"/>
            <a:ext cx="6603442" cy="6382247"/>
          </a:xfrm>
          <a:prstGeom prst="rect">
            <a:avLst/>
          </a:prstGeom>
          <a:noFill/>
        </p:spPr>
      </p:pic>
      <p:sp>
        <p:nvSpPr>
          <p:cNvPr id="13" name="Text Placeholder 3">
            <a:extLst>
              <a:ext uri="{FF2B5EF4-FFF2-40B4-BE49-F238E27FC236}">
                <a16:creationId xmlns:a16="http://schemas.microsoft.com/office/drawing/2014/main" id="{5A1B00F9-CC1D-4C2D-B987-607685F3DEB9}"/>
              </a:ext>
            </a:extLst>
          </p:cNvPr>
          <p:cNvSpPr>
            <a:spLocks noGrp="1"/>
          </p:cNvSpPr>
          <p:nvPr>
            <p:ph type="body" sz="half" idx="2"/>
          </p:nvPr>
        </p:nvSpPr>
        <p:spPr>
          <a:xfrm>
            <a:off x="8458200" y="2723668"/>
            <a:ext cx="3161963" cy="3606800"/>
          </a:xfrm>
        </p:spPr>
        <p:txBody>
          <a:bodyPr/>
          <a:lstStyle/>
          <a:p>
            <a:pPr>
              <a:lnSpc>
                <a:spcPct val="100000"/>
              </a:lnSpc>
              <a:spcBef>
                <a:spcPts val="900"/>
              </a:spcBef>
              <a:buClr>
                <a:schemeClr val="accent1"/>
              </a:buClr>
            </a:pPr>
            <a:r>
              <a:rPr lang="en-US" dirty="0"/>
              <a:t>The purpose of the sprint retrospective is to plan ways to increase quality and effectiveness. The scrum team inspects how the last sprint went with regards to individuals, interactions, processes, tools, and their definition of done.</a:t>
            </a:r>
          </a:p>
        </p:txBody>
      </p:sp>
    </p:spTree>
    <p:extLst>
      <p:ext uri="{BB962C8B-B14F-4D97-AF65-F5344CB8AC3E}">
        <p14:creationId xmlns:p14="http://schemas.microsoft.com/office/powerpoint/2010/main" val="3248810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3.xml><?xml version="1.0" encoding="utf-8"?>
<ds:datastoreItem xmlns:ds="http://schemas.openxmlformats.org/officeDocument/2006/customXml" ds:itemID="{2F5E4A76-0180-4CD0-B081-82F74A33613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175</TotalTime>
  <Words>508</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Garamond</vt:lpstr>
      <vt:lpstr>Times New Roman</vt:lpstr>
      <vt:lpstr>SavonVTI</vt:lpstr>
      <vt:lpstr>Agile Project management</vt:lpstr>
      <vt:lpstr>Roles on a Scrum-Agile Team</vt:lpstr>
      <vt:lpstr>Product Owner</vt:lpstr>
      <vt:lpstr>Scrum Master</vt:lpstr>
      <vt:lpstr>Development Team</vt:lpstr>
      <vt:lpstr>Sprint Planning</vt:lpstr>
      <vt:lpstr>Daily Scrum</vt:lpstr>
      <vt:lpstr>Sprint Review</vt:lpstr>
      <vt:lpstr>Sprint Retrospective</vt:lpstr>
      <vt:lpstr>Waterfall Development Approach</vt:lpstr>
      <vt:lpstr>Agile Development Approach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Project management</dc:title>
  <dc:creator>David Burrell</dc:creator>
  <cp:lastModifiedBy>David Burrell</cp:lastModifiedBy>
  <cp:revision>8</cp:revision>
  <dcterms:created xsi:type="dcterms:W3CDTF">2021-04-17T20:48:48Z</dcterms:created>
  <dcterms:modified xsi:type="dcterms:W3CDTF">2021-04-17T23:46:11Z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