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0"/>
  </p:notesMasterIdLst>
  <p:handoutMasterIdLst>
    <p:handoutMasterId r:id="rId31"/>
  </p:handoutMasterIdLst>
  <p:sldIdLst>
    <p:sldId id="256" r:id="rId2"/>
    <p:sldId id="259" r:id="rId3"/>
    <p:sldId id="263" r:id="rId4"/>
    <p:sldId id="269" r:id="rId5"/>
    <p:sldId id="262" r:id="rId6"/>
    <p:sldId id="283" r:id="rId7"/>
    <p:sldId id="284" r:id="rId8"/>
    <p:sldId id="285" r:id="rId9"/>
    <p:sldId id="286" r:id="rId10"/>
    <p:sldId id="287" r:id="rId11"/>
    <p:sldId id="289" r:id="rId12"/>
    <p:sldId id="270" r:id="rId13"/>
    <p:sldId id="273" r:id="rId14"/>
    <p:sldId id="265" r:id="rId15"/>
    <p:sldId id="274" r:id="rId16"/>
    <p:sldId id="278" r:id="rId17"/>
    <p:sldId id="277" r:id="rId18"/>
    <p:sldId id="290" r:id="rId19"/>
    <p:sldId id="279" r:id="rId20"/>
    <p:sldId id="268" r:id="rId21"/>
    <p:sldId id="280" r:id="rId22"/>
    <p:sldId id="281" r:id="rId23"/>
    <p:sldId id="276" r:id="rId24"/>
    <p:sldId id="282" r:id="rId25"/>
    <p:sldId id="271" r:id="rId26"/>
    <p:sldId id="272" r:id="rId27"/>
    <p:sldId id="291"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4561E-36E7-4D55-6F31-510378654876}" v="7" dt="2022-12-05T00:57:19.707"/>
    <p1510:client id="{2A7A9B79-2DFC-462D-85EC-F5069124A300}" v="95" dt="2022-12-01T01:30:27.189"/>
    <p1510:client id="{2E17186D-E5D3-32BF-01F0-9BE88118F604}" v="1644" dt="2022-12-06T11:31:14.903"/>
    <p1510:client id="{5C472106-1E15-AE74-7E64-41DA4719F0DB}" v="1538" dt="2022-12-07T02:28:20.127"/>
    <p1510:client id="{5E985735-7260-4A24-744A-704AD2B812DA}" v="2728" dt="2022-12-04T23:33:37.996"/>
    <p1510:client id="{7F07BF45-BE6E-4CA7-A6E4-22A9D872CAD4}" v="5678" dt="2022-12-06T06:25:49.492"/>
    <p1510:client id="{9FCE1CC1-D030-D02A-0877-D915395EB472}" v="929" dt="2022-12-05T06:23:56.781"/>
    <p1510:client id="{C4F55282-292F-58ED-9E1B-5E439C83B617}" v="130" dt="2022-12-05T22:16:35.506"/>
    <p1510:client id="{D83FD270-EB5B-CE05-960B-04B9B2E85AC5}" v="4230" dt="2022-12-07T04:35:37.324"/>
    <p1510:client id="{DDC64706-6341-F0F0-EA2B-C8DC4EE2AE77}" v="735" dt="2022-12-07T05:24:35.805"/>
    <p1510:client id="{E1E553CE-871A-5C58-A323-B8216226358E}" v="4" dt="2022-12-06T00:51:07.582"/>
    <p1510:client id="{F1DC2A08-E63A-70F8-CB22-58C42CDD56ED}" v="6" dt="2022-12-03T03:16:47.612"/>
    <p1510:client id="{F2307BD4-0AE0-1BC4-458F-98B770EF506D}" v="665" dt="2022-12-06T22:48:48.528"/>
    <p1510:client id="{FC824B34-1E11-9303-32E7-57F8B262BBDB}" v="140" dt="2022-12-07T12:07:59.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9791" autoAdjust="0"/>
  </p:normalViewPr>
  <p:slideViewPr>
    <p:cSldViewPr snapToGrid="0">
      <p:cViewPr varScale="1">
        <p:scale>
          <a:sx n="147" d="100"/>
          <a:sy n="147" d="100"/>
        </p:scale>
        <p:origin x="-78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phldr="0"/>
      <dgm:spPr/>
      <dgm:t>
        <a:bodyPr/>
        <a:lstStyle/>
        <a:p>
          <a:pPr rtl="0">
            <a:lnSpc>
              <a:spcPct val="100000"/>
            </a:lnSpc>
          </a:pPr>
          <a:r>
            <a:rPr lang="en-US">
              <a:latin typeface="Gill Sans MT" panose="020B0502020104020203"/>
            </a:rPr>
            <a:t>What is Disinformation?</a:t>
          </a:r>
          <a:endParaRPr lang="en-US"/>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605D28D-2CE6-4513-8566-952984E21E14}">
      <dgm:prSet phldrT="[Text]" phldr="0"/>
      <dgm:spPr/>
      <dgm:t>
        <a:bodyPr/>
        <a:lstStyle/>
        <a:p>
          <a:pPr rtl="0">
            <a:lnSpc>
              <a:spcPct val="100000"/>
            </a:lnSpc>
          </a:pPr>
          <a:r>
            <a:rPr lang="en-US">
              <a:latin typeface="Gill Sans MT" panose="020B0502020104020203"/>
            </a:rPr>
            <a:t>Design &amp; Concept</a:t>
          </a:r>
          <a:endParaRPr lang="en-US"/>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A5AEBDF-7210-40A7-9215-04A35E09D096}">
      <dgm:prSet phldr="0"/>
      <dgm:spPr/>
      <dgm:t>
        <a:bodyPr/>
        <a:lstStyle/>
        <a:p>
          <a:pPr rtl="0">
            <a:lnSpc>
              <a:spcPct val="100000"/>
            </a:lnSpc>
          </a:pPr>
          <a:r>
            <a:rPr lang="en-US">
              <a:latin typeface="Gill Sans MT" panose="020B0502020104020203"/>
            </a:rPr>
            <a:t>Team Contribution</a:t>
          </a:r>
        </a:p>
      </dgm:t>
    </dgm:pt>
    <dgm:pt modelId="{63081E6B-1C90-4AD1-800A-9C844BF21288}" type="parTrans" cxnId="{6D79F533-4CA2-4E2F-8851-4ACF0D28CDF7}">
      <dgm:prSet/>
      <dgm:spPr/>
    </dgm:pt>
    <dgm:pt modelId="{F9D478BD-A3FA-4C27-BA68-BA7F12D91C10}" type="sibTrans" cxnId="{6D79F533-4CA2-4E2F-8851-4ACF0D28CDF7}">
      <dgm:prSet/>
      <dgm:spPr/>
    </dgm:pt>
    <dgm:pt modelId="{DF7BA676-A3C5-41AB-92F2-F8844ECD23F1}">
      <dgm:prSet phldr="0"/>
      <dgm:spPr/>
      <dgm:t>
        <a:bodyPr/>
        <a:lstStyle/>
        <a:p>
          <a:pPr rtl="0">
            <a:lnSpc>
              <a:spcPct val="100000"/>
            </a:lnSpc>
          </a:pPr>
          <a:r>
            <a:rPr lang="en-US">
              <a:latin typeface="Gill Sans MT" panose="020B0502020104020203"/>
            </a:rPr>
            <a:t>Diving into the Code</a:t>
          </a:r>
        </a:p>
      </dgm:t>
    </dgm:pt>
    <dgm:pt modelId="{CD3F8C2D-449C-48BB-B797-5DAB2287A05B}" type="parTrans" cxnId="{B0B8A32E-AEE5-4F7B-A1BC-BD8995D239EC}">
      <dgm:prSet/>
      <dgm:spPr/>
    </dgm:pt>
    <dgm:pt modelId="{5889BB93-2B6B-4448-819D-D772AE57B0E2}" type="sibTrans" cxnId="{B0B8A32E-AEE5-4F7B-A1BC-BD8995D239EC}">
      <dgm:prSet/>
      <dgm:spPr/>
    </dgm:pt>
    <dgm:pt modelId="{69A10F0D-3AE7-4520-93B0-2389EA110132}">
      <dgm:prSet phldr="0"/>
      <dgm:spPr/>
      <dgm:t>
        <a:bodyPr/>
        <a:lstStyle/>
        <a:p>
          <a:pPr rtl="0">
            <a:lnSpc>
              <a:spcPct val="100000"/>
            </a:lnSpc>
          </a:pPr>
          <a:r>
            <a:rPr lang="en-US">
              <a:latin typeface="Gill Sans MT" panose="020B0502020104020203"/>
            </a:rPr>
            <a:t>Challenges</a:t>
          </a:r>
        </a:p>
      </dgm:t>
    </dgm:pt>
    <dgm:pt modelId="{5D731B7D-269F-4F5A-BAE6-5B56F34E46DD}" type="parTrans" cxnId="{533AFEB6-EED0-46BF-8F1B-3994D27EA69A}">
      <dgm:prSet/>
      <dgm:spPr/>
    </dgm:pt>
    <dgm:pt modelId="{25CFF01E-BFE7-4A76-8FA4-2EEB998A61D1}" type="sibTrans" cxnId="{533AFEB6-EED0-46BF-8F1B-3994D27EA69A}">
      <dgm:prSet/>
      <dgm:spPr/>
    </dgm:pt>
    <dgm:pt modelId="{B66C99E1-CF2A-41B9-B531-7E8B56984F16}">
      <dgm:prSet phldr="0"/>
      <dgm:spPr/>
      <dgm:t>
        <a:bodyPr/>
        <a:lstStyle/>
        <a:p>
          <a:pPr rtl="0">
            <a:lnSpc>
              <a:spcPct val="100000"/>
            </a:lnSpc>
          </a:pPr>
          <a:r>
            <a:rPr lang="en-US" cap="none">
              <a:latin typeface="Gill Sans MT" panose="020B0502020104020203"/>
            </a:rPr>
            <a:t>Prerequisites: Packages and Language</a:t>
          </a:r>
          <a:endParaRPr lang="en-US"/>
        </a:p>
      </dgm:t>
    </dgm:pt>
    <dgm:pt modelId="{434218F4-65A8-4B9F-B98E-AEA05416E688}" type="parTrans" cxnId="{C21FC972-BEB9-4090-9662-FBA05092A26F}">
      <dgm:prSet/>
      <dgm:spPr/>
    </dgm:pt>
    <dgm:pt modelId="{747CB76D-9511-4725-92B0-70FCB8E9DEBC}" type="sibTrans" cxnId="{C21FC972-BEB9-4090-9662-FBA05092A26F}">
      <dgm:prSet/>
      <dgm:spPr/>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6"/>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6"/>
      <dgm:spPr/>
    </dgm:pt>
    <dgm:pt modelId="{429CABD1-4116-474B-81BF-735E2CA9DD00}" type="pres">
      <dgm:prSet presAssocID="{7E5AA53B-3EEE-4DE4-BB81-9044890C2946}" presName="dstNode" presStyleLbl="node1" presStyleIdx="0" presStyleCnt="6"/>
      <dgm:spPr/>
    </dgm:pt>
    <dgm:pt modelId="{58319267-C71E-43C9-94E1-827D0616C7A7}" type="pres">
      <dgm:prSet presAssocID="{6750AC01-D39D-4F3A-9DC8-2A211EE986A2}" presName="text_1" presStyleLbl="node1" presStyleIdx="0" presStyleCnt="6">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6"/>
      <dgm:spPr/>
    </dgm:pt>
    <dgm:pt modelId="{4EDB033E-C7A6-4C59-B6E8-9157F97EBE31}" type="pres">
      <dgm:prSet presAssocID="{5605D28D-2CE6-4513-8566-952984E21E14}" presName="text_2" presStyleLbl="node1" presStyleIdx="1" presStyleCnt="6">
        <dgm:presLayoutVars>
          <dgm:bulletEnabled val="1"/>
        </dgm:presLayoutVars>
      </dgm:prSet>
      <dgm:spPr/>
      <dgm:t>
        <a:bodyPr/>
        <a:lstStyle/>
        <a:p>
          <a:endParaRPr lang="en-US"/>
        </a:p>
      </dgm:t>
    </dgm:pt>
    <dgm:pt modelId="{E8359889-F433-492D-865B-0F4F927840FA}" type="pres">
      <dgm:prSet presAssocID="{5605D28D-2CE6-4513-8566-952984E21E14}" presName="accent_2" presStyleCnt="0"/>
      <dgm:spPr/>
    </dgm:pt>
    <dgm:pt modelId="{A965097E-32F1-4AB8-8C4E-2814A7596B2F}" type="pres">
      <dgm:prSet presAssocID="{5605D28D-2CE6-4513-8566-952984E21E14}" presName="accentRepeatNode" presStyleLbl="solidFgAcc1" presStyleIdx="1" presStyleCnt="6"/>
      <dgm:spPr/>
    </dgm:pt>
    <dgm:pt modelId="{236FD30C-8B0F-450D-86DB-ECCFF4A23A9C}" type="pres">
      <dgm:prSet presAssocID="{B66C99E1-CF2A-41B9-B531-7E8B56984F16}" presName="text_3" presStyleLbl="node1" presStyleIdx="2" presStyleCnt="6">
        <dgm:presLayoutVars>
          <dgm:bulletEnabled val="1"/>
        </dgm:presLayoutVars>
      </dgm:prSet>
      <dgm:spPr/>
      <dgm:t>
        <a:bodyPr/>
        <a:lstStyle/>
        <a:p>
          <a:endParaRPr lang="en-US"/>
        </a:p>
      </dgm:t>
    </dgm:pt>
    <dgm:pt modelId="{11D574E6-2F93-4F8F-A4FB-2F238C183217}" type="pres">
      <dgm:prSet presAssocID="{B66C99E1-CF2A-41B9-B531-7E8B56984F16}" presName="accent_3" presStyleCnt="0"/>
      <dgm:spPr/>
    </dgm:pt>
    <dgm:pt modelId="{29B6EEE3-81D1-438F-8B50-75FD8904832A}" type="pres">
      <dgm:prSet presAssocID="{B66C99E1-CF2A-41B9-B531-7E8B56984F16}" presName="accentRepeatNode" presStyleLbl="solidFgAcc1" presStyleIdx="2" presStyleCnt="6"/>
      <dgm:spPr/>
    </dgm:pt>
    <dgm:pt modelId="{44203D11-518E-40F3-AB2F-642ECA45038A}" type="pres">
      <dgm:prSet presAssocID="{DF7BA676-A3C5-41AB-92F2-F8844ECD23F1}" presName="text_4" presStyleLbl="node1" presStyleIdx="3" presStyleCnt="6">
        <dgm:presLayoutVars>
          <dgm:bulletEnabled val="1"/>
        </dgm:presLayoutVars>
      </dgm:prSet>
      <dgm:spPr/>
      <dgm:t>
        <a:bodyPr/>
        <a:lstStyle/>
        <a:p>
          <a:endParaRPr lang="en-US"/>
        </a:p>
      </dgm:t>
    </dgm:pt>
    <dgm:pt modelId="{2D0353EB-D619-4DDE-A99E-8CF7DF11D3D6}" type="pres">
      <dgm:prSet presAssocID="{DF7BA676-A3C5-41AB-92F2-F8844ECD23F1}" presName="accent_4" presStyleCnt="0"/>
      <dgm:spPr/>
    </dgm:pt>
    <dgm:pt modelId="{A94CA2C9-6E3D-4582-AB36-2334DF455DE2}" type="pres">
      <dgm:prSet presAssocID="{DF7BA676-A3C5-41AB-92F2-F8844ECD23F1}" presName="accentRepeatNode" presStyleLbl="solidFgAcc1" presStyleIdx="3" presStyleCnt="6"/>
      <dgm:spPr/>
    </dgm:pt>
    <dgm:pt modelId="{E383320E-3667-4143-9F33-6EED7164061C}" type="pres">
      <dgm:prSet presAssocID="{69A10F0D-3AE7-4520-93B0-2389EA110132}" presName="text_5" presStyleLbl="node1" presStyleIdx="4" presStyleCnt="6">
        <dgm:presLayoutVars>
          <dgm:bulletEnabled val="1"/>
        </dgm:presLayoutVars>
      </dgm:prSet>
      <dgm:spPr/>
      <dgm:t>
        <a:bodyPr/>
        <a:lstStyle/>
        <a:p>
          <a:endParaRPr lang="en-US"/>
        </a:p>
      </dgm:t>
    </dgm:pt>
    <dgm:pt modelId="{0875DF90-A20F-4C3E-BE19-737800ED9079}" type="pres">
      <dgm:prSet presAssocID="{69A10F0D-3AE7-4520-93B0-2389EA110132}" presName="accent_5" presStyleCnt="0"/>
      <dgm:spPr/>
    </dgm:pt>
    <dgm:pt modelId="{75D06F8E-04AD-44BD-B77F-803652652C12}" type="pres">
      <dgm:prSet presAssocID="{69A10F0D-3AE7-4520-93B0-2389EA110132}" presName="accentRepeatNode" presStyleLbl="solidFgAcc1" presStyleIdx="4" presStyleCnt="6"/>
      <dgm:spPr/>
    </dgm:pt>
    <dgm:pt modelId="{461B76FF-F005-4EE6-860E-A32607192B5E}" type="pres">
      <dgm:prSet presAssocID="{CA5AEBDF-7210-40A7-9215-04A35E09D096}" presName="text_6" presStyleLbl="node1" presStyleIdx="5" presStyleCnt="6">
        <dgm:presLayoutVars>
          <dgm:bulletEnabled val="1"/>
        </dgm:presLayoutVars>
      </dgm:prSet>
      <dgm:spPr/>
      <dgm:t>
        <a:bodyPr/>
        <a:lstStyle/>
        <a:p>
          <a:endParaRPr lang="en-US"/>
        </a:p>
      </dgm:t>
    </dgm:pt>
    <dgm:pt modelId="{7EA41940-90AC-4E50-A8DC-5D490B442FC5}" type="pres">
      <dgm:prSet presAssocID="{CA5AEBDF-7210-40A7-9215-04A35E09D096}" presName="accent_6" presStyleCnt="0"/>
      <dgm:spPr/>
    </dgm:pt>
    <dgm:pt modelId="{92CD3E58-9778-4108-A873-EB1F1735CDC5}" type="pres">
      <dgm:prSet presAssocID="{CA5AEBDF-7210-40A7-9215-04A35E09D096}" presName="accentRepeatNode" presStyleLbl="solidFgAcc1" presStyleIdx="5" presStyleCnt="6"/>
      <dgm:spPr/>
    </dgm:pt>
  </dgm:ptLst>
  <dgm:cxnLst>
    <dgm:cxn modelId="{95331E13-97B6-4117-AE2F-60B4EDBC09E5}" type="presOf" srcId="{5605D28D-2CE6-4513-8566-952984E21E14}" destId="{4EDB033E-C7A6-4C59-B6E8-9157F97EBE31}" srcOrd="0" destOrd="0" presId="urn:microsoft.com/office/officeart/2008/layout/VerticalCurvedList"/>
    <dgm:cxn modelId="{61E89870-B48C-402D-91FD-171203074BCC}" type="presOf" srcId="{B66C99E1-CF2A-41B9-B531-7E8B56984F16}" destId="{236FD30C-8B0F-450D-86DB-ECCFF4A23A9C}" srcOrd="0" destOrd="0" presId="urn:microsoft.com/office/officeart/2008/layout/VerticalCurvedList"/>
    <dgm:cxn modelId="{C21FC972-BEB9-4090-9662-FBA05092A26F}" srcId="{7E5AA53B-3EEE-4DE4-BB81-9044890C2946}" destId="{B66C99E1-CF2A-41B9-B531-7E8B56984F16}" srcOrd="2" destOrd="0" parTransId="{434218F4-65A8-4B9F-B98E-AEA05416E688}" sibTransId="{747CB76D-9511-4725-92B0-70FCB8E9DEBC}"/>
    <dgm:cxn modelId="{B6E2B86C-A40F-4753-964F-C2DFC2F3BFBA}" type="presOf" srcId="{DF7BA676-A3C5-41AB-92F2-F8844ECD23F1}" destId="{44203D11-518E-40F3-AB2F-642ECA45038A}" srcOrd="0" destOrd="0" presId="urn:microsoft.com/office/officeart/2008/layout/VerticalCurvedList"/>
    <dgm:cxn modelId="{533AFEB6-EED0-46BF-8F1B-3994D27EA69A}" srcId="{7E5AA53B-3EEE-4DE4-BB81-9044890C2946}" destId="{69A10F0D-3AE7-4520-93B0-2389EA110132}" srcOrd="4" destOrd="0" parTransId="{5D731B7D-269F-4F5A-BAE6-5B56F34E46DD}" sibTransId="{25CFF01E-BFE7-4A76-8FA4-2EEB998A61D1}"/>
    <dgm:cxn modelId="{4F65CC8F-B5A8-40BE-A32B-05862B543D6A}" type="presOf" srcId="{7E5AA53B-3EEE-4DE4-BB81-9044890C2946}" destId="{57806726-6E60-4ACC-9C1C-7DF9CC365A10}" srcOrd="0" destOrd="0" presId="urn:microsoft.com/office/officeart/2008/layout/VerticalCurvedList"/>
    <dgm:cxn modelId="{FAF3F884-F0CF-440F-8CB1-B7648AB1B138}" srcId="{7E5AA53B-3EEE-4DE4-BB81-9044890C2946}" destId="{5605D28D-2CE6-4513-8566-952984E21E14}" srcOrd="1" destOrd="0" parTransId="{EB15AB98-362B-4E70-A3DA-995FC3E8BA79}" sibTransId="{823D1971-2C4D-4EC5-A874-2F463DE37109}"/>
    <dgm:cxn modelId="{ABCFE880-E598-42F5-8176-DBC4B952AF93}" type="presOf" srcId="{69A10F0D-3AE7-4520-93B0-2389EA110132}" destId="{E383320E-3667-4143-9F33-6EED7164061C}"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6D79F533-4CA2-4E2F-8851-4ACF0D28CDF7}" srcId="{7E5AA53B-3EEE-4DE4-BB81-9044890C2946}" destId="{CA5AEBDF-7210-40A7-9215-04A35E09D096}" srcOrd="5" destOrd="0" parTransId="{63081E6B-1C90-4AD1-800A-9C844BF21288}" sibTransId="{F9D478BD-A3FA-4C27-BA68-BA7F12D91C10}"/>
    <dgm:cxn modelId="{E50F4BC0-6799-430F-99B6-F3B1EFA01619}" type="presOf" srcId="{6750AC01-D39D-4F3A-9DC8-2A211EE986A2}" destId="{58319267-C71E-43C9-94E1-827D0616C7A7}" srcOrd="0" destOrd="0" presId="urn:microsoft.com/office/officeart/2008/layout/VerticalCurvedList"/>
    <dgm:cxn modelId="{6D6E68C9-EB7E-4E56-951F-B3EC4511A33A}" type="presOf" srcId="{CA5AEBDF-7210-40A7-9215-04A35E09D096}" destId="{461B76FF-F005-4EE6-860E-A32607192B5E}" srcOrd="0" destOrd="0" presId="urn:microsoft.com/office/officeart/2008/layout/VerticalCurvedList"/>
    <dgm:cxn modelId="{92C3DE32-CAAE-4A8B-875D-952DD81BD221}" type="presOf" srcId="{CA077D98-8478-47EA-B6A9-99ACE60C64D4}" destId="{D79B43FC-100B-4A0D-A4D5-0D2D04B99064}" srcOrd="0" destOrd="0" presId="urn:microsoft.com/office/officeart/2008/layout/VerticalCurvedList"/>
    <dgm:cxn modelId="{B0B8A32E-AEE5-4F7B-A1BC-BD8995D239EC}" srcId="{7E5AA53B-3EEE-4DE4-BB81-9044890C2946}" destId="{DF7BA676-A3C5-41AB-92F2-F8844ECD23F1}" srcOrd="3" destOrd="0" parTransId="{CD3F8C2D-449C-48BB-B797-5DAB2287A05B}" sibTransId="{5889BB93-2B6B-4448-819D-D772AE57B0E2}"/>
    <dgm:cxn modelId="{0F2B5013-FA4B-4872-9E8E-CF2B5AFA9D09}" type="presParOf" srcId="{57806726-6E60-4ACC-9C1C-7DF9CC365A10}" destId="{90561C55-3C6E-4D53-85E1-2C50BCDDA392}" srcOrd="0" destOrd="0" presId="urn:microsoft.com/office/officeart/2008/layout/VerticalCurvedList"/>
    <dgm:cxn modelId="{C2C2CBCE-C03A-4DC0-AC19-878D76AF4F8A}" type="presParOf" srcId="{90561C55-3C6E-4D53-85E1-2C50BCDDA392}" destId="{B6CD42EC-5AD4-4004-AE5B-47EDA668DAA8}" srcOrd="0" destOrd="0" presId="urn:microsoft.com/office/officeart/2008/layout/VerticalCurvedList"/>
    <dgm:cxn modelId="{C663B148-E1DC-482E-970B-8B8AFAE255F0}" type="presParOf" srcId="{B6CD42EC-5AD4-4004-AE5B-47EDA668DAA8}" destId="{963B8EE3-40CC-4A0A-B420-D0BF920973CE}" srcOrd="0" destOrd="0" presId="urn:microsoft.com/office/officeart/2008/layout/VerticalCurvedList"/>
    <dgm:cxn modelId="{16217A46-A04F-4E16-A2E1-618428B39BF1}" type="presParOf" srcId="{B6CD42EC-5AD4-4004-AE5B-47EDA668DAA8}" destId="{D79B43FC-100B-4A0D-A4D5-0D2D04B99064}" srcOrd="1" destOrd="0" presId="urn:microsoft.com/office/officeart/2008/layout/VerticalCurvedList"/>
    <dgm:cxn modelId="{0CD3AF4A-5F3B-4F32-BBDA-93D5AEE89EAB}" type="presParOf" srcId="{B6CD42EC-5AD4-4004-AE5B-47EDA668DAA8}" destId="{3CAD8DA1-8D53-445C-ACE8-D8449E4F0F55}" srcOrd="2" destOrd="0" presId="urn:microsoft.com/office/officeart/2008/layout/VerticalCurvedList"/>
    <dgm:cxn modelId="{C9515A15-5296-48F2-8E0B-800ED5CF9DC5}" type="presParOf" srcId="{B6CD42EC-5AD4-4004-AE5B-47EDA668DAA8}" destId="{429CABD1-4116-474B-81BF-735E2CA9DD00}" srcOrd="3" destOrd="0" presId="urn:microsoft.com/office/officeart/2008/layout/VerticalCurvedList"/>
    <dgm:cxn modelId="{20870F1C-0EA5-4593-A1E6-1D9F3BCF495F}" type="presParOf" srcId="{90561C55-3C6E-4D53-85E1-2C50BCDDA392}" destId="{58319267-C71E-43C9-94E1-827D0616C7A7}" srcOrd="1" destOrd="0" presId="urn:microsoft.com/office/officeart/2008/layout/VerticalCurvedList"/>
    <dgm:cxn modelId="{3E4E28F5-710B-4176-BD99-33452117FB8B}" type="presParOf" srcId="{90561C55-3C6E-4D53-85E1-2C50BCDDA392}" destId="{79F9B8A9-2412-4B74-84A9-69422DB81CDC}" srcOrd="2" destOrd="0" presId="urn:microsoft.com/office/officeart/2008/layout/VerticalCurvedList"/>
    <dgm:cxn modelId="{4366AF6C-1C7C-4248-9B40-0F2D785D1DCA}" type="presParOf" srcId="{79F9B8A9-2412-4B74-84A9-69422DB81CDC}" destId="{07CB3071-D555-47DA-A36A-69EB91531FD8}" srcOrd="0" destOrd="0" presId="urn:microsoft.com/office/officeart/2008/layout/VerticalCurvedList"/>
    <dgm:cxn modelId="{18A6FEAE-5915-4493-9C78-F9972CCBD0A7}" type="presParOf" srcId="{90561C55-3C6E-4D53-85E1-2C50BCDDA392}" destId="{4EDB033E-C7A6-4C59-B6E8-9157F97EBE31}" srcOrd="3" destOrd="0" presId="urn:microsoft.com/office/officeart/2008/layout/VerticalCurvedList"/>
    <dgm:cxn modelId="{2818C810-246F-44EC-A6D8-09F8C2427285}" type="presParOf" srcId="{90561C55-3C6E-4D53-85E1-2C50BCDDA392}" destId="{E8359889-F433-492D-865B-0F4F927840FA}" srcOrd="4" destOrd="0" presId="urn:microsoft.com/office/officeart/2008/layout/VerticalCurvedList"/>
    <dgm:cxn modelId="{383F1C5A-2169-42FE-BBE0-5188F875BC03}" type="presParOf" srcId="{E8359889-F433-492D-865B-0F4F927840FA}" destId="{A965097E-32F1-4AB8-8C4E-2814A7596B2F}" srcOrd="0" destOrd="0" presId="urn:microsoft.com/office/officeart/2008/layout/VerticalCurvedList"/>
    <dgm:cxn modelId="{714D0171-145A-4F22-99B3-319D1E417CEF}" type="presParOf" srcId="{90561C55-3C6E-4D53-85E1-2C50BCDDA392}" destId="{236FD30C-8B0F-450D-86DB-ECCFF4A23A9C}" srcOrd="5" destOrd="0" presId="urn:microsoft.com/office/officeart/2008/layout/VerticalCurvedList"/>
    <dgm:cxn modelId="{837FDFFF-AAF3-40B3-B228-FF03CFDAD337}" type="presParOf" srcId="{90561C55-3C6E-4D53-85E1-2C50BCDDA392}" destId="{11D574E6-2F93-4F8F-A4FB-2F238C183217}" srcOrd="6" destOrd="0" presId="urn:microsoft.com/office/officeart/2008/layout/VerticalCurvedList"/>
    <dgm:cxn modelId="{43BA1E8D-40D8-464D-B588-34501E0267D1}" type="presParOf" srcId="{11D574E6-2F93-4F8F-A4FB-2F238C183217}" destId="{29B6EEE3-81D1-438F-8B50-75FD8904832A}" srcOrd="0" destOrd="0" presId="urn:microsoft.com/office/officeart/2008/layout/VerticalCurvedList"/>
    <dgm:cxn modelId="{F1D00687-FFD7-4EE0-9A88-E05BFA8EBE35}" type="presParOf" srcId="{90561C55-3C6E-4D53-85E1-2C50BCDDA392}" destId="{44203D11-518E-40F3-AB2F-642ECA45038A}" srcOrd="7" destOrd="0" presId="urn:microsoft.com/office/officeart/2008/layout/VerticalCurvedList"/>
    <dgm:cxn modelId="{B4EE3AE1-4EC3-43F5-948E-CB4CFAFD5CE1}" type="presParOf" srcId="{90561C55-3C6E-4D53-85E1-2C50BCDDA392}" destId="{2D0353EB-D619-4DDE-A99E-8CF7DF11D3D6}" srcOrd="8" destOrd="0" presId="urn:microsoft.com/office/officeart/2008/layout/VerticalCurvedList"/>
    <dgm:cxn modelId="{8E211263-5AC4-4BA6-8BE3-54D6FDB562ED}" type="presParOf" srcId="{2D0353EB-D619-4DDE-A99E-8CF7DF11D3D6}" destId="{A94CA2C9-6E3D-4582-AB36-2334DF455DE2}" srcOrd="0" destOrd="0" presId="urn:microsoft.com/office/officeart/2008/layout/VerticalCurvedList"/>
    <dgm:cxn modelId="{2243A184-8210-4280-B7AE-0A917A60879E}" type="presParOf" srcId="{90561C55-3C6E-4D53-85E1-2C50BCDDA392}" destId="{E383320E-3667-4143-9F33-6EED7164061C}" srcOrd="9" destOrd="0" presId="urn:microsoft.com/office/officeart/2008/layout/VerticalCurvedList"/>
    <dgm:cxn modelId="{BD612EEE-7B7C-4563-A659-FB7F249846C5}" type="presParOf" srcId="{90561C55-3C6E-4D53-85E1-2C50BCDDA392}" destId="{0875DF90-A20F-4C3E-BE19-737800ED9079}" srcOrd="10" destOrd="0" presId="urn:microsoft.com/office/officeart/2008/layout/VerticalCurvedList"/>
    <dgm:cxn modelId="{D9BE8D3B-1522-4F00-B382-51CF4375779F}" type="presParOf" srcId="{0875DF90-A20F-4C3E-BE19-737800ED9079}" destId="{75D06F8E-04AD-44BD-B77F-803652652C12}" srcOrd="0" destOrd="0" presId="urn:microsoft.com/office/officeart/2008/layout/VerticalCurvedList"/>
    <dgm:cxn modelId="{3EFE1CB1-8DA6-4A1E-BF87-AA7F014B1C53}" type="presParOf" srcId="{90561C55-3C6E-4D53-85E1-2C50BCDDA392}" destId="{461B76FF-F005-4EE6-860E-A32607192B5E}" srcOrd="11" destOrd="0" presId="urn:microsoft.com/office/officeart/2008/layout/VerticalCurvedList"/>
    <dgm:cxn modelId="{DBE1174A-3941-4C86-AB55-EC86C3E0F8FE}" type="presParOf" srcId="{90561C55-3C6E-4D53-85E1-2C50BCDDA392}" destId="{7EA41940-90AC-4E50-A8DC-5D490B442FC5}" srcOrd="12" destOrd="0" presId="urn:microsoft.com/office/officeart/2008/layout/VerticalCurvedList"/>
    <dgm:cxn modelId="{57D4D700-3815-4082-BCE1-A1C15EC7B7CF}" type="presParOf" srcId="{7EA41940-90AC-4E50-A8DC-5D490B442FC5}" destId="{92CD3E58-9778-4108-A873-EB1F1735CDC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A67822-9B84-4126-AC8B-53A95EDB179C}" type="doc">
      <dgm:prSet loTypeId="urn:microsoft.com/office/officeart/2005/8/layout/hProcess9" loCatId="process" qsTypeId="urn:microsoft.com/office/officeart/2005/8/quickstyle/simple1" qsCatId="simple" csTypeId="urn:microsoft.com/office/officeart/2005/8/colors/accent1_2" csCatId="accent1" phldr="1"/>
      <dgm:spPr/>
    </dgm:pt>
    <dgm:pt modelId="{5CFA003B-BD29-4CF6-947F-72CA1AF86A79}">
      <dgm:prSet phldr="0"/>
      <dgm:spPr/>
      <dgm:t>
        <a:bodyPr/>
        <a:lstStyle/>
        <a:p>
          <a:pPr algn="l" rtl="0"/>
          <a:r>
            <a:rPr lang="en-US">
              <a:latin typeface="Gill Sans MT" panose="020B0502020104020203"/>
            </a:rPr>
            <a:t>1. Initialize</a:t>
          </a:r>
          <a:r>
            <a:rPr lang="en-US"/>
            <a:t> GUI</a:t>
          </a:r>
          <a:endParaRPr lang="en-US">
            <a:latin typeface="Gill Sans MT" panose="020B0502020104020203"/>
          </a:endParaRPr>
        </a:p>
      </dgm:t>
    </dgm:pt>
    <dgm:pt modelId="{05CE0C0F-208D-462A-A3F9-82CDA92C1DD9}" type="parTrans" cxnId="{2C66AD9F-7AD5-4CA4-92B5-0027A879B970}">
      <dgm:prSet/>
      <dgm:spPr/>
    </dgm:pt>
    <dgm:pt modelId="{DC37EBCA-C010-4E14-9996-38DE97ED862F}" type="sibTrans" cxnId="{2C66AD9F-7AD5-4CA4-92B5-0027A879B970}">
      <dgm:prSet/>
      <dgm:spPr/>
    </dgm:pt>
    <dgm:pt modelId="{D7129279-FC5A-41FC-87B1-49671BB0B5C8}">
      <dgm:prSet phldr="0"/>
      <dgm:spPr/>
      <dgm:t>
        <a:bodyPr/>
        <a:lstStyle/>
        <a:p>
          <a:pPr algn="l" rtl="0"/>
          <a:r>
            <a:rPr lang="en-US">
              <a:latin typeface="Gill Sans MT" panose="020B0502020104020203"/>
            </a:rPr>
            <a:t>2. Request user inputs</a:t>
          </a:r>
          <a:endParaRPr lang="en-US"/>
        </a:p>
      </dgm:t>
    </dgm:pt>
    <dgm:pt modelId="{2A565961-95D9-46D3-9BB5-F6121A4138B4}" type="parTrans" cxnId="{6B10AE8E-77BE-48D4-9D94-AAD36A0CAD19}">
      <dgm:prSet/>
      <dgm:spPr/>
    </dgm:pt>
    <dgm:pt modelId="{B30C954C-8846-4EF0-80CE-AD472AC59F47}" type="sibTrans" cxnId="{6B10AE8E-77BE-48D4-9D94-AAD36A0CAD19}">
      <dgm:prSet/>
      <dgm:spPr/>
    </dgm:pt>
    <dgm:pt modelId="{1DFB5C93-89CB-4335-A275-B9D9F0F4F7EC}">
      <dgm:prSet phldr="0"/>
      <dgm:spPr/>
      <dgm:t>
        <a:bodyPr/>
        <a:lstStyle/>
        <a:p>
          <a:pPr algn="l" rtl="0"/>
          <a:r>
            <a:rPr lang="en-US">
              <a:latin typeface="Gill Sans MT" panose="020B0502020104020203"/>
            </a:rPr>
            <a:t>3. Return</a:t>
          </a:r>
          <a:r>
            <a:rPr lang="en-US"/>
            <a:t> user inputs to the algorithm module</a:t>
          </a:r>
        </a:p>
      </dgm:t>
    </dgm:pt>
    <dgm:pt modelId="{EBB60DD7-05FB-4826-A590-6AE3BDA7E9C5}" type="parTrans" cxnId="{DFC49094-9234-4DBE-8296-D1D03B5BD7CA}">
      <dgm:prSet/>
      <dgm:spPr/>
    </dgm:pt>
    <dgm:pt modelId="{4172D8F6-6C13-41C0-8515-428BF2EF7440}" type="sibTrans" cxnId="{DFC49094-9234-4DBE-8296-D1D03B5BD7CA}">
      <dgm:prSet/>
      <dgm:spPr/>
    </dgm:pt>
    <dgm:pt modelId="{FAC3DA2E-BFCC-4C4A-A21E-30D21647C9CC}">
      <dgm:prSet phldr="0"/>
      <dgm:spPr/>
      <dgm:t>
        <a:bodyPr/>
        <a:lstStyle/>
        <a:p>
          <a:pPr algn="l" rtl="0"/>
          <a:r>
            <a:rPr lang="en-US">
              <a:latin typeface="Gill Sans MT" panose="020B0502020104020203"/>
            </a:rPr>
            <a:t>4. Begin data</a:t>
          </a:r>
          <a:r>
            <a:rPr lang="en-US"/>
            <a:t> processing and modeling</a:t>
          </a:r>
        </a:p>
      </dgm:t>
    </dgm:pt>
    <dgm:pt modelId="{F43504D5-88C6-4C02-899A-4526512887C9}" type="parTrans" cxnId="{A022C0A8-050D-4F45-953C-035014122A2F}">
      <dgm:prSet/>
      <dgm:spPr/>
    </dgm:pt>
    <dgm:pt modelId="{ECB93DF5-AD66-41D8-A761-8EA4E8818B04}" type="sibTrans" cxnId="{A022C0A8-050D-4F45-953C-035014122A2F}">
      <dgm:prSet/>
      <dgm:spPr/>
    </dgm:pt>
    <dgm:pt modelId="{49702A33-ADAE-4535-B3CF-88D318FA4A16}">
      <dgm:prSet phldr="0"/>
      <dgm:spPr/>
      <dgm:t>
        <a:bodyPr/>
        <a:lstStyle/>
        <a:p>
          <a:pPr algn="l" rtl="0"/>
          <a:r>
            <a:rPr lang="en-US">
              <a:latin typeface="Gill Sans MT" panose="020B0502020104020203"/>
            </a:rPr>
            <a:t>5. Return</a:t>
          </a:r>
          <a:r>
            <a:rPr lang="en-US"/>
            <a:t> the prediction results to </a:t>
          </a:r>
          <a:r>
            <a:rPr lang="en-US">
              <a:latin typeface="Gill Sans MT" panose="020B0502020104020203"/>
            </a:rPr>
            <a:t>IDE</a:t>
          </a:r>
          <a:endParaRPr lang="en-US"/>
        </a:p>
      </dgm:t>
    </dgm:pt>
    <dgm:pt modelId="{1962D745-1AE0-4B99-81A9-B68A5F617775}" type="parTrans" cxnId="{9CFB6ED6-5636-489A-9B22-D13B6647C8B8}">
      <dgm:prSet/>
      <dgm:spPr/>
    </dgm:pt>
    <dgm:pt modelId="{88EB038D-EECC-460D-850D-DE11FC5CFCBC}" type="sibTrans" cxnId="{9CFB6ED6-5636-489A-9B22-D13B6647C8B8}">
      <dgm:prSet/>
      <dgm:spPr/>
    </dgm:pt>
    <dgm:pt modelId="{0254EF4F-1A92-4C52-90FF-9B2BAC2B0FB5}" type="pres">
      <dgm:prSet presAssocID="{1DA67822-9B84-4126-AC8B-53A95EDB179C}" presName="CompostProcess" presStyleCnt="0">
        <dgm:presLayoutVars>
          <dgm:dir/>
          <dgm:resizeHandles val="exact"/>
        </dgm:presLayoutVars>
      </dgm:prSet>
      <dgm:spPr/>
    </dgm:pt>
    <dgm:pt modelId="{4F06389B-6C73-4777-B9DF-A6D915EE4984}" type="pres">
      <dgm:prSet presAssocID="{1DA67822-9B84-4126-AC8B-53A95EDB179C}" presName="arrow" presStyleLbl="bgShp" presStyleIdx="0" presStyleCnt="1"/>
      <dgm:spPr/>
    </dgm:pt>
    <dgm:pt modelId="{9C665CA3-823A-469D-BF01-7FB5723C54B9}" type="pres">
      <dgm:prSet presAssocID="{1DA67822-9B84-4126-AC8B-53A95EDB179C}" presName="linearProcess" presStyleCnt="0"/>
      <dgm:spPr/>
    </dgm:pt>
    <dgm:pt modelId="{56ED9DCD-5214-4A18-B3BC-10852B897690}" type="pres">
      <dgm:prSet presAssocID="{5CFA003B-BD29-4CF6-947F-72CA1AF86A79}" presName="textNode" presStyleLbl="node1" presStyleIdx="0" presStyleCnt="5">
        <dgm:presLayoutVars>
          <dgm:bulletEnabled val="1"/>
        </dgm:presLayoutVars>
      </dgm:prSet>
      <dgm:spPr/>
      <dgm:t>
        <a:bodyPr/>
        <a:lstStyle/>
        <a:p>
          <a:endParaRPr lang="en-US"/>
        </a:p>
      </dgm:t>
    </dgm:pt>
    <dgm:pt modelId="{CF82DC75-9F2F-4E6E-9655-499F48508C0F}" type="pres">
      <dgm:prSet presAssocID="{DC37EBCA-C010-4E14-9996-38DE97ED862F}" presName="sibTrans" presStyleCnt="0"/>
      <dgm:spPr/>
    </dgm:pt>
    <dgm:pt modelId="{174BBAF9-1B86-47E3-8552-624ECBA06E8B}" type="pres">
      <dgm:prSet presAssocID="{D7129279-FC5A-41FC-87B1-49671BB0B5C8}" presName="textNode" presStyleLbl="node1" presStyleIdx="1" presStyleCnt="5">
        <dgm:presLayoutVars>
          <dgm:bulletEnabled val="1"/>
        </dgm:presLayoutVars>
      </dgm:prSet>
      <dgm:spPr/>
      <dgm:t>
        <a:bodyPr/>
        <a:lstStyle/>
        <a:p>
          <a:endParaRPr lang="en-US"/>
        </a:p>
      </dgm:t>
    </dgm:pt>
    <dgm:pt modelId="{D8CF10CC-5902-492E-8F2B-5AFF243F49E8}" type="pres">
      <dgm:prSet presAssocID="{B30C954C-8846-4EF0-80CE-AD472AC59F47}" presName="sibTrans" presStyleCnt="0"/>
      <dgm:spPr/>
    </dgm:pt>
    <dgm:pt modelId="{93B0E59E-84DE-44B1-9159-1CF2695BE7D1}" type="pres">
      <dgm:prSet presAssocID="{1DFB5C93-89CB-4335-A275-B9D9F0F4F7EC}" presName="textNode" presStyleLbl="node1" presStyleIdx="2" presStyleCnt="5">
        <dgm:presLayoutVars>
          <dgm:bulletEnabled val="1"/>
        </dgm:presLayoutVars>
      </dgm:prSet>
      <dgm:spPr/>
      <dgm:t>
        <a:bodyPr/>
        <a:lstStyle/>
        <a:p>
          <a:endParaRPr lang="en-US"/>
        </a:p>
      </dgm:t>
    </dgm:pt>
    <dgm:pt modelId="{E5C95EF4-B575-4A5D-B233-13D73FDF4431}" type="pres">
      <dgm:prSet presAssocID="{4172D8F6-6C13-41C0-8515-428BF2EF7440}" presName="sibTrans" presStyleCnt="0"/>
      <dgm:spPr/>
    </dgm:pt>
    <dgm:pt modelId="{A8C63AB8-7F4B-405E-B4AF-56AF1D4F1B92}" type="pres">
      <dgm:prSet presAssocID="{FAC3DA2E-BFCC-4C4A-A21E-30D21647C9CC}" presName="textNode" presStyleLbl="node1" presStyleIdx="3" presStyleCnt="5">
        <dgm:presLayoutVars>
          <dgm:bulletEnabled val="1"/>
        </dgm:presLayoutVars>
      </dgm:prSet>
      <dgm:spPr/>
      <dgm:t>
        <a:bodyPr/>
        <a:lstStyle/>
        <a:p>
          <a:endParaRPr lang="en-US"/>
        </a:p>
      </dgm:t>
    </dgm:pt>
    <dgm:pt modelId="{913542B4-9419-4D29-9942-E2FE83D64A83}" type="pres">
      <dgm:prSet presAssocID="{ECB93DF5-AD66-41D8-A761-8EA4E8818B04}" presName="sibTrans" presStyleCnt="0"/>
      <dgm:spPr/>
    </dgm:pt>
    <dgm:pt modelId="{F27ED4FB-6CA3-4F2D-8556-A0096062A7F2}" type="pres">
      <dgm:prSet presAssocID="{49702A33-ADAE-4535-B3CF-88D318FA4A16}" presName="textNode" presStyleLbl="node1" presStyleIdx="4" presStyleCnt="5">
        <dgm:presLayoutVars>
          <dgm:bulletEnabled val="1"/>
        </dgm:presLayoutVars>
      </dgm:prSet>
      <dgm:spPr/>
      <dgm:t>
        <a:bodyPr/>
        <a:lstStyle/>
        <a:p>
          <a:endParaRPr lang="en-US"/>
        </a:p>
      </dgm:t>
    </dgm:pt>
  </dgm:ptLst>
  <dgm:cxnLst>
    <dgm:cxn modelId="{9CFB6ED6-5636-489A-9B22-D13B6647C8B8}" srcId="{1DA67822-9B84-4126-AC8B-53A95EDB179C}" destId="{49702A33-ADAE-4535-B3CF-88D318FA4A16}" srcOrd="4" destOrd="0" parTransId="{1962D745-1AE0-4B99-81A9-B68A5F617775}" sibTransId="{88EB038D-EECC-460D-850D-DE11FC5CFCBC}"/>
    <dgm:cxn modelId="{A022C0A8-050D-4F45-953C-035014122A2F}" srcId="{1DA67822-9B84-4126-AC8B-53A95EDB179C}" destId="{FAC3DA2E-BFCC-4C4A-A21E-30D21647C9CC}" srcOrd="3" destOrd="0" parTransId="{F43504D5-88C6-4C02-899A-4526512887C9}" sibTransId="{ECB93DF5-AD66-41D8-A761-8EA4E8818B04}"/>
    <dgm:cxn modelId="{0DDBB4D0-ACEA-42D1-856B-B40D2E79CDAC}" type="presOf" srcId="{1DA67822-9B84-4126-AC8B-53A95EDB179C}" destId="{0254EF4F-1A92-4C52-90FF-9B2BAC2B0FB5}" srcOrd="0" destOrd="0" presId="urn:microsoft.com/office/officeart/2005/8/layout/hProcess9"/>
    <dgm:cxn modelId="{DFC49094-9234-4DBE-8296-D1D03B5BD7CA}" srcId="{1DA67822-9B84-4126-AC8B-53A95EDB179C}" destId="{1DFB5C93-89CB-4335-A275-B9D9F0F4F7EC}" srcOrd="2" destOrd="0" parTransId="{EBB60DD7-05FB-4826-A590-6AE3BDA7E9C5}" sibTransId="{4172D8F6-6C13-41C0-8515-428BF2EF7440}"/>
    <dgm:cxn modelId="{2784CEB2-8743-45B1-BB78-9642576FB7E8}" type="presOf" srcId="{D7129279-FC5A-41FC-87B1-49671BB0B5C8}" destId="{174BBAF9-1B86-47E3-8552-624ECBA06E8B}" srcOrd="0" destOrd="0" presId="urn:microsoft.com/office/officeart/2005/8/layout/hProcess9"/>
    <dgm:cxn modelId="{C9C5C4A8-293D-42C7-8255-ECD409D1F6DF}" type="presOf" srcId="{FAC3DA2E-BFCC-4C4A-A21E-30D21647C9CC}" destId="{A8C63AB8-7F4B-405E-B4AF-56AF1D4F1B92}" srcOrd="0" destOrd="0" presId="urn:microsoft.com/office/officeart/2005/8/layout/hProcess9"/>
    <dgm:cxn modelId="{6B10AE8E-77BE-48D4-9D94-AAD36A0CAD19}" srcId="{1DA67822-9B84-4126-AC8B-53A95EDB179C}" destId="{D7129279-FC5A-41FC-87B1-49671BB0B5C8}" srcOrd="1" destOrd="0" parTransId="{2A565961-95D9-46D3-9BB5-F6121A4138B4}" sibTransId="{B30C954C-8846-4EF0-80CE-AD472AC59F47}"/>
    <dgm:cxn modelId="{52A03115-07D1-4618-A095-E9356F48E729}" type="presOf" srcId="{49702A33-ADAE-4535-B3CF-88D318FA4A16}" destId="{F27ED4FB-6CA3-4F2D-8556-A0096062A7F2}" srcOrd="0" destOrd="0" presId="urn:microsoft.com/office/officeart/2005/8/layout/hProcess9"/>
    <dgm:cxn modelId="{8D3472F0-A0A5-4560-98E8-140893934084}" type="presOf" srcId="{1DFB5C93-89CB-4335-A275-B9D9F0F4F7EC}" destId="{93B0E59E-84DE-44B1-9159-1CF2695BE7D1}" srcOrd="0" destOrd="0" presId="urn:microsoft.com/office/officeart/2005/8/layout/hProcess9"/>
    <dgm:cxn modelId="{79849962-0D35-4688-A59C-0902C335FCA1}" type="presOf" srcId="{5CFA003B-BD29-4CF6-947F-72CA1AF86A79}" destId="{56ED9DCD-5214-4A18-B3BC-10852B897690}" srcOrd="0" destOrd="0" presId="urn:microsoft.com/office/officeart/2005/8/layout/hProcess9"/>
    <dgm:cxn modelId="{2C66AD9F-7AD5-4CA4-92B5-0027A879B970}" srcId="{1DA67822-9B84-4126-AC8B-53A95EDB179C}" destId="{5CFA003B-BD29-4CF6-947F-72CA1AF86A79}" srcOrd="0" destOrd="0" parTransId="{05CE0C0F-208D-462A-A3F9-82CDA92C1DD9}" sibTransId="{DC37EBCA-C010-4E14-9996-38DE97ED862F}"/>
    <dgm:cxn modelId="{3B9FF21F-0777-49FD-8F36-C7254EB21B05}" type="presParOf" srcId="{0254EF4F-1A92-4C52-90FF-9B2BAC2B0FB5}" destId="{4F06389B-6C73-4777-B9DF-A6D915EE4984}" srcOrd="0" destOrd="0" presId="urn:microsoft.com/office/officeart/2005/8/layout/hProcess9"/>
    <dgm:cxn modelId="{3E3A9C2B-1567-48DB-A5FB-BFCBF6294D69}" type="presParOf" srcId="{0254EF4F-1A92-4C52-90FF-9B2BAC2B0FB5}" destId="{9C665CA3-823A-469D-BF01-7FB5723C54B9}" srcOrd="1" destOrd="0" presId="urn:microsoft.com/office/officeart/2005/8/layout/hProcess9"/>
    <dgm:cxn modelId="{14C96B4C-C108-4C58-8283-3CE98E65E967}" type="presParOf" srcId="{9C665CA3-823A-469D-BF01-7FB5723C54B9}" destId="{56ED9DCD-5214-4A18-B3BC-10852B897690}" srcOrd="0" destOrd="0" presId="urn:microsoft.com/office/officeart/2005/8/layout/hProcess9"/>
    <dgm:cxn modelId="{19D1D9E3-ABD8-42D8-8210-5E42A4FEC6B4}" type="presParOf" srcId="{9C665CA3-823A-469D-BF01-7FB5723C54B9}" destId="{CF82DC75-9F2F-4E6E-9655-499F48508C0F}" srcOrd="1" destOrd="0" presId="urn:microsoft.com/office/officeart/2005/8/layout/hProcess9"/>
    <dgm:cxn modelId="{31FE3E23-89ED-4066-83C9-F550998BFAEC}" type="presParOf" srcId="{9C665CA3-823A-469D-BF01-7FB5723C54B9}" destId="{174BBAF9-1B86-47E3-8552-624ECBA06E8B}" srcOrd="2" destOrd="0" presId="urn:microsoft.com/office/officeart/2005/8/layout/hProcess9"/>
    <dgm:cxn modelId="{077BA58C-EFB0-4273-9B9D-4FF8E3A94C20}" type="presParOf" srcId="{9C665CA3-823A-469D-BF01-7FB5723C54B9}" destId="{D8CF10CC-5902-492E-8F2B-5AFF243F49E8}" srcOrd="3" destOrd="0" presId="urn:microsoft.com/office/officeart/2005/8/layout/hProcess9"/>
    <dgm:cxn modelId="{924E430A-45D9-457D-9826-A3EC8F84222E}" type="presParOf" srcId="{9C665CA3-823A-469D-BF01-7FB5723C54B9}" destId="{93B0E59E-84DE-44B1-9159-1CF2695BE7D1}" srcOrd="4" destOrd="0" presId="urn:microsoft.com/office/officeart/2005/8/layout/hProcess9"/>
    <dgm:cxn modelId="{36663AD6-4BE1-47C8-BD10-6292ADAD0EF5}" type="presParOf" srcId="{9C665CA3-823A-469D-BF01-7FB5723C54B9}" destId="{E5C95EF4-B575-4A5D-B233-13D73FDF4431}" srcOrd="5" destOrd="0" presId="urn:microsoft.com/office/officeart/2005/8/layout/hProcess9"/>
    <dgm:cxn modelId="{E95869C1-ED0C-40A6-BFBF-077B014A1716}" type="presParOf" srcId="{9C665CA3-823A-469D-BF01-7FB5723C54B9}" destId="{A8C63AB8-7F4B-405E-B4AF-56AF1D4F1B92}" srcOrd="6" destOrd="0" presId="urn:microsoft.com/office/officeart/2005/8/layout/hProcess9"/>
    <dgm:cxn modelId="{674B0572-6322-4780-9B03-5520B16F4F70}" type="presParOf" srcId="{9C665CA3-823A-469D-BF01-7FB5723C54B9}" destId="{913542B4-9419-4D29-9942-E2FE83D64A83}" srcOrd="7" destOrd="0" presId="urn:microsoft.com/office/officeart/2005/8/layout/hProcess9"/>
    <dgm:cxn modelId="{8340737B-F840-43DC-A112-025DDBC5B81E}" type="presParOf" srcId="{9C665CA3-823A-469D-BF01-7FB5723C54B9}" destId="{F27ED4FB-6CA3-4F2D-8556-A0096062A7F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29139F-AF46-4728-BAC7-5B4F4A28F3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76F60B-5BD1-46B8-B301-57E4E2EF8A41}">
      <dgm:prSet phldrT="[Text]" phldr="0"/>
      <dgm:spPr/>
      <dgm:t>
        <a:bodyPr/>
        <a:lstStyle/>
        <a:p>
          <a:pPr rtl="0"/>
          <a:r>
            <a:rPr lang="en-US">
              <a:latin typeface="Gill Sans MT" panose="020B0502020104020203"/>
            </a:rPr>
            <a:t>User Interface</a:t>
          </a:r>
          <a:endParaRPr lang="en-US"/>
        </a:p>
      </dgm:t>
    </dgm:pt>
    <dgm:pt modelId="{5D854596-83F1-4FF0-94B7-C8DB8AAD6CA6}" type="parTrans" cxnId="{1B4068EA-892A-43E6-BBE7-489737F15DCD}">
      <dgm:prSet/>
      <dgm:spPr/>
      <dgm:t>
        <a:bodyPr/>
        <a:lstStyle/>
        <a:p>
          <a:endParaRPr lang="en-US"/>
        </a:p>
      </dgm:t>
    </dgm:pt>
    <dgm:pt modelId="{566B79FB-5F3D-4CC2-A65F-3134DF2FDE05}" type="sibTrans" cxnId="{1B4068EA-892A-43E6-BBE7-489737F15DCD}">
      <dgm:prSet/>
      <dgm:spPr/>
      <dgm:t>
        <a:bodyPr/>
        <a:lstStyle/>
        <a:p>
          <a:endParaRPr lang="en-US"/>
        </a:p>
      </dgm:t>
    </dgm:pt>
    <dgm:pt modelId="{49331868-E352-4BA8-A354-2E53BEE6E13B}">
      <dgm:prSet phldrT="[Text]" phldr="0"/>
      <dgm:spPr/>
      <dgm:t>
        <a:bodyPr/>
        <a:lstStyle/>
        <a:p>
          <a:r>
            <a:rPr lang="en-US">
              <a:latin typeface="Gill Sans MT" panose="020B0502020104020203"/>
            </a:rPr>
            <a:t>Modeling</a:t>
          </a:r>
          <a:endParaRPr lang="en-US"/>
        </a:p>
      </dgm:t>
    </dgm:pt>
    <dgm:pt modelId="{AD593038-DFFE-4C27-A175-17892D515FCD}" type="parTrans" cxnId="{10F56F17-D2BF-47E7-9894-7F9C8B8200DC}">
      <dgm:prSet/>
      <dgm:spPr/>
      <dgm:t>
        <a:bodyPr/>
        <a:lstStyle/>
        <a:p>
          <a:endParaRPr lang="en-US"/>
        </a:p>
      </dgm:t>
    </dgm:pt>
    <dgm:pt modelId="{B5A1C7A9-4C8D-4C0F-88C7-A91B1B6788F5}" type="sibTrans" cxnId="{10F56F17-D2BF-47E7-9894-7F9C8B8200DC}">
      <dgm:prSet/>
      <dgm:spPr/>
      <dgm:t>
        <a:bodyPr/>
        <a:lstStyle/>
        <a:p>
          <a:endParaRPr lang="en-US"/>
        </a:p>
      </dgm:t>
    </dgm:pt>
    <dgm:pt modelId="{839416D4-9BE1-4FB3-A15C-83B263EC2BB5}">
      <dgm:prSet phldr="0"/>
      <dgm:spPr/>
      <dgm:t>
        <a:bodyPr/>
        <a:lstStyle/>
        <a:p>
          <a:pPr rtl="0"/>
          <a:r>
            <a:rPr lang="en-US">
              <a:latin typeface="Gill Sans MT" panose="020B0502020104020203"/>
            </a:rPr>
            <a:t>We</a:t>
          </a:r>
          <a:r>
            <a:rPr lang="en-US"/>
            <a:t> </a:t>
          </a:r>
          <a:r>
            <a:rPr lang="en-US">
              <a:latin typeface="Gill Sans MT" panose="020B0502020104020203"/>
            </a:rPr>
            <a:t>ask</a:t>
          </a:r>
          <a:r>
            <a:rPr lang="en-US"/>
            <a:t> users to manually input the </a:t>
          </a:r>
          <a:r>
            <a:rPr lang="en-US">
              <a:latin typeface="Gill Sans MT" panose="020B0502020104020203"/>
            </a:rPr>
            <a:t>URL and</a:t>
          </a:r>
          <a:r>
            <a:rPr lang="en-US"/>
            <a:t> content of search result</a:t>
          </a:r>
        </a:p>
      </dgm:t>
    </dgm:pt>
    <dgm:pt modelId="{737B17C6-5EF5-43B4-BB6C-1CD152A4C4FA}" type="parTrans" cxnId="{71E39F1E-2F9B-448C-9AEC-483274978865}">
      <dgm:prSet/>
      <dgm:spPr/>
    </dgm:pt>
    <dgm:pt modelId="{F91F8CD8-A907-4903-A10E-17A506FA5872}" type="sibTrans" cxnId="{71E39F1E-2F9B-448C-9AEC-483274978865}">
      <dgm:prSet/>
      <dgm:spPr/>
    </dgm:pt>
    <dgm:pt modelId="{8D6C8D12-F48F-4ED3-9EAA-1DA533EC6935}">
      <dgm:prSet phldr="0"/>
      <dgm:spPr/>
      <dgm:t>
        <a:bodyPr/>
        <a:lstStyle/>
        <a:p>
          <a:pPr algn="l"/>
          <a:r>
            <a:rPr lang="en-US"/>
            <a:t>We manually collect a set of search results to provide diverse scores and topics</a:t>
          </a:r>
        </a:p>
      </dgm:t>
    </dgm:pt>
    <dgm:pt modelId="{33AC98F6-80D0-4861-A005-C6A88FE7F0AF}" type="parTrans" cxnId="{EF142D27-B6CE-4461-8724-5B9B1EDB448D}">
      <dgm:prSet/>
      <dgm:spPr/>
    </dgm:pt>
    <dgm:pt modelId="{806F962B-6B47-4CB3-A277-926165B04563}" type="sibTrans" cxnId="{EF142D27-B6CE-4461-8724-5B9B1EDB448D}">
      <dgm:prSet/>
      <dgm:spPr/>
    </dgm:pt>
    <dgm:pt modelId="{A29124E2-8BE9-4C9B-B0A6-2609BF349C9B}">
      <dgm:prSet phldr="0"/>
      <dgm:spPr/>
      <dgm:t>
        <a:bodyPr/>
        <a:lstStyle/>
        <a:p>
          <a:pPr rtl="0"/>
          <a:r>
            <a:rPr lang="en-US">
              <a:latin typeface="Gill Sans MT" panose="020B0502020104020203"/>
            </a:rPr>
            <a:t>Web Scraping</a:t>
          </a:r>
        </a:p>
      </dgm:t>
    </dgm:pt>
    <dgm:pt modelId="{2FA11608-2989-4003-AEBF-1DC6B3CDE854}" type="parTrans" cxnId="{C2FE4A97-7F4F-4E9C-8184-E367B873A321}">
      <dgm:prSet/>
      <dgm:spPr/>
    </dgm:pt>
    <dgm:pt modelId="{73665A97-BC5F-4082-BDF4-7D1EAFEF7E77}" type="sibTrans" cxnId="{C2FE4A97-7F4F-4E9C-8184-E367B873A321}">
      <dgm:prSet/>
      <dgm:spPr/>
    </dgm:pt>
    <dgm:pt modelId="{EA2055A4-BC7A-4A6B-A63E-D508DE5DA18F}">
      <dgm:prSet phldr="0"/>
      <dgm:spPr/>
      <dgm:t>
        <a:bodyPr/>
        <a:lstStyle/>
        <a:p>
          <a:pPr rtl="0"/>
          <a:r>
            <a:rPr lang="en-US"/>
            <a:t>We use the most popular UI package for Python, </a:t>
          </a:r>
          <a:r>
            <a:rPr lang="en-US" err="1"/>
            <a:t>tkinter</a:t>
          </a:r>
          <a:r>
            <a:rPr lang="en-US"/>
            <a:t>, to eliminate the problem to connect different languages</a:t>
          </a:r>
          <a:r>
            <a:rPr lang="en-US">
              <a:latin typeface="Gill Sans MT" panose="020B0502020104020203"/>
            </a:rPr>
            <a:t> (e.g.: Python and Java)</a:t>
          </a:r>
        </a:p>
      </dgm:t>
    </dgm:pt>
    <dgm:pt modelId="{D0BDB742-74C0-4514-80B7-9146533C0A70}" type="parTrans" cxnId="{66E0B02D-9FD8-46E8-9992-CF90B0C80F9B}">
      <dgm:prSet/>
      <dgm:spPr/>
    </dgm:pt>
    <dgm:pt modelId="{434BE64F-21A6-48E6-B536-10C843CF7956}" type="sibTrans" cxnId="{66E0B02D-9FD8-46E8-9992-CF90B0C80F9B}">
      <dgm:prSet/>
      <dgm:spPr/>
    </dgm:pt>
    <dgm:pt modelId="{CF847787-70D3-4409-ADB4-5ABA614A21C4}">
      <dgm:prSet phldr="0"/>
      <dgm:spPr/>
      <dgm:t>
        <a:bodyPr/>
        <a:lstStyle/>
        <a:p>
          <a:pPr algn="l" rtl="0"/>
          <a:r>
            <a:rPr lang="en-US"/>
            <a:t>We </a:t>
          </a:r>
          <a:r>
            <a:rPr lang="en-US">
              <a:latin typeface="Gill Sans MT" panose="020B0502020104020203"/>
            </a:rPr>
            <a:t>overwrite</a:t>
          </a:r>
          <a:r>
            <a:rPr lang="en-US"/>
            <a:t> the </a:t>
          </a:r>
          <a:r>
            <a:rPr lang="en-US">
              <a:latin typeface="Gill Sans MT" panose="020B0502020104020203"/>
            </a:rPr>
            <a:t>judgment</a:t>
          </a:r>
          <a:r>
            <a:rPr lang="en-US"/>
            <a:t> from </a:t>
          </a:r>
          <a:r>
            <a:rPr lang="en-US">
              <a:latin typeface="Gill Sans MT" panose="020B0502020104020203"/>
            </a:rPr>
            <a:t>one user</a:t>
          </a:r>
          <a:r>
            <a:rPr lang="en-US"/>
            <a:t> with </a:t>
          </a:r>
          <a:r>
            <a:rPr lang="en-US">
              <a:latin typeface="Gill Sans MT" panose="020B0502020104020203"/>
            </a:rPr>
            <a:t>judgments</a:t>
          </a:r>
          <a:r>
            <a:rPr lang="en-US"/>
            <a:t> provided by "authorities" </a:t>
          </a:r>
          <a:r>
            <a:rPr lang="en-US">
              <a:latin typeface="Gill Sans MT" panose="020B0502020104020203"/>
            </a:rPr>
            <a:t>websites when the source is identified as highly trustworthy or confirmed source of disinformation</a:t>
          </a:r>
        </a:p>
      </dgm:t>
    </dgm:pt>
    <dgm:pt modelId="{3EA4F1F5-5BAD-4727-B8BA-1EA5199AC0FD}" type="parTrans" cxnId="{10EB1BF8-DAB2-46C9-9A00-F7AFC4DE0A7F}">
      <dgm:prSet/>
      <dgm:spPr/>
    </dgm:pt>
    <dgm:pt modelId="{80E65AF0-9D77-4918-9D61-75F423EEEDD4}" type="sibTrans" cxnId="{10EB1BF8-DAB2-46C9-9A00-F7AFC4DE0A7F}">
      <dgm:prSet/>
      <dgm:spPr/>
    </dgm:pt>
    <dgm:pt modelId="{39F7E040-DFCC-4549-9FC9-44128CF164C3}">
      <dgm:prSet phldr="0"/>
      <dgm:spPr/>
      <dgm:t>
        <a:bodyPr/>
        <a:lstStyle/>
        <a:p>
          <a:pPr algn="l" rtl="0"/>
          <a:r>
            <a:rPr lang="en-US"/>
            <a:t>We adjust our testing datasets to teach the algorithm some additional features – for example, the resource of the content is more useful than the length of the content</a:t>
          </a:r>
          <a:r>
            <a:rPr lang="en-US">
              <a:latin typeface="Gill Sans MT" panose="020B0502020104020203"/>
            </a:rPr>
            <a:t> </a:t>
          </a:r>
          <a:endParaRPr lang="en-US"/>
        </a:p>
      </dgm:t>
    </dgm:pt>
    <dgm:pt modelId="{6E47A538-EBBC-4B61-BEEF-35B15E5C12E9}" type="parTrans" cxnId="{F9C4871C-09F9-403F-B25E-0BF5366D9F62}">
      <dgm:prSet/>
      <dgm:spPr/>
    </dgm:pt>
    <dgm:pt modelId="{179B391A-E1DB-4B4F-B9D0-B1CC965BC6DC}" type="sibTrans" cxnId="{F9C4871C-09F9-403F-B25E-0BF5366D9F62}">
      <dgm:prSet/>
      <dgm:spPr/>
    </dgm:pt>
    <dgm:pt modelId="{4295D143-F27C-4856-8A09-57F9CDD8B286}" type="pres">
      <dgm:prSet presAssocID="{F229139F-AF46-4728-BAC7-5B4F4A28F3EB}" presName="linear" presStyleCnt="0">
        <dgm:presLayoutVars>
          <dgm:animLvl val="lvl"/>
          <dgm:resizeHandles val="exact"/>
        </dgm:presLayoutVars>
      </dgm:prSet>
      <dgm:spPr/>
      <dgm:t>
        <a:bodyPr/>
        <a:lstStyle/>
        <a:p>
          <a:endParaRPr lang="en-US"/>
        </a:p>
      </dgm:t>
    </dgm:pt>
    <dgm:pt modelId="{13139F76-1EBE-4799-BB19-CADD87217A7C}" type="pres">
      <dgm:prSet presAssocID="{A29124E2-8BE9-4C9B-B0A6-2609BF349C9B}" presName="parentText" presStyleLbl="node1" presStyleIdx="0" presStyleCnt="3">
        <dgm:presLayoutVars>
          <dgm:chMax val="0"/>
          <dgm:bulletEnabled val="1"/>
        </dgm:presLayoutVars>
      </dgm:prSet>
      <dgm:spPr/>
      <dgm:t>
        <a:bodyPr/>
        <a:lstStyle/>
        <a:p>
          <a:endParaRPr lang="en-US"/>
        </a:p>
      </dgm:t>
    </dgm:pt>
    <dgm:pt modelId="{FB971B90-13C9-4D15-9207-FE60D2DBEF11}" type="pres">
      <dgm:prSet presAssocID="{A29124E2-8BE9-4C9B-B0A6-2609BF349C9B}" presName="childText" presStyleLbl="revTx" presStyleIdx="0" presStyleCnt="3">
        <dgm:presLayoutVars>
          <dgm:bulletEnabled val="1"/>
        </dgm:presLayoutVars>
      </dgm:prSet>
      <dgm:spPr/>
      <dgm:t>
        <a:bodyPr/>
        <a:lstStyle/>
        <a:p>
          <a:endParaRPr lang="en-US"/>
        </a:p>
      </dgm:t>
    </dgm:pt>
    <dgm:pt modelId="{4E1635C3-CCFE-499F-8D5D-27208A8EB99D}" type="pres">
      <dgm:prSet presAssocID="{A176F60B-5BD1-46B8-B301-57E4E2EF8A41}" presName="parentText" presStyleLbl="node1" presStyleIdx="1" presStyleCnt="3">
        <dgm:presLayoutVars>
          <dgm:chMax val="0"/>
          <dgm:bulletEnabled val="1"/>
        </dgm:presLayoutVars>
      </dgm:prSet>
      <dgm:spPr/>
      <dgm:t>
        <a:bodyPr/>
        <a:lstStyle/>
        <a:p>
          <a:endParaRPr lang="en-US"/>
        </a:p>
      </dgm:t>
    </dgm:pt>
    <dgm:pt modelId="{AEE64629-E13A-416F-9063-2886D5EB6957}" type="pres">
      <dgm:prSet presAssocID="{A176F60B-5BD1-46B8-B301-57E4E2EF8A41}" presName="childText" presStyleLbl="revTx" presStyleIdx="1" presStyleCnt="3">
        <dgm:presLayoutVars>
          <dgm:bulletEnabled val="1"/>
        </dgm:presLayoutVars>
      </dgm:prSet>
      <dgm:spPr/>
      <dgm:t>
        <a:bodyPr/>
        <a:lstStyle/>
        <a:p>
          <a:endParaRPr lang="en-US"/>
        </a:p>
      </dgm:t>
    </dgm:pt>
    <dgm:pt modelId="{CD91D813-85A6-45CD-9EF1-4AACDE2C8FFC}" type="pres">
      <dgm:prSet presAssocID="{49331868-E352-4BA8-A354-2E53BEE6E13B}" presName="parentText" presStyleLbl="node1" presStyleIdx="2" presStyleCnt="3">
        <dgm:presLayoutVars>
          <dgm:chMax val="0"/>
          <dgm:bulletEnabled val="1"/>
        </dgm:presLayoutVars>
      </dgm:prSet>
      <dgm:spPr/>
      <dgm:t>
        <a:bodyPr/>
        <a:lstStyle/>
        <a:p>
          <a:endParaRPr lang="en-US"/>
        </a:p>
      </dgm:t>
    </dgm:pt>
    <dgm:pt modelId="{FE811967-6538-4D6E-AFA5-B81299BBA7CF}" type="pres">
      <dgm:prSet presAssocID="{49331868-E352-4BA8-A354-2E53BEE6E13B}" presName="childText" presStyleLbl="revTx" presStyleIdx="2" presStyleCnt="3">
        <dgm:presLayoutVars>
          <dgm:bulletEnabled val="1"/>
        </dgm:presLayoutVars>
      </dgm:prSet>
      <dgm:spPr/>
      <dgm:t>
        <a:bodyPr/>
        <a:lstStyle/>
        <a:p>
          <a:endParaRPr lang="en-US"/>
        </a:p>
      </dgm:t>
    </dgm:pt>
  </dgm:ptLst>
  <dgm:cxnLst>
    <dgm:cxn modelId="{1EE01DB4-ABCD-4B1F-AB11-58AF477FF670}" type="presOf" srcId="{839416D4-9BE1-4FB3-A15C-83B263EC2BB5}" destId="{FB971B90-13C9-4D15-9207-FE60D2DBEF11}" srcOrd="0" destOrd="0" presId="urn:microsoft.com/office/officeart/2005/8/layout/vList2"/>
    <dgm:cxn modelId="{EBDA839C-775B-4DFF-9185-1F85C859FF17}" type="presOf" srcId="{49331868-E352-4BA8-A354-2E53BEE6E13B}" destId="{CD91D813-85A6-45CD-9EF1-4AACDE2C8FFC}" srcOrd="0" destOrd="0" presId="urn:microsoft.com/office/officeart/2005/8/layout/vList2"/>
    <dgm:cxn modelId="{10F56F17-D2BF-47E7-9894-7F9C8B8200DC}" srcId="{F229139F-AF46-4728-BAC7-5B4F4A28F3EB}" destId="{49331868-E352-4BA8-A354-2E53BEE6E13B}" srcOrd="2" destOrd="0" parTransId="{AD593038-DFFE-4C27-A175-17892D515FCD}" sibTransId="{B5A1C7A9-4C8D-4C0F-88C7-A91B1B6788F5}"/>
    <dgm:cxn modelId="{EF142D27-B6CE-4461-8724-5B9B1EDB448D}" srcId="{A29124E2-8BE9-4C9B-B0A6-2609BF349C9B}" destId="{8D6C8D12-F48F-4ED3-9EAA-1DA533EC6935}" srcOrd="1" destOrd="0" parTransId="{33AC98F6-80D0-4861-A005-C6A88FE7F0AF}" sibTransId="{806F962B-6B47-4CB3-A277-926165B04563}"/>
    <dgm:cxn modelId="{F9C4871C-09F9-403F-B25E-0BF5366D9F62}" srcId="{49331868-E352-4BA8-A354-2E53BEE6E13B}" destId="{39F7E040-DFCC-4549-9FC9-44128CF164C3}" srcOrd="1" destOrd="0" parTransId="{6E47A538-EBBC-4B61-BEEF-35B15E5C12E9}" sibTransId="{179B391A-E1DB-4B4F-B9D0-B1CC965BC6DC}"/>
    <dgm:cxn modelId="{71E39F1E-2F9B-448C-9AEC-483274978865}" srcId="{A29124E2-8BE9-4C9B-B0A6-2609BF349C9B}" destId="{839416D4-9BE1-4FB3-A15C-83B263EC2BB5}" srcOrd="0" destOrd="0" parTransId="{737B17C6-5EF5-43B4-BB6C-1CD152A4C4FA}" sibTransId="{F91F8CD8-A907-4903-A10E-17A506FA5872}"/>
    <dgm:cxn modelId="{10EB1BF8-DAB2-46C9-9A00-F7AFC4DE0A7F}" srcId="{49331868-E352-4BA8-A354-2E53BEE6E13B}" destId="{CF847787-70D3-4409-ADB4-5ABA614A21C4}" srcOrd="0" destOrd="0" parTransId="{3EA4F1F5-5BAD-4727-B8BA-1EA5199AC0FD}" sibTransId="{80E65AF0-9D77-4918-9D61-75F423EEEDD4}"/>
    <dgm:cxn modelId="{1A0522BB-79F2-4AE3-BD17-6DA0490E1B2A}" type="presOf" srcId="{8D6C8D12-F48F-4ED3-9EAA-1DA533EC6935}" destId="{FB971B90-13C9-4D15-9207-FE60D2DBEF11}" srcOrd="0" destOrd="1" presId="urn:microsoft.com/office/officeart/2005/8/layout/vList2"/>
    <dgm:cxn modelId="{EAEBF71A-263D-43EE-8088-35CA82DC3241}" type="presOf" srcId="{EA2055A4-BC7A-4A6B-A63E-D508DE5DA18F}" destId="{AEE64629-E13A-416F-9063-2886D5EB6957}" srcOrd="0" destOrd="0" presId="urn:microsoft.com/office/officeart/2005/8/layout/vList2"/>
    <dgm:cxn modelId="{E0EB7447-5C52-4AB4-947B-62A1631F7DA9}" type="presOf" srcId="{39F7E040-DFCC-4549-9FC9-44128CF164C3}" destId="{FE811967-6538-4D6E-AFA5-B81299BBA7CF}" srcOrd="0" destOrd="1" presId="urn:microsoft.com/office/officeart/2005/8/layout/vList2"/>
    <dgm:cxn modelId="{1B4068EA-892A-43E6-BBE7-489737F15DCD}" srcId="{F229139F-AF46-4728-BAC7-5B4F4A28F3EB}" destId="{A176F60B-5BD1-46B8-B301-57E4E2EF8A41}" srcOrd="1" destOrd="0" parTransId="{5D854596-83F1-4FF0-94B7-C8DB8AAD6CA6}" sibTransId="{566B79FB-5F3D-4CC2-A65F-3134DF2FDE05}"/>
    <dgm:cxn modelId="{C2FE4A97-7F4F-4E9C-8184-E367B873A321}" srcId="{F229139F-AF46-4728-BAC7-5B4F4A28F3EB}" destId="{A29124E2-8BE9-4C9B-B0A6-2609BF349C9B}" srcOrd="0" destOrd="0" parTransId="{2FA11608-2989-4003-AEBF-1DC6B3CDE854}" sibTransId="{73665A97-BC5F-4082-BDF4-7D1EAFEF7E77}"/>
    <dgm:cxn modelId="{336A64A8-8C2E-4D6F-A59A-0FFC8BCF463A}" type="presOf" srcId="{A176F60B-5BD1-46B8-B301-57E4E2EF8A41}" destId="{4E1635C3-CCFE-499F-8D5D-27208A8EB99D}" srcOrd="0" destOrd="0" presId="urn:microsoft.com/office/officeart/2005/8/layout/vList2"/>
    <dgm:cxn modelId="{66E0B02D-9FD8-46E8-9992-CF90B0C80F9B}" srcId="{A176F60B-5BD1-46B8-B301-57E4E2EF8A41}" destId="{EA2055A4-BC7A-4A6B-A63E-D508DE5DA18F}" srcOrd="0" destOrd="0" parTransId="{D0BDB742-74C0-4514-80B7-9146533C0A70}" sibTransId="{434BE64F-21A6-48E6-B536-10C843CF7956}"/>
    <dgm:cxn modelId="{5265D0BB-D82A-4CB3-B1CB-673B8F0C829F}" type="presOf" srcId="{F229139F-AF46-4728-BAC7-5B4F4A28F3EB}" destId="{4295D143-F27C-4856-8A09-57F9CDD8B286}" srcOrd="0" destOrd="0" presId="urn:microsoft.com/office/officeart/2005/8/layout/vList2"/>
    <dgm:cxn modelId="{A295BD26-EFD8-4149-AB11-148869010CE2}" type="presOf" srcId="{CF847787-70D3-4409-ADB4-5ABA614A21C4}" destId="{FE811967-6538-4D6E-AFA5-B81299BBA7CF}" srcOrd="0" destOrd="0" presId="urn:microsoft.com/office/officeart/2005/8/layout/vList2"/>
    <dgm:cxn modelId="{B9BFA2D7-0A71-4DDA-AB75-256B044F8425}" type="presOf" srcId="{A29124E2-8BE9-4C9B-B0A6-2609BF349C9B}" destId="{13139F76-1EBE-4799-BB19-CADD87217A7C}" srcOrd="0" destOrd="0" presId="urn:microsoft.com/office/officeart/2005/8/layout/vList2"/>
    <dgm:cxn modelId="{E5D4FCB0-33E5-4715-884D-1519967B189E}" type="presParOf" srcId="{4295D143-F27C-4856-8A09-57F9CDD8B286}" destId="{13139F76-1EBE-4799-BB19-CADD87217A7C}" srcOrd="0" destOrd="0" presId="urn:microsoft.com/office/officeart/2005/8/layout/vList2"/>
    <dgm:cxn modelId="{02C9C1CD-F7C5-424D-A6A9-DA085FE9B9B2}" type="presParOf" srcId="{4295D143-F27C-4856-8A09-57F9CDD8B286}" destId="{FB971B90-13C9-4D15-9207-FE60D2DBEF11}" srcOrd="1" destOrd="0" presId="urn:microsoft.com/office/officeart/2005/8/layout/vList2"/>
    <dgm:cxn modelId="{C2B8A175-49E6-49DA-8355-F2B9986B33EC}" type="presParOf" srcId="{4295D143-F27C-4856-8A09-57F9CDD8B286}" destId="{4E1635C3-CCFE-499F-8D5D-27208A8EB99D}" srcOrd="2" destOrd="0" presId="urn:microsoft.com/office/officeart/2005/8/layout/vList2"/>
    <dgm:cxn modelId="{9D3A115A-07B9-44C0-8438-9B7A2405CD0C}" type="presParOf" srcId="{4295D143-F27C-4856-8A09-57F9CDD8B286}" destId="{AEE64629-E13A-416F-9063-2886D5EB6957}" srcOrd="3" destOrd="0" presId="urn:microsoft.com/office/officeart/2005/8/layout/vList2"/>
    <dgm:cxn modelId="{27D15D70-5745-44D4-B0EB-098EC6986593}" type="presParOf" srcId="{4295D143-F27C-4856-8A09-57F9CDD8B286}" destId="{CD91D813-85A6-45CD-9EF1-4AACDE2C8FFC}" srcOrd="4" destOrd="0" presId="urn:microsoft.com/office/officeart/2005/8/layout/vList2"/>
    <dgm:cxn modelId="{CBDCCA4B-9865-4DB0-81A1-56B53C19A1E4}" type="presParOf" srcId="{4295D143-F27C-4856-8A09-57F9CDD8B286}" destId="{FE811967-6538-4D6E-AFA5-B81299BBA7C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288790" y="187676"/>
          <a:ext cx="6518168"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What is Disinformation?</a:t>
          </a:r>
          <a:endParaRPr lang="en-US" sz="1800" kern="1200"/>
        </a:p>
      </dsp:txBody>
      <dsp:txXfrm>
        <a:off x="288790" y="187676"/>
        <a:ext cx="6518168" cy="375211"/>
      </dsp:txXfrm>
    </dsp:sp>
    <dsp:sp modelId="{07CB3071-D555-47DA-A36A-69EB91531FD8}">
      <dsp:nvSpPr>
        <dsp:cNvPr id="0" name=""/>
        <dsp:cNvSpPr/>
      </dsp:nvSpPr>
      <dsp:spPr>
        <a:xfrm>
          <a:off x="54283" y="140775"/>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EDB033E-C7A6-4C59-B6E8-9157F97EBE31}">
      <dsp:nvSpPr>
        <dsp:cNvPr id="0" name=""/>
        <dsp:cNvSpPr/>
      </dsp:nvSpPr>
      <dsp:spPr>
        <a:xfrm>
          <a:off x="597427" y="750422"/>
          <a:ext cx="6209531"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Design &amp; Concept</a:t>
          </a:r>
          <a:endParaRPr lang="en-US" sz="1800" kern="1200"/>
        </a:p>
      </dsp:txBody>
      <dsp:txXfrm>
        <a:off x="597427" y="750422"/>
        <a:ext cx="6209531" cy="375211"/>
      </dsp:txXfrm>
    </dsp:sp>
    <dsp:sp modelId="{A965097E-32F1-4AB8-8C4E-2814A7596B2F}">
      <dsp:nvSpPr>
        <dsp:cNvPr id="0" name=""/>
        <dsp:cNvSpPr/>
      </dsp:nvSpPr>
      <dsp:spPr>
        <a:xfrm>
          <a:off x="362920" y="703521"/>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6FD30C-8B0F-450D-86DB-ECCFF4A23A9C}">
      <dsp:nvSpPr>
        <dsp:cNvPr id="0" name=""/>
        <dsp:cNvSpPr/>
      </dsp:nvSpPr>
      <dsp:spPr>
        <a:xfrm>
          <a:off x="738559" y="1313168"/>
          <a:ext cx="6068399"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cap="none">
              <a:latin typeface="Gill Sans MT" panose="020B0502020104020203"/>
            </a:rPr>
            <a:t>Prerequisites: Packages and Language</a:t>
          </a:r>
          <a:endParaRPr lang="en-US" sz="1800" kern="1200"/>
        </a:p>
      </dsp:txBody>
      <dsp:txXfrm>
        <a:off x="738559" y="1313168"/>
        <a:ext cx="6068399" cy="375211"/>
      </dsp:txXfrm>
    </dsp:sp>
    <dsp:sp modelId="{29B6EEE3-81D1-438F-8B50-75FD8904832A}">
      <dsp:nvSpPr>
        <dsp:cNvPr id="0" name=""/>
        <dsp:cNvSpPr/>
      </dsp:nvSpPr>
      <dsp:spPr>
        <a:xfrm>
          <a:off x="504052" y="1266267"/>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4203D11-518E-40F3-AB2F-642ECA45038A}">
      <dsp:nvSpPr>
        <dsp:cNvPr id="0" name=""/>
        <dsp:cNvSpPr/>
      </dsp:nvSpPr>
      <dsp:spPr>
        <a:xfrm>
          <a:off x="738559" y="1875558"/>
          <a:ext cx="6068399"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Diving into the Code</a:t>
          </a:r>
        </a:p>
      </dsp:txBody>
      <dsp:txXfrm>
        <a:off x="738559" y="1875558"/>
        <a:ext cx="6068399" cy="375211"/>
      </dsp:txXfrm>
    </dsp:sp>
    <dsp:sp modelId="{A94CA2C9-6E3D-4582-AB36-2334DF455DE2}">
      <dsp:nvSpPr>
        <dsp:cNvPr id="0" name=""/>
        <dsp:cNvSpPr/>
      </dsp:nvSpPr>
      <dsp:spPr>
        <a:xfrm>
          <a:off x="504052" y="1828656"/>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83320E-3667-4143-9F33-6EED7164061C}">
      <dsp:nvSpPr>
        <dsp:cNvPr id="0" name=""/>
        <dsp:cNvSpPr/>
      </dsp:nvSpPr>
      <dsp:spPr>
        <a:xfrm>
          <a:off x="597427" y="2438303"/>
          <a:ext cx="6209531"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Challenges</a:t>
          </a:r>
        </a:p>
      </dsp:txBody>
      <dsp:txXfrm>
        <a:off x="597427" y="2438303"/>
        <a:ext cx="6209531" cy="375211"/>
      </dsp:txXfrm>
    </dsp:sp>
    <dsp:sp modelId="{75D06F8E-04AD-44BD-B77F-803652652C12}">
      <dsp:nvSpPr>
        <dsp:cNvPr id="0" name=""/>
        <dsp:cNvSpPr/>
      </dsp:nvSpPr>
      <dsp:spPr>
        <a:xfrm>
          <a:off x="362920" y="2391402"/>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61B76FF-F005-4EE6-860E-A32607192B5E}">
      <dsp:nvSpPr>
        <dsp:cNvPr id="0" name=""/>
        <dsp:cNvSpPr/>
      </dsp:nvSpPr>
      <dsp:spPr>
        <a:xfrm>
          <a:off x="288790" y="3001049"/>
          <a:ext cx="6518168"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Team Contribution</a:t>
          </a:r>
        </a:p>
      </dsp:txBody>
      <dsp:txXfrm>
        <a:off x="288790" y="3001049"/>
        <a:ext cx="6518168" cy="375211"/>
      </dsp:txXfrm>
    </dsp:sp>
    <dsp:sp modelId="{92CD3E58-9778-4108-A873-EB1F1735CDC5}">
      <dsp:nvSpPr>
        <dsp:cNvPr id="0" name=""/>
        <dsp:cNvSpPr/>
      </dsp:nvSpPr>
      <dsp:spPr>
        <a:xfrm>
          <a:off x="54283" y="2954148"/>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6389B-6C73-4777-B9DF-A6D915EE4984}">
      <dsp:nvSpPr>
        <dsp:cNvPr id="0" name=""/>
        <dsp:cNvSpPr/>
      </dsp:nvSpPr>
      <dsp:spPr>
        <a:xfrm>
          <a:off x="720123" y="0"/>
          <a:ext cx="8161405" cy="385150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D9DCD-5214-4A18-B3BC-10852B897690}">
      <dsp:nvSpPr>
        <dsp:cNvPr id="0" name=""/>
        <dsp:cNvSpPr/>
      </dsp:nvSpPr>
      <dsp:spPr>
        <a:xfrm>
          <a:off x="4219"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1. Initialize</a:t>
          </a:r>
          <a:r>
            <a:rPr lang="en-US" sz="2100" kern="1200"/>
            <a:t> GUI</a:t>
          </a:r>
          <a:endParaRPr lang="en-US" sz="2100" kern="1200">
            <a:latin typeface="Gill Sans MT" panose="020B0502020104020203"/>
          </a:endParaRPr>
        </a:p>
      </dsp:txBody>
      <dsp:txXfrm>
        <a:off x="79425" y="1230656"/>
        <a:ext cx="1694436" cy="1390188"/>
      </dsp:txXfrm>
    </dsp:sp>
    <dsp:sp modelId="{174BBAF9-1B86-47E3-8552-624ECBA06E8B}">
      <dsp:nvSpPr>
        <dsp:cNvPr id="0" name=""/>
        <dsp:cNvSpPr/>
      </dsp:nvSpPr>
      <dsp:spPr>
        <a:xfrm>
          <a:off x="1941310"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2. Request user inputs</a:t>
          </a:r>
          <a:endParaRPr lang="en-US" sz="2100" kern="1200"/>
        </a:p>
      </dsp:txBody>
      <dsp:txXfrm>
        <a:off x="2016516" y="1230656"/>
        <a:ext cx="1694436" cy="1390188"/>
      </dsp:txXfrm>
    </dsp:sp>
    <dsp:sp modelId="{93B0E59E-84DE-44B1-9159-1CF2695BE7D1}">
      <dsp:nvSpPr>
        <dsp:cNvPr id="0" name=""/>
        <dsp:cNvSpPr/>
      </dsp:nvSpPr>
      <dsp:spPr>
        <a:xfrm>
          <a:off x="3878402"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3. Return</a:t>
          </a:r>
          <a:r>
            <a:rPr lang="en-US" sz="2100" kern="1200"/>
            <a:t> user inputs to the algorithm module</a:t>
          </a:r>
        </a:p>
      </dsp:txBody>
      <dsp:txXfrm>
        <a:off x="3953608" y="1230656"/>
        <a:ext cx="1694436" cy="1390188"/>
      </dsp:txXfrm>
    </dsp:sp>
    <dsp:sp modelId="{A8C63AB8-7F4B-405E-B4AF-56AF1D4F1B92}">
      <dsp:nvSpPr>
        <dsp:cNvPr id="0" name=""/>
        <dsp:cNvSpPr/>
      </dsp:nvSpPr>
      <dsp:spPr>
        <a:xfrm>
          <a:off x="5815493"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4. Begin data</a:t>
          </a:r>
          <a:r>
            <a:rPr lang="en-US" sz="2100" kern="1200"/>
            <a:t> processing and modeling</a:t>
          </a:r>
        </a:p>
      </dsp:txBody>
      <dsp:txXfrm>
        <a:off x="5890699" y="1230656"/>
        <a:ext cx="1694436" cy="1390188"/>
      </dsp:txXfrm>
    </dsp:sp>
    <dsp:sp modelId="{F27ED4FB-6CA3-4F2D-8556-A0096062A7F2}">
      <dsp:nvSpPr>
        <dsp:cNvPr id="0" name=""/>
        <dsp:cNvSpPr/>
      </dsp:nvSpPr>
      <dsp:spPr>
        <a:xfrm>
          <a:off x="7752584"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5. Return</a:t>
          </a:r>
          <a:r>
            <a:rPr lang="en-US" sz="2100" kern="1200"/>
            <a:t> the prediction results to </a:t>
          </a:r>
          <a:r>
            <a:rPr lang="en-US" sz="2100" kern="1200">
              <a:latin typeface="Gill Sans MT" panose="020B0502020104020203"/>
            </a:rPr>
            <a:t>IDE</a:t>
          </a:r>
          <a:endParaRPr lang="en-US" sz="2100" kern="1200"/>
        </a:p>
      </dsp:txBody>
      <dsp:txXfrm>
        <a:off x="7827790" y="1230656"/>
        <a:ext cx="1694436" cy="13901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39F76-1EBE-4799-BB19-CADD87217A7C}">
      <dsp:nvSpPr>
        <dsp:cNvPr id="0" name=""/>
        <dsp:cNvSpPr/>
      </dsp:nvSpPr>
      <dsp:spPr>
        <a:xfrm>
          <a:off x="0" y="147532"/>
          <a:ext cx="9963150" cy="56159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a:latin typeface="Gill Sans MT" panose="020B0502020104020203"/>
            </a:rPr>
            <a:t>Web Scraping</a:t>
          </a:r>
        </a:p>
      </dsp:txBody>
      <dsp:txXfrm>
        <a:off x="27415" y="174947"/>
        <a:ext cx="9908320" cy="506769"/>
      </dsp:txXfrm>
    </dsp:sp>
    <dsp:sp modelId="{FB971B90-13C9-4D15-9207-FE60D2DBEF11}">
      <dsp:nvSpPr>
        <dsp:cNvPr id="0" name=""/>
        <dsp:cNvSpPr/>
      </dsp:nvSpPr>
      <dsp:spPr>
        <a:xfrm>
          <a:off x="0" y="709132"/>
          <a:ext cx="99631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33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latin typeface="Gill Sans MT" panose="020B0502020104020203"/>
            </a:rPr>
            <a:t>We</a:t>
          </a:r>
          <a:r>
            <a:rPr lang="en-US" sz="1900" kern="1200"/>
            <a:t> </a:t>
          </a:r>
          <a:r>
            <a:rPr lang="en-US" sz="1900" kern="1200">
              <a:latin typeface="Gill Sans MT" panose="020B0502020104020203"/>
            </a:rPr>
            <a:t>ask</a:t>
          </a:r>
          <a:r>
            <a:rPr lang="en-US" sz="1900" kern="1200"/>
            <a:t> users to manually input the </a:t>
          </a:r>
          <a:r>
            <a:rPr lang="en-US" sz="1900" kern="1200">
              <a:latin typeface="Gill Sans MT" panose="020B0502020104020203"/>
            </a:rPr>
            <a:t>URL and</a:t>
          </a:r>
          <a:r>
            <a:rPr lang="en-US" sz="1900" kern="1200"/>
            <a:t> content of search result</a:t>
          </a:r>
        </a:p>
        <a:p>
          <a:pPr marL="171450" lvl="1" indent="-171450" algn="l" defTabSz="844550">
            <a:lnSpc>
              <a:spcPct val="90000"/>
            </a:lnSpc>
            <a:spcBef>
              <a:spcPct val="0"/>
            </a:spcBef>
            <a:spcAft>
              <a:spcPct val="20000"/>
            </a:spcAft>
            <a:buChar char="••"/>
          </a:pPr>
          <a:r>
            <a:rPr lang="en-US" sz="1900" kern="1200"/>
            <a:t>We manually collect a set of search results to provide diverse scores and topics</a:t>
          </a:r>
        </a:p>
      </dsp:txBody>
      <dsp:txXfrm>
        <a:off x="0" y="709132"/>
        <a:ext cx="9963150" cy="621000"/>
      </dsp:txXfrm>
    </dsp:sp>
    <dsp:sp modelId="{4E1635C3-CCFE-499F-8D5D-27208A8EB99D}">
      <dsp:nvSpPr>
        <dsp:cNvPr id="0" name=""/>
        <dsp:cNvSpPr/>
      </dsp:nvSpPr>
      <dsp:spPr>
        <a:xfrm>
          <a:off x="0" y="1330132"/>
          <a:ext cx="9963150" cy="56159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a:latin typeface="Gill Sans MT" panose="020B0502020104020203"/>
            </a:rPr>
            <a:t>User Interface</a:t>
          </a:r>
          <a:endParaRPr lang="en-US" sz="2400" kern="1200"/>
        </a:p>
      </dsp:txBody>
      <dsp:txXfrm>
        <a:off x="27415" y="1357547"/>
        <a:ext cx="9908320" cy="506769"/>
      </dsp:txXfrm>
    </dsp:sp>
    <dsp:sp modelId="{AEE64629-E13A-416F-9063-2886D5EB6957}">
      <dsp:nvSpPr>
        <dsp:cNvPr id="0" name=""/>
        <dsp:cNvSpPr/>
      </dsp:nvSpPr>
      <dsp:spPr>
        <a:xfrm>
          <a:off x="0" y="1891732"/>
          <a:ext cx="996315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33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We use the most popular UI package for Python, </a:t>
          </a:r>
          <a:r>
            <a:rPr lang="en-US" sz="1900" kern="1200" err="1"/>
            <a:t>tkinter</a:t>
          </a:r>
          <a:r>
            <a:rPr lang="en-US" sz="1900" kern="1200"/>
            <a:t>, to eliminate the problem to connect different languages</a:t>
          </a:r>
          <a:r>
            <a:rPr lang="en-US" sz="1900" kern="1200">
              <a:latin typeface="Gill Sans MT" panose="020B0502020104020203"/>
            </a:rPr>
            <a:t> (e.g.: Python and Java)</a:t>
          </a:r>
        </a:p>
      </dsp:txBody>
      <dsp:txXfrm>
        <a:off x="0" y="1891732"/>
        <a:ext cx="9963150" cy="571320"/>
      </dsp:txXfrm>
    </dsp:sp>
    <dsp:sp modelId="{CD91D813-85A6-45CD-9EF1-4AACDE2C8FFC}">
      <dsp:nvSpPr>
        <dsp:cNvPr id="0" name=""/>
        <dsp:cNvSpPr/>
      </dsp:nvSpPr>
      <dsp:spPr>
        <a:xfrm>
          <a:off x="0" y="2463052"/>
          <a:ext cx="9963150" cy="56159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latin typeface="Gill Sans MT" panose="020B0502020104020203"/>
            </a:rPr>
            <a:t>Modeling</a:t>
          </a:r>
          <a:endParaRPr lang="en-US" sz="2400" kern="1200"/>
        </a:p>
      </dsp:txBody>
      <dsp:txXfrm>
        <a:off x="27415" y="2490467"/>
        <a:ext cx="9908320" cy="506769"/>
      </dsp:txXfrm>
    </dsp:sp>
    <dsp:sp modelId="{FE811967-6538-4D6E-AFA5-B81299BBA7CF}">
      <dsp:nvSpPr>
        <dsp:cNvPr id="0" name=""/>
        <dsp:cNvSpPr/>
      </dsp:nvSpPr>
      <dsp:spPr>
        <a:xfrm>
          <a:off x="0" y="3024652"/>
          <a:ext cx="996315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33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We </a:t>
          </a:r>
          <a:r>
            <a:rPr lang="en-US" sz="1900" kern="1200">
              <a:latin typeface="Gill Sans MT" panose="020B0502020104020203"/>
            </a:rPr>
            <a:t>overwrite</a:t>
          </a:r>
          <a:r>
            <a:rPr lang="en-US" sz="1900" kern="1200"/>
            <a:t> the </a:t>
          </a:r>
          <a:r>
            <a:rPr lang="en-US" sz="1900" kern="1200">
              <a:latin typeface="Gill Sans MT" panose="020B0502020104020203"/>
            </a:rPr>
            <a:t>judgment</a:t>
          </a:r>
          <a:r>
            <a:rPr lang="en-US" sz="1900" kern="1200"/>
            <a:t> from </a:t>
          </a:r>
          <a:r>
            <a:rPr lang="en-US" sz="1900" kern="1200">
              <a:latin typeface="Gill Sans MT" panose="020B0502020104020203"/>
            </a:rPr>
            <a:t>one user</a:t>
          </a:r>
          <a:r>
            <a:rPr lang="en-US" sz="1900" kern="1200"/>
            <a:t> with </a:t>
          </a:r>
          <a:r>
            <a:rPr lang="en-US" sz="1900" kern="1200">
              <a:latin typeface="Gill Sans MT" panose="020B0502020104020203"/>
            </a:rPr>
            <a:t>judgments</a:t>
          </a:r>
          <a:r>
            <a:rPr lang="en-US" sz="1900" kern="1200"/>
            <a:t> provided by "authorities" </a:t>
          </a:r>
          <a:r>
            <a:rPr lang="en-US" sz="1900" kern="1200">
              <a:latin typeface="Gill Sans MT" panose="020B0502020104020203"/>
            </a:rPr>
            <a:t>websites when the source is identified as highly trustworthy or confirmed source of disinformation</a:t>
          </a:r>
        </a:p>
        <a:p>
          <a:pPr marL="171450" lvl="1" indent="-171450" algn="l" defTabSz="844550" rtl="0">
            <a:lnSpc>
              <a:spcPct val="90000"/>
            </a:lnSpc>
            <a:spcBef>
              <a:spcPct val="0"/>
            </a:spcBef>
            <a:spcAft>
              <a:spcPct val="20000"/>
            </a:spcAft>
            <a:buChar char="••"/>
          </a:pPr>
          <a:r>
            <a:rPr lang="en-US" sz="1900" kern="1200"/>
            <a:t>We adjust our testing datasets to teach the algorithm some additional features – for example, the resource of the content is more useful than the length of the content</a:t>
          </a:r>
          <a:r>
            <a:rPr lang="en-US" sz="1900" kern="1200">
              <a:latin typeface="Gill Sans MT" panose="020B0502020104020203"/>
            </a:rPr>
            <a:t> </a:t>
          </a:r>
          <a:endParaRPr lang="en-US" sz="1900" kern="1200"/>
        </a:p>
      </dsp:txBody>
      <dsp:txXfrm>
        <a:off x="0" y="3024652"/>
        <a:ext cx="9963150" cy="114264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12/7/2022</a:t>
            </a:fld>
            <a:endParaRPr lang="en-US"/>
          </a:p>
        </p:txBody>
      </p:sp>
      <p:sp>
        <p:nvSpPr>
          <p:cNvPr id="4" name="Footer Placeholder 3">
            <a:extLst>
              <a:ext uri="{FF2B5EF4-FFF2-40B4-BE49-F238E27FC236}">
                <a16:creationId xmlns:a16="http://schemas.microsoft.com/office/drawing/2014/main" xmlns=""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Hi Everyone, Welcome to our project – our topic is centered on Identifying Disinformation. Our Team lead is David Burrus, and we have two additional members – Ginna Woo and </a:t>
            </a:r>
            <a:r>
              <a:rPr lang="en-US" dirty="0" err="1">
                <a:cs typeface="Calibri"/>
              </a:rPr>
              <a:t>Jianci</a:t>
            </a:r>
            <a:r>
              <a:rPr lang="en-US" dirty="0">
                <a:cs typeface="Calibri"/>
              </a:rPr>
              <a:t> (Angela) Zhai. </a:t>
            </a:r>
            <a:endParaRPr lang="en-US"/>
          </a:p>
          <a:p>
            <a:endParaRPr lang="en-US" dirty="0">
              <a:cs typeface="Calibri"/>
            </a:endParaRPr>
          </a:p>
          <a:p>
            <a:r>
              <a:rPr lang="en-US" dirty="0">
                <a:cs typeface="Calibri"/>
              </a:rPr>
              <a:t>Now, lets jump into our topic.</a:t>
            </a: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are the packages required to run all three parts of Notebook B. For the interactive user experience, only Part I should be executed. In other words, do not start by choosing "Run All". Please note that user input goes in the dialog box, but model output appears in Jupyter. </a:t>
            </a:r>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a:p>
        </p:txBody>
      </p:sp>
    </p:spTree>
    <p:extLst>
      <p:ext uri="{BB962C8B-B14F-4D97-AF65-F5344CB8AC3E}">
        <p14:creationId xmlns:p14="http://schemas.microsoft.com/office/powerpoint/2010/main" val="240341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are some example inputs for the reviewer to try. The first three examples are highly reliable. The last three examples are pretty suspicious. The reviewer can see what scores are produced by the model.</a:t>
            </a:r>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2626293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noted before, in this section we will dive deeper into the code to understand how our team developed our user interface, data processes involved, and </a:t>
            </a:r>
            <a:r>
              <a:rPr lang="en-US"/>
              <a:t>implementation of the model.</a:t>
            </a:r>
            <a:endParaRPr lang="en-US">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196226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create the GUI, we utilize a well-known python package called </a:t>
            </a:r>
            <a:r>
              <a:rPr lang="en-US" err="1">
                <a:cs typeface="Calibri"/>
              </a:rPr>
              <a:t>Tkinter</a:t>
            </a:r>
            <a:r>
              <a:rPr lang="en-US">
                <a:cs typeface="Calibri"/>
              </a:rPr>
              <a:t> (or TK interface) to develop our frontend. </a:t>
            </a:r>
            <a:r>
              <a:rPr lang="en-US" err="1">
                <a:cs typeface="Calibri"/>
              </a:rPr>
              <a:t>Tkinter</a:t>
            </a:r>
            <a:r>
              <a:rPr lang="en-US">
                <a:cs typeface="Calibri"/>
              </a:rPr>
              <a:t> provides custom commands to create and manipulate GUI widgets  – such as creating buttons, text labels, the interface window, and more. For our example, we created a very simple GUI to allow the user to interact with our model. This image shows our entire front end – we created several text labels to provide instructions and examples to the end user. We initialized two variables to capture user inputs, in our case: link and the site's content. We also created buttons for users to initiate the analysis.</a:t>
            </a:r>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a:p>
        </p:txBody>
      </p:sp>
    </p:spTree>
    <p:extLst>
      <p:ext uri="{BB962C8B-B14F-4D97-AF65-F5344CB8AC3E}">
        <p14:creationId xmlns:p14="http://schemas.microsoft.com/office/powerpoint/2010/main" val="2384380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noted previously, the interface captures the user's input for a link and the link's content. When a user submits the analysis, this kicks off our analysis piece which we will dive further shortly. Figure 2.1 shows the user the processes running on the backend. This is projected from the IDE that is running the code. The IDE will produce a final analysis -  as you can see above, the example shown is indicating a trustworthy with a Misinformation Score of 1 which is a high level of disinformation site based on the content that was entered by the user. Our hope is to allow users to quickly identify misinformation.</a:t>
            </a:r>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a:p>
        </p:txBody>
      </p:sp>
    </p:spTree>
    <p:extLst>
      <p:ext uri="{BB962C8B-B14F-4D97-AF65-F5344CB8AC3E}">
        <p14:creationId xmlns:p14="http://schemas.microsoft.com/office/powerpoint/2010/main" val="280147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Stage 3 is fairly simple – it is the first step in retrieving the user inputs and projecting the inputs right back out to the user on the IDE before starting the next steps which is the data processing piece. This is so that the user can see the processes happening based on the information that was entered into the GUI.</a:t>
            </a:r>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a:p>
        </p:txBody>
      </p:sp>
    </p:spTree>
    <p:extLst>
      <p:ext uri="{BB962C8B-B14F-4D97-AF65-F5344CB8AC3E}">
        <p14:creationId xmlns:p14="http://schemas.microsoft.com/office/powerpoint/2010/main" val="12854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url_accuracy.xls file contains scoring (</a:t>
            </a:r>
            <a:r>
              <a:rPr lang="en-US" err="1"/>
              <a:t>accuracy_score</a:t>
            </a:r>
            <a:r>
              <a:rPr lang="en-US"/>
              <a:t>) for the host on a scale of 1 to 5 with 1 indicating very low levels of trust:</a:t>
            </a:r>
          </a:p>
          <a:p>
            <a:r>
              <a:rPr lang="en-US"/>
              <a:t>- the accuracy score will be introduced into the final modeling set as a predictor. If the accuracy score is missed for one </a:t>
            </a:r>
            <a:r>
              <a:rPr lang="en-US" err="1"/>
              <a:t>url</a:t>
            </a:r>
            <a:r>
              <a:rPr lang="en-US"/>
              <a:t>, a score 3 will be provided (neutral)</a:t>
            </a:r>
            <a:endParaRPr lang="en-US">
              <a:cs typeface="Calibri"/>
            </a:endParaRPr>
          </a:p>
          <a:p>
            <a:r>
              <a:rPr lang="en-US"/>
              <a:t>- if the score is 1 or 5, this score will overwrite the human judgement. By doing so, we combine judgment from human and list of authority websites and make sure in our algorithm the reliability of source will be an important predictor, if not the most powerful predictor.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a:p>
        </p:txBody>
      </p:sp>
    </p:spTree>
    <p:extLst>
      <p:ext uri="{BB962C8B-B14F-4D97-AF65-F5344CB8AC3E}">
        <p14:creationId xmlns:p14="http://schemas.microsoft.com/office/powerpoint/2010/main" val="1416090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second part of our data processing, we used a popular toolkit called Natural Language Toolkit (NLTK) to performed Tokenization to remove any </a:t>
            </a:r>
            <a:r>
              <a:rPr lang="en-US" dirty="0"/>
              <a:t>punctuation, non-English and numbers. We also used </a:t>
            </a:r>
            <a:r>
              <a:rPr lang="en-US" dirty="0" err="1"/>
              <a:t>genism.parsing.preprocessing</a:t>
            </a:r>
            <a:r>
              <a:rPr lang="en-US" dirty="0"/>
              <a:t> to remove stop words. </a:t>
            </a:r>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a:p>
        </p:txBody>
      </p:sp>
    </p:spTree>
    <p:extLst>
      <p:ext uri="{BB962C8B-B14F-4D97-AF65-F5344CB8AC3E}">
        <p14:creationId xmlns:p14="http://schemas.microsoft.com/office/powerpoint/2010/main" val="1562375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normalize our data we leverage TF-IDF to evaluate how relevant a word is to a data in our overall collection of data. In order to improve computation efficiency we removed any words with a normalized value that is less than or equal to the 25 percentile since those words have weights that are too small to make an impact in our prediction.</a:t>
            </a:r>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a:p>
        </p:txBody>
      </p:sp>
    </p:spTree>
    <p:extLst>
      <p:ext uri="{BB962C8B-B14F-4D97-AF65-F5344CB8AC3E}">
        <p14:creationId xmlns:p14="http://schemas.microsoft.com/office/powerpoint/2010/main" val="24471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we are performing LDA clustering to vectorize features – we choose to use LDA as a challenge for our team to increase our general understanding of the modeling methods. It is also one of the most popular topic modeling methods in NLP. The goal of leveraging LDA is to find topics a document belongs to based on the words in it. Essentially, we want to figure out what are the words in each different topics in our dataset. In our example we are using LDA to identify representative words for a topic. We created a function called </a:t>
            </a:r>
            <a:r>
              <a:rPr lang="en-US" dirty="0" err="1">
                <a:cs typeface="Calibri"/>
              </a:rPr>
              <a:t>plot_top_words</a:t>
            </a:r>
            <a:r>
              <a:rPr lang="en-US" dirty="0">
                <a:cs typeface="Calibri"/>
              </a:rPr>
              <a:t> to project the topics identified along with a set of representative words. Though this function is NOT needed for the model – provided the code here for informational purposes (anyone who is interested in exploring our dataset further can see slide 20 for more explanation)</a:t>
            </a:r>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a:p>
        </p:txBody>
      </p:sp>
    </p:spTree>
    <p:extLst>
      <p:ext uri="{BB962C8B-B14F-4D97-AF65-F5344CB8AC3E}">
        <p14:creationId xmlns:p14="http://schemas.microsoft.com/office/powerpoint/2010/main" val="369617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is a quick overview of our main topics – we’ll start off introducing our project and our ideas. We'll then jump into exploring our code and provide an explanation on our analysis development. We'll highlight our challenges and end our presentation with improvements to consider.</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3505115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section we combined LDA scores with the </a:t>
            </a:r>
            <a:r>
              <a:rPr lang="en-US" dirty="0" err="1">
                <a:cs typeface="Calibri"/>
              </a:rPr>
              <a:t>dataframe</a:t>
            </a:r>
            <a:r>
              <a:rPr lang="en-US" dirty="0">
                <a:cs typeface="Calibri"/>
              </a:rPr>
              <a:t> data generated from our collection of data to generate topic weights. We applied log-transformation and divided the number by 10 to ensure that the value falls within a comparable range with other variables.</a:t>
            </a:r>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a:p>
        </p:txBody>
      </p:sp>
    </p:spTree>
    <p:extLst>
      <p:ext uri="{BB962C8B-B14F-4D97-AF65-F5344CB8AC3E}">
        <p14:creationId xmlns:p14="http://schemas.microsoft.com/office/powerpoint/2010/main" val="261453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prepare for the modeling we used </a:t>
            </a:r>
            <a:r>
              <a:rPr lang="en-US" dirty="0" err="1">
                <a:cs typeface="Calibri"/>
              </a:rPr>
              <a:t>sklearn</a:t>
            </a:r>
            <a:r>
              <a:rPr lang="en-US" dirty="0">
                <a:cs typeface="Calibri"/>
              </a:rPr>
              <a:t> to run our logistic regression to train the model. Variables generated earlier from the user input will server as our </a:t>
            </a:r>
            <a:r>
              <a:rPr lang="en-US" dirty="0" err="1">
                <a:cs typeface="Calibri"/>
              </a:rPr>
              <a:t>x_train</a:t>
            </a:r>
            <a:r>
              <a:rPr lang="en-US" dirty="0">
                <a:cs typeface="Calibri"/>
              </a:rPr>
              <a:t> variable. </a:t>
            </a:r>
            <a:r>
              <a:rPr lang="en-US" dirty="0" err="1">
                <a:cs typeface="Calibri"/>
              </a:rPr>
              <a:t>Y_train</a:t>
            </a:r>
            <a:r>
              <a:rPr lang="en-US" dirty="0">
                <a:cs typeface="Calibri"/>
              </a:rPr>
              <a:t> will serve as our outputs generated from the model. Finally this will generate a </a:t>
            </a:r>
            <a:r>
              <a:rPr lang="en-US" dirty="0" err="1">
                <a:cs typeface="Calibri"/>
              </a:rPr>
              <a:t>y_pred</a:t>
            </a:r>
            <a:r>
              <a:rPr lang="en-US" dirty="0">
                <a:cs typeface="Calibri"/>
              </a:rPr>
              <a:t> which holds the prediction value generated from the model as a probability for our implementation. We converted the logistic regression output to a 5-point scale from 1 (indicates high level of disinformation) to 5 (accurate information). The result is outputted in the </a:t>
            </a:r>
            <a:r>
              <a:rPr lang="en-US" dirty="0" err="1">
                <a:cs typeface="Calibri"/>
              </a:rPr>
              <a:t>output_label</a:t>
            </a:r>
            <a:r>
              <a:rPr lang="en-US" dirty="0">
                <a:cs typeface="Calibri"/>
              </a:rPr>
              <a:t> variable.</a:t>
            </a:r>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a:p>
        </p:txBody>
      </p:sp>
    </p:spTree>
    <p:extLst>
      <p:ext uri="{BB962C8B-B14F-4D97-AF65-F5344CB8AC3E}">
        <p14:creationId xmlns:p14="http://schemas.microsoft.com/office/powerpoint/2010/main" val="2067768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With the results captured by the variable "</a:t>
            </a:r>
            <a:r>
              <a:rPr lang="en-US" dirty="0" err="1">
                <a:cs typeface="Calibri"/>
              </a:rPr>
              <a:t>output_label</a:t>
            </a:r>
            <a:r>
              <a:rPr lang="en-US" dirty="0">
                <a:cs typeface="Calibri"/>
              </a:rPr>
              <a:t>", the code will print out the final analysis as a disinformation score. The example shown above indicates the link and link's content entered by the user has a disinformation score of 5 which indicates accurate information is provided by the specific link that user ran the analysis on.</a:t>
            </a:r>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a:p>
        </p:txBody>
      </p:sp>
    </p:spTree>
    <p:extLst>
      <p:ext uri="{BB962C8B-B14F-4D97-AF65-F5344CB8AC3E}">
        <p14:creationId xmlns:p14="http://schemas.microsoft.com/office/powerpoint/2010/main" val="3078839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Take a pause here to watch the entire application process from start to finish. </a:t>
            </a:r>
          </a:p>
        </p:txBody>
      </p:sp>
      <p:sp>
        <p:nvSpPr>
          <p:cNvPr id="4" name="Slide Number Placeholder 3"/>
          <p:cNvSpPr>
            <a:spLocks noGrp="1"/>
          </p:cNvSpPr>
          <p:nvPr>
            <p:ph type="sldNum" sz="quarter" idx="5"/>
          </p:nvPr>
        </p:nvSpPr>
        <p:spPr/>
        <p:txBody>
          <a:bodyPr/>
          <a:lstStyle/>
          <a:p>
            <a:fld id="{C6B3AB32-59DF-41F1-9618-EDFBF5049629}" type="slidenum">
              <a:rPr lang="en-US" smtClean="0"/>
              <a:t>24</a:t>
            </a:fld>
            <a:endParaRPr lang="en-US"/>
          </a:p>
        </p:txBody>
      </p:sp>
    </p:spTree>
    <p:extLst>
      <p:ext uri="{BB962C8B-B14F-4D97-AF65-F5344CB8AC3E}">
        <p14:creationId xmlns:p14="http://schemas.microsoft.com/office/powerpoint/2010/main" val="1990179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unforeseen challenges in our project that changed our scope. Our initial scraping attempts on Google and Twitter were unsuccessful because the websites blocked our crawlers. In addition, many of the large search engines implemented ways to remove any disinformation content from the search results which made it difficult for our team to collect sufficient data (disinformation and non-disinformation content) for our training sample. Our team had to resort to manual data collection which was extremely time consuming which caused our data set to be relatively small. In order to effectively train a model – we need a much larger set of training data to provide accurate results. Furthermore, our original proposal suggest building an extension from scratch to project the disinformation analysis to our user directly onto a search result page. Extensions are built using JavaScript however, our model was written in Python. This created difficulties integrating the codes to process the data therefore we opted to create an user interface as a workaround. Due to the difficulties of relying of the whole corpus when normalizing the test data, we had to ingest and process the test data at each iteration of prediction which drastically lowers the efficiency of our program.</a:t>
            </a:r>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a:p>
        </p:txBody>
      </p:sp>
    </p:spTree>
    <p:extLst>
      <p:ext uri="{BB962C8B-B14F-4D97-AF65-F5344CB8AC3E}">
        <p14:creationId xmlns:p14="http://schemas.microsoft.com/office/powerpoint/2010/main" val="310241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noted previously as a workaround for the web scrape issue – we manually collected the test data set. Our original idea was to collect as many sample data as possible so that we can project the disinformation scores directly onto a search result. As mentioned earlier we</a:t>
            </a:r>
            <a:r>
              <a:rPr lang="en-US" dirty="0"/>
              <a:t> created an user interface to capture user input (this allows us to manually collect some data (not a lot due to effort limitation – we would need more time and individuals to collect a large sample) and seek user input to run the analysis instead of generating millions of disinformation scores against search engine results) and opted away from building an extension. </a:t>
            </a:r>
            <a:endParaRPr lang="en-US" dirty="0">
              <a:cs typeface="Calibri"/>
            </a:endParaRPr>
          </a:p>
          <a:p>
            <a:r>
              <a:rPr lang="en-US" dirty="0">
                <a:cs typeface="Calibri"/>
              </a:rPr>
              <a:t>For our modeling the we overwrite human's judgement with the ones confirmed by "authorities" websites because...</a:t>
            </a:r>
          </a:p>
          <a:p>
            <a:r>
              <a:rPr lang="en-US" dirty="0">
                <a:cs typeface="Calibri"/>
              </a:rPr>
              <a:t>- with so much information available online, we believe it’s becoming harder and harder for ordinary users without expertise in certain domain to be able to tell whether a search result is real or not</a:t>
            </a:r>
          </a:p>
          <a:p>
            <a:r>
              <a:rPr lang="en-US" dirty="0">
                <a:cs typeface="Calibri"/>
              </a:rPr>
              <a:t>- the websites that are dedicated to help evaluate the reliabilities and transparency of websites can be a cure for such information overdose</a:t>
            </a:r>
          </a:p>
          <a:p>
            <a:r>
              <a:rPr lang="en-US" dirty="0">
                <a:cs typeface="Calibri"/>
              </a:rPr>
              <a:t>- by blending the human judgement and "authorities" websites judgement together, we believe we will make our algorithm more efficient and accurate</a:t>
            </a:r>
          </a:p>
          <a:p>
            <a:endParaRPr lang="en-US" dirty="0">
              <a:cs typeface="Calibri"/>
            </a:endParaRPr>
          </a:p>
          <a:p>
            <a:r>
              <a:rPr lang="en-US" dirty="0">
                <a:cs typeface="Calibri"/>
              </a:rPr>
              <a:t>Given</a:t>
            </a:r>
            <a:r>
              <a:rPr lang="en-US" dirty="0"/>
              <a:t> the challenges mentioned and our workaround for resolving the problems we encountered we were still able to produce a working proof-of-concept and we truly hope you enjoy using it.</a:t>
            </a:r>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26</a:t>
            </a:fld>
            <a:endParaRPr lang="en-US"/>
          </a:p>
        </p:txBody>
      </p:sp>
    </p:spTree>
    <p:extLst>
      <p:ext uri="{BB962C8B-B14F-4D97-AF65-F5344CB8AC3E}">
        <p14:creationId xmlns:p14="http://schemas.microsoft.com/office/powerpoint/2010/main" val="1469757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[Read the slide]</a:t>
            </a:r>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a:p>
        </p:txBody>
      </p:sp>
    </p:spTree>
    <p:extLst>
      <p:ext uri="{BB962C8B-B14F-4D97-AF65-F5344CB8AC3E}">
        <p14:creationId xmlns:p14="http://schemas.microsoft.com/office/powerpoint/2010/main" val="2008303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28</a:t>
            </a:fld>
            <a:endParaRPr lang="en-US"/>
          </a:p>
        </p:txBody>
      </p:sp>
    </p:spTree>
    <p:extLst>
      <p:ext uri="{BB962C8B-B14F-4D97-AF65-F5344CB8AC3E}">
        <p14:creationId xmlns:p14="http://schemas.microsoft.com/office/powerpoint/2010/main" val="10467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spread of misinformation and disinformation has affected our ability to improve many aspects of our lives – and this can be health related (COVID19) or even climate change for example. With so many information around us, it is extremely difficult to differentiate what is true information.  Our goal here is to develop a tool to provide valuable insight on the information we received to help users identify disinformation. Our analysis program will produce disinformation scores for the end users to inform them of the level of disinformation allowing the user to make more inform decisions on content they are consuming. In the next few slides we will explore our goals and dive deeper into our code.</a:t>
            </a:r>
          </a:p>
          <a:p>
            <a:endParaRPr lang="en-US" dirty="0"/>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2773735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are our original project objectives. [Read them.]</a:t>
            </a:r>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68871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attempted to follow through our original concept which involves developing an web extension to directly modify the search engine results by integrating our model and injecting our disinformation analysis directly onto the search result page as seen in Figure 1.0. However, we came across several issues with compiling two different languages as web extensions are written in JavaScript – our model code was developed using Python. Given our time constraints as well – we opted to create an alternative solution that involves creating a user interface that take in user inputs instead (see Figure 1.1). The inputs will be used to kick-off the analysis. In the next section, we will talk more about the code and how the analysis is performed.</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1797996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submission includes four files, listed here and submitted through teh GitHub repository used for the team's prior submissions. There are two code files that address different parts of the project and that explore modeling in different ways. And there are two data files used by the two code files.</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1657705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code file, Notebook A, is a Jupyter notebook that illustrates the difficulty of scraping search engine results. Once it became clear that our original vision could not be achieved in the available time, we created a set of COVID-related search results that could be loaded from an Excel file. The reviewer can imagine, with a little more time, it might be possible to obtain such data directly from one or more search engines. </a:t>
            </a:r>
          </a:p>
          <a:p>
            <a:r>
              <a:rPr lang="en-US">
                <a:cs typeface="Calibri"/>
              </a:rPr>
              <a:t>For each "search engine result", our data set combines the URL and text content with additional context including heading text and outlinks on that URL, a single-user judgment, an expert judgment (where available) and domain information.</a:t>
            </a:r>
          </a:p>
          <a:p>
            <a:r>
              <a:rPr lang="en-US">
                <a:cs typeface="Calibri"/>
              </a:rPr>
              <a:t>The data set is analyzed using techniques discussed in class: removing stopwords and punctuation, tokenizing and stemming words, sentiment analysis, and so on. Both code files perform similar text transformations and processing.</a:t>
            </a:r>
          </a:p>
          <a:p>
            <a:r>
              <a:rPr lang="en-US">
                <a:cs typeface="Calibri"/>
              </a:rPr>
              <a:t>However, Notebook A tries a discriminative modeling approach, while Notebook B tries a more generative approach. It has been interesting to compare the results. </a:t>
            </a: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142695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a list of Python packages that must be installed prior to running Notebook A. Please note that Notebook B also uses many of these packages, and a few others as well.</a:t>
            </a:r>
          </a:p>
          <a:p>
            <a:r>
              <a:rPr lang="en-US">
                <a:cs typeface="Calibri"/>
              </a:rPr>
              <a:t>Notebook A requires no user input. It can be run either cell-by-cell, or all at once, as the reviewer prefers. All of this program's output, including plots and performance statistics, are displayed within Jupyter.</a:t>
            </a: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3561582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second code file, Notebook B, provides an interactive user experience. The team's original vision was to provide feedback to users directly on the search results page, but this was not possible within the allotted time. So, this program allows a user (or reviewer) to enter a URL and its text content, and then to receive an information accuracy score from 1 (disinformation) to 5 (accurate information). </a:t>
            </a:r>
          </a:p>
          <a:p>
            <a:r>
              <a:rPr lang="en-US">
                <a:cs typeface="Calibri"/>
              </a:rPr>
              <a:t>Parts II and III of this notebook are for those who want to run the code step by step and see more details.</a:t>
            </a:r>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a:p>
        </p:txBody>
      </p:sp>
    </p:spTree>
    <p:extLst>
      <p:ext uri="{BB962C8B-B14F-4D97-AF65-F5344CB8AC3E}">
        <p14:creationId xmlns:p14="http://schemas.microsoft.com/office/powerpoint/2010/main" val="252680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12/7/2022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loomberg.com/quote/PFE:US" TargetMode="External"/><Relationship Id="rId7" Type="http://schemas.openxmlformats.org/officeDocument/2006/relationships/hyperlink" Target="https://twitter.com/hashtag/TheyAllLied?src=hashtag_clic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niaid.nih.gov/diseases-conditions/coronaviruses" TargetMode="External"/><Relationship Id="rId5" Type="http://schemas.openxmlformats.org/officeDocument/2006/relationships/hyperlink" Target="https://www.medrxiv.org/content/10.1101/2021.08.24.21262415v1.full.pdf" TargetMode="External"/><Relationship Id="rId4" Type="http://schemas.openxmlformats.org/officeDocument/2006/relationships/hyperlink" Target="https://www.bloomberg.com/quote/BNTX:US" TargetMode="Externa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1.svg"/><Relationship Id="rId12" Type="http://schemas.openxmlformats.org/officeDocument/2006/relationships/image" Target="../media/image16.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9.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0.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9.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0.svg"/><Relationship Id="rId5" Type="http://schemas.openxmlformats.org/officeDocument/2006/relationships/image" Target="../media/image23.png"/><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9.png"/><Relationship Id="rId7" Type="http://schemas.openxmlformats.org/officeDocument/2006/relationships/image" Target="../media/image28.svg"/><Relationship Id="rId12"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11.svg"/><Relationship Id="rId5" Type="http://schemas.openxmlformats.org/officeDocument/2006/relationships/image" Target="../media/image28.png"/><Relationship Id="rId10" Type="http://schemas.openxmlformats.org/officeDocument/2006/relationships/image" Target="../media/image8.png"/><Relationship Id="rId4" Type="http://schemas.openxmlformats.org/officeDocument/2006/relationships/image" Target="../media/image13.svg"/><Relationship Id="rId9"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30.png"/><Relationship Id="rId4" Type="http://schemas.openxmlformats.org/officeDocument/2006/relationships/image" Target="../media/image30.svg"/></Relationships>
</file>

<file path=ppt/slides/_rels/slide2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1.svg"/><Relationship Id="rId5" Type="http://schemas.openxmlformats.org/officeDocument/2006/relationships/image" Target="../media/image32.png"/><Relationship Id="rId4" Type="http://schemas.openxmlformats.org/officeDocument/2006/relationships/image" Target="../media/image39.sv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mailto:dburrus3@illinois.edu"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hyperlink" Target="mailto:jianciz2@illinois.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449812" y="3564759"/>
            <a:ext cx="11554100" cy="1937519"/>
          </a:xfrm>
        </p:spPr>
        <p:txBody>
          <a:bodyPr>
            <a:noAutofit/>
          </a:bodyPr>
          <a:lstStyle/>
          <a:p>
            <a:r>
              <a:rPr lang="en-US" sz="6000">
                <a:solidFill>
                  <a:schemeClr val="bg1"/>
                </a:solidFill>
              </a:rPr>
              <a:t>Identifying Disinformation </a:t>
            </a: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484822"/>
          </a:xfrm>
        </p:spPr>
        <p:txBody>
          <a:bodyPr>
            <a:normAutofit/>
          </a:bodyPr>
          <a:lstStyle/>
          <a:p>
            <a:r>
              <a:rPr lang="en-US">
                <a:solidFill>
                  <a:srgbClr val="7CEBFF"/>
                </a:solidFill>
              </a:rPr>
              <a:t>Authors: </a:t>
            </a:r>
            <a:r>
              <a:rPr lang="en-US">
                <a:ea typeface="+mn-lt"/>
                <a:cs typeface="+mn-lt"/>
              </a:rPr>
              <a:t>David Burrus, Ginna Woo, </a:t>
            </a:r>
            <a:r>
              <a:rPr lang="en-US" err="1">
                <a:ea typeface="+mn-lt"/>
                <a:cs typeface="+mn-lt"/>
              </a:rPr>
              <a:t>Jianci</a:t>
            </a:r>
            <a:r>
              <a:rPr lang="en-US">
                <a:ea typeface="+mn-lt"/>
                <a:cs typeface="+mn-lt"/>
              </a:rPr>
              <a:t> Zhai (Angela)</a:t>
            </a:r>
            <a:endParaRPr lang="en-US">
              <a:solidFill>
                <a:srgbClr val="7CEBFF"/>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D2197-CF9C-B9D3-907F-252D88F2643B}"/>
              </a:ext>
            </a:extLst>
          </p:cNvPr>
          <p:cNvSpPr>
            <a:spLocks noGrp="1"/>
          </p:cNvSpPr>
          <p:nvPr>
            <p:ph type="title"/>
          </p:nvPr>
        </p:nvSpPr>
        <p:spPr/>
        <p:txBody>
          <a:bodyPr/>
          <a:lstStyle/>
          <a:p>
            <a:r>
              <a:rPr lang="en-US"/>
              <a:t>Notebook B – Usage</a:t>
            </a:r>
          </a:p>
        </p:txBody>
      </p:sp>
      <p:sp>
        <p:nvSpPr>
          <p:cNvPr id="3" name="Content Placeholder 2">
            <a:extLst>
              <a:ext uri="{FF2B5EF4-FFF2-40B4-BE49-F238E27FC236}">
                <a16:creationId xmlns:a16="http://schemas.microsoft.com/office/drawing/2014/main" xmlns="" id="{6DA8365C-28E7-E8E4-509B-AB86CE6C07BF}"/>
              </a:ext>
            </a:extLst>
          </p:cNvPr>
          <p:cNvSpPr>
            <a:spLocks noGrp="1"/>
          </p:cNvSpPr>
          <p:nvPr>
            <p:ph idx="1"/>
          </p:nvPr>
        </p:nvSpPr>
        <p:spPr>
          <a:xfrm>
            <a:off x="581192" y="1724953"/>
            <a:ext cx="11029615" cy="4908871"/>
          </a:xfrm>
        </p:spPr>
        <p:txBody>
          <a:bodyPr>
            <a:normAutofit/>
          </a:bodyPr>
          <a:lstStyle/>
          <a:p>
            <a:pPr marL="305435" indent="-305435"/>
            <a:r>
              <a:rPr lang="en-US" dirty="0"/>
              <a:t>Notebook B requires the following packages to be installed prior to use: </a:t>
            </a:r>
            <a:r>
              <a:rPr lang="en-US" dirty="0" err="1">
                <a:solidFill>
                  <a:schemeClr val="accent2"/>
                </a:solidFill>
              </a:rPr>
              <a:t>openpyxl</a:t>
            </a:r>
            <a:r>
              <a:rPr lang="en-US" dirty="0">
                <a:solidFill>
                  <a:schemeClr val="accent2"/>
                </a:solidFill>
              </a:rPr>
              <a:t>, </a:t>
            </a:r>
            <a:r>
              <a:rPr lang="en-US" dirty="0" err="1">
                <a:solidFill>
                  <a:schemeClr val="accent2"/>
                </a:solidFill>
              </a:rPr>
              <a:t>tkinter</a:t>
            </a:r>
            <a:r>
              <a:rPr lang="en-US" dirty="0">
                <a:solidFill>
                  <a:schemeClr val="accent2"/>
                </a:solidFill>
              </a:rPr>
              <a:t>, </a:t>
            </a:r>
            <a:r>
              <a:rPr lang="en-US" dirty="0" err="1">
                <a:solidFill>
                  <a:schemeClr val="accent2"/>
                </a:solidFill>
              </a:rPr>
              <a:t>tldextract</a:t>
            </a:r>
            <a:r>
              <a:rPr lang="en-US" dirty="0">
                <a:solidFill>
                  <a:schemeClr val="accent2"/>
                </a:solidFill>
              </a:rPr>
              <a:t>, </a:t>
            </a:r>
            <a:r>
              <a:rPr lang="en-US" dirty="0" err="1">
                <a:solidFill>
                  <a:schemeClr val="accent2"/>
                </a:solidFill>
              </a:rPr>
              <a:t>nltk</a:t>
            </a:r>
            <a:r>
              <a:rPr lang="en-US" dirty="0">
                <a:solidFill>
                  <a:schemeClr val="accent2"/>
                </a:solidFill>
              </a:rPr>
              <a:t>, </a:t>
            </a:r>
            <a:r>
              <a:rPr lang="en-US" dirty="0" err="1">
                <a:solidFill>
                  <a:schemeClr val="accent2"/>
                </a:solidFill>
              </a:rPr>
              <a:t>gensim</a:t>
            </a:r>
            <a:r>
              <a:rPr lang="en-US" dirty="0">
                <a:solidFill>
                  <a:schemeClr val="accent2"/>
                </a:solidFill>
              </a:rPr>
              <a:t>, </a:t>
            </a:r>
            <a:r>
              <a:rPr lang="en-US" dirty="0" err="1">
                <a:solidFill>
                  <a:schemeClr val="accent2"/>
                </a:solidFill>
              </a:rPr>
              <a:t>sklearn</a:t>
            </a:r>
            <a:r>
              <a:rPr lang="en-US" dirty="0"/>
              <a:t>, and </a:t>
            </a:r>
            <a:r>
              <a:rPr lang="en-US" dirty="0">
                <a:solidFill>
                  <a:schemeClr val="accent2"/>
                </a:solidFill>
              </a:rPr>
              <a:t>seaborn</a:t>
            </a:r>
            <a:r>
              <a:rPr lang="en-US" dirty="0"/>
              <a:t> as well as standard packages </a:t>
            </a:r>
            <a:r>
              <a:rPr lang="en-US" dirty="0" err="1">
                <a:solidFill>
                  <a:schemeClr val="accent2"/>
                </a:solidFill>
              </a:rPr>
              <a:t>numpy</a:t>
            </a:r>
            <a:r>
              <a:rPr lang="en-US" dirty="0">
                <a:solidFill>
                  <a:schemeClr val="accent2"/>
                </a:solidFill>
              </a:rPr>
              <a:t>, pandas, string</a:t>
            </a:r>
            <a:r>
              <a:rPr lang="en-US" dirty="0">
                <a:solidFill>
                  <a:schemeClr val="accent2"/>
                </a:solidFill>
                <a:ea typeface="+mn-lt"/>
                <a:cs typeface="+mn-lt"/>
              </a:rPr>
              <a:t>, </a:t>
            </a:r>
            <a:r>
              <a:rPr lang="en-US" dirty="0">
                <a:solidFill>
                  <a:schemeClr val="accent2"/>
                </a:solidFill>
              </a:rPr>
              <a:t>matplotlib, </a:t>
            </a:r>
            <a:r>
              <a:rPr lang="en-US" dirty="0" err="1">
                <a:solidFill>
                  <a:schemeClr val="accent2"/>
                </a:solidFill>
              </a:rPr>
              <a:t>pyplot</a:t>
            </a:r>
            <a:r>
              <a:rPr lang="en-US" dirty="0">
                <a:solidFill>
                  <a:schemeClr val="accent2"/>
                </a:solidFill>
              </a:rPr>
              <a:t>, and </a:t>
            </a:r>
            <a:r>
              <a:rPr lang="en-US" dirty="0" err="1">
                <a:solidFill>
                  <a:schemeClr val="accent2"/>
                </a:solidFill>
              </a:rPr>
              <a:t>plotly</a:t>
            </a:r>
            <a:r>
              <a:rPr lang="en-US" dirty="0"/>
              <a:t>. Packages </a:t>
            </a:r>
            <a:r>
              <a:rPr lang="en-US" dirty="0" err="1"/>
              <a:t>pyplot</a:t>
            </a:r>
            <a:r>
              <a:rPr lang="en-US" dirty="0"/>
              <a:t>, </a:t>
            </a:r>
            <a:r>
              <a:rPr lang="en-US" dirty="0" err="1"/>
              <a:t>plotly</a:t>
            </a:r>
            <a:r>
              <a:rPr lang="en-US" dirty="0"/>
              <a:t>, and seaborn are not required by Part 1, because they are used to generate charts of the data and will help you understand the methodology better. </a:t>
            </a:r>
            <a:r>
              <a:rPr lang="en-US" dirty="0">
                <a:solidFill>
                  <a:schemeClr val="accent2"/>
                </a:solidFill>
              </a:rPr>
              <a:t>Python 3.7</a:t>
            </a:r>
            <a:r>
              <a:rPr lang="en-US" dirty="0">
                <a:solidFill>
                  <a:schemeClr val="tx1"/>
                </a:solidFill>
              </a:rPr>
              <a:t> is </a:t>
            </a:r>
            <a:r>
              <a:rPr lang="en-US" dirty="0">
                <a:solidFill>
                  <a:schemeClr val="tx1"/>
                </a:solidFill>
                <a:ea typeface="+mn-lt"/>
                <a:cs typeface="+mn-lt"/>
              </a:rPr>
              <a:t>s</a:t>
            </a:r>
            <a:r>
              <a:rPr lang="en-US" dirty="0">
                <a:ea typeface="+mn-lt"/>
                <a:cs typeface="+mn-lt"/>
              </a:rPr>
              <a:t>trongly recommended.</a:t>
            </a:r>
          </a:p>
          <a:p>
            <a:pPr marL="305435" indent="-305435"/>
            <a:r>
              <a:rPr lang="en-US" dirty="0"/>
              <a:t>To run the GUI program (Part I), open the notebook in </a:t>
            </a:r>
            <a:r>
              <a:rPr lang="en-US" dirty="0" err="1"/>
              <a:t>Jupyter</a:t>
            </a:r>
            <a:r>
              <a:rPr lang="en-US" dirty="0"/>
              <a:t> and run the first code cell (immediately under the heading "Part I"). When this cell is run, a dialog box will appear with fields for the user to enter (a) a COVID-related web site address and (b) the text contents of that address. </a:t>
            </a:r>
          </a:p>
          <a:p>
            <a:pPr marL="305435" indent="-305435"/>
            <a:r>
              <a:rPr lang="en-US" dirty="0">
                <a:ea typeface="+mn-lt"/>
                <a:cs typeface="+mn-lt"/>
              </a:rPr>
              <a:t>Example inputs (URL and text content) are on the next page, for the reviewer to try.</a:t>
            </a:r>
            <a:endParaRPr lang="en-US" dirty="0"/>
          </a:p>
          <a:p>
            <a:pPr marL="305435" indent="-305435"/>
            <a:r>
              <a:rPr lang="en-US" dirty="0">
                <a:ea typeface="+mn-lt"/>
                <a:cs typeface="+mn-lt"/>
              </a:rPr>
              <a:t>Results of the program’s analysis will be displayed in the </a:t>
            </a:r>
            <a:r>
              <a:rPr lang="en-US" dirty="0" err="1">
                <a:ea typeface="+mn-lt"/>
                <a:cs typeface="+mn-lt"/>
              </a:rPr>
              <a:t>Jupyter</a:t>
            </a:r>
            <a:r>
              <a:rPr lang="en-US" dirty="0">
                <a:ea typeface="+mn-lt"/>
                <a:cs typeface="+mn-lt"/>
              </a:rPr>
              <a:t> notebook (not the dialog box).</a:t>
            </a:r>
          </a:p>
          <a:p>
            <a:pPr marL="305435" indent="-305435"/>
            <a:r>
              <a:rPr lang="en-US" dirty="0"/>
              <a:t>Notebook B will work with PyCharm, Anaconda, or Visual Studio Code. If the notebook doesn't work, you can always try to convert it into a simpler .</a:t>
            </a:r>
            <a:r>
              <a:rPr lang="en-US" dirty="0" err="1"/>
              <a:t>py</a:t>
            </a:r>
            <a:r>
              <a:rPr lang="en-US" dirty="0"/>
              <a:t> file and run using python directly.</a:t>
            </a:r>
          </a:p>
        </p:txBody>
      </p:sp>
    </p:spTree>
    <p:extLst>
      <p:ext uri="{BB962C8B-B14F-4D97-AF65-F5344CB8AC3E}">
        <p14:creationId xmlns:p14="http://schemas.microsoft.com/office/powerpoint/2010/main" val="933807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91336-973E-12B1-F1DE-D6DECFF69694}"/>
              </a:ext>
            </a:extLst>
          </p:cNvPr>
          <p:cNvSpPr>
            <a:spLocks noGrp="1"/>
          </p:cNvSpPr>
          <p:nvPr>
            <p:ph type="title"/>
          </p:nvPr>
        </p:nvSpPr>
        <p:spPr/>
        <p:txBody>
          <a:bodyPr/>
          <a:lstStyle/>
          <a:p>
            <a:r>
              <a:rPr lang="en-US">
                <a:ea typeface="+mj-lt"/>
                <a:cs typeface="+mj-lt"/>
              </a:rPr>
              <a:t>Notebook B – Example Inputs</a:t>
            </a:r>
            <a:endParaRPr lang="en-US"/>
          </a:p>
        </p:txBody>
      </p:sp>
      <p:graphicFrame>
        <p:nvGraphicFramePr>
          <p:cNvPr id="4" name="Table 4">
            <a:extLst>
              <a:ext uri="{FF2B5EF4-FFF2-40B4-BE49-F238E27FC236}">
                <a16:creationId xmlns:a16="http://schemas.microsoft.com/office/drawing/2014/main" xmlns="" id="{AE879298-2857-75AE-2D92-80616E5D2FB1}"/>
              </a:ext>
            </a:extLst>
          </p:cNvPr>
          <p:cNvGraphicFramePr>
            <a:graphicFrameLocks noGrp="1"/>
          </p:cNvGraphicFramePr>
          <p:nvPr>
            <p:ph idx="1"/>
            <p:extLst>
              <p:ext uri="{D42A27DB-BD31-4B8C-83A1-F6EECF244321}">
                <p14:modId xmlns:p14="http://schemas.microsoft.com/office/powerpoint/2010/main" val="3567428221"/>
              </p:ext>
            </p:extLst>
          </p:nvPr>
        </p:nvGraphicFramePr>
        <p:xfrm>
          <a:off x="423333" y="2181794"/>
          <a:ext cx="11336052" cy="4394200"/>
        </p:xfrm>
        <a:graphic>
          <a:graphicData uri="http://schemas.openxmlformats.org/drawingml/2006/table">
            <a:tbl>
              <a:tblPr firstRow="1" bandRow="1">
                <a:tableStyleId>{5C22544A-7EE6-4342-B048-85BDC9FD1C3A}</a:tableStyleId>
              </a:tblPr>
              <a:tblGrid>
                <a:gridCol w="2058051">
                  <a:extLst>
                    <a:ext uri="{9D8B030D-6E8A-4147-A177-3AD203B41FA5}">
                      <a16:colId xmlns:a16="http://schemas.microsoft.com/office/drawing/2014/main" xmlns="" val="198034249"/>
                    </a:ext>
                  </a:extLst>
                </a:gridCol>
                <a:gridCol w="9278001">
                  <a:extLst>
                    <a:ext uri="{9D8B030D-6E8A-4147-A177-3AD203B41FA5}">
                      <a16:colId xmlns:a16="http://schemas.microsoft.com/office/drawing/2014/main" xmlns="" val="1054682214"/>
                    </a:ext>
                  </a:extLst>
                </a:gridCol>
              </a:tblGrid>
              <a:tr h="370840">
                <a:tc>
                  <a:txBody>
                    <a:bodyPr/>
                    <a:lstStyle/>
                    <a:p>
                      <a:pPr algn="ctr"/>
                      <a:r>
                        <a:rPr lang="en-US" sz="1400"/>
                        <a:t>URL</a:t>
                      </a:r>
                    </a:p>
                  </a:txBody>
                  <a:tcPr anchor="ctr"/>
                </a:tc>
                <a:tc>
                  <a:txBody>
                    <a:bodyPr/>
                    <a:lstStyle/>
                    <a:p>
                      <a:pPr algn="ctr"/>
                      <a:r>
                        <a:rPr lang="en-US" sz="1400"/>
                        <a:t>Text Content</a:t>
                      </a:r>
                    </a:p>
                  </a:txBody>
                  <a:tcPr anchor="ctr"/>
                </a:tc>
                <a:extLst>
                  <a:ext uri="{0D108BD9-81ED-4DB2-BD59-A6C34878D82A}">
                    <a16:rowId xmlns:a16="http://schemas.microsoft.com/office/drawing/2014/main" xmlns="" val="1304768273"/>
                  </a:ext>
                </a:extLst>
              </a:tr>
              <a:tr h="370840">
                <a:tc>
                  <a:txBody>
                    <a:bodyPr/>
                    <a:lstStyle/>
                    <a:p>
                      <a:pPr lvl="0">
                        <a:buNone/>
                      </a:pPr>
                      <a:r>
                        <a:rPr lang="en-US" sz="1000" b="0" i="0" u="sng" strike="noStrike" noProof="0">
                          <a:latin typeface="Gill Sans MT"/>
                        </a:rPr>
                        <a:t>https://www.who.int/westernpacific/emergencies/covid-19/information/asymptomatic-covid-19</a:t>
                      </a:r>
                      <a:endParaRPr lang="en-US" sz="1000"/>
                    </a:p>
                  </a:txBody>
                  <a:tcPr anchor="ctr"/>
                </a:tc>
                <a:tc>
                  <a:txBody>
                    <a:bodyPr/>
                    <a:lstStyle/>
                    <a:p>
                      <a:pPr lvl="0">
                        <a:buNone/>
                      </a:pPr>
                      <a:r>
                        <a:rPr lang="en-US" sz="800" b="0" i="0" u="none" strike="noStrike" noProof="0">
                          <a:latin typeface="Gill Sans MT"/>
                        </a:rPr>
                        <a:t>Asymptomatic COVID-19 - A person infected with COVID-19 also may not experience any symptoms and, without knowing, can transmit the virus to others. Get vaccinated and keep up all the protective measures to protect yourself, your loved ones and your community. Quarantine is the separation of contacts from others after exposure to a probable or confirmed COVID-19 case – you may or may not be infected. Quarantine is important in helping to limit the spread of COVID-19. If you have had exposure to a probable or confirmed COVID-19 case, your national health authority may ask you to stay home or at a designated centre for a certain period of time to help break the chain of COVID-19 transmission. Self-monitor your health and watch for any coronavirus symptoms. Always follow the advice of your national health authority on when and how to seek medical attention.</a:t>
                      </a:r>
                      <a:endParaRPr lang="en-US" sz="800"/>
                    </a:p>
                  </a:txBody>
                  <a:tcPr anchor="ctr"/>
                </a:tc>
                <a:extLst>
                  <a:ext uri="{0D108BD9-81ED-4DB2-BD59-A6C34878D82A}">
                    <a16:rowId xmlns:a16="http://schemas.microsoft.com/office/drawing/2014/main" xmlns="" val="915921911"/>
                  </a:ext>
                </a:extLst>
              </a:tr>
              <a:tr h="370840">
                <a:tc>
                  <a:txBody>
                    <a:bodyPr/>
                    <a:lstStyle/>
                    <a:p>
                      <a:pPr lvl="0">
                        <a:buNone/>
                      </a:pPr>
                      <a:r>
                        <a:rPr lang="en-US" sz="1000" b="0" i="0" u="sng" strike="noStrike" noProof="0">
                          <a:latin typeface="Gill Sans MT"/>
                        </a:rPr>
                        <a:t>https://www.bloomberg.com/news/articles/2021-08-27/previous-covid-prevents-delta-infection-better-than-pfizer-shot</a:t>
                      </a:r>
                      <a:endParaRPr lang="en-US" sz="1000"/>
                    </a:p>
                  </a:txBody>
                  <a:tcPr anchor="ctr"/>
                </a:tc>
                <a:tc>
                  <a:txBody>
                    <a:bodyPr/>
                    <a:lstStyle/>
                    <a:p>
                      <a:pPr lvl="0">
                        <a:buNone/>
                      </a:pPr>
                      <a:r>
                        <a:rPr lang="en-US" sz="800" b="0" i="0" u="none" strike="noStrike" noProof="0">
                          <a:latin typeface="Gill Sans MT"/>
                        </a:rPr>
                        <a:t>People who recovered from a bout of Covid-19 during one of the earlier waves of the pandemic appear to have a lower risk of contracting the delta variant than those who got two doses of the vaccine from </a:t>
                      </a:r>
                      <a:r>
                        <a:rPr lang="en-US" sz="800" b="0" i="0" u="none" strike="noStrike" noProof="0">
                          <a:latin typeface="Gill Sans MT"/>
                          <a:hlinkClick r:id="rId3"/>
                        </a:rPr>
                        <a:t>Pfizer Inc.</a:t>
                      </a:r>
                      <a:r>
                        <a:rPr lang="en-US" sz="800" b="0" i="0" u="none" strike="noStrike" noProof="0">
                          <a:latin typeface="Gill Sans MT"/>
                        </a:rPr>
                        <a:t> and </a:t>
                      </a:r>
                      <a:r>
                        <a:rPr lang="en-US" sz="800" b="0" i="0" u="none" strike="noStrike" noProof="0">
                          <a:latin typeface="Gill Sans MT"/>
                          <a:hlinkClick r:id="rId4"/>
                        </a:rPr>
                        <a:t>BioNTech SE</a:t>
                      </a:r>
                      <a:r>
                        <a:rPr lang="en-US" sz="800" b="0" i="0" u="none" strike="noStrike" noProof="0">
                          <a:latin typeface="Gill Sans MT"/>
                        </a:rPr>
                        <a:t>. The largest real-world </a:t>
                      </a:r>
                      <a:r>
                        <a:rPr lang="en-US" sz="800" b="0" i="0" u="none" strike="noStrike" noProof="0">
                          <a:latin typeface="Gill Sans MT"/>
                          <a:hlinkClick r:id="rId5"/>
                        </a:rPr>
                        <a:t>analysis</a:t>
                      </a:r>
                      <a:r>
                        <a:rPr lang="en-US" sz="800" b="0" i="0" u="none" strike="noStrike" noProof="0">
                          <a:latin typeface="Gill Sans MT"/>
                        </a:rPr>
                        <a:t> comparing natural immunity -- gained from an earlier infection -- to the protection provided by one of the most potent vaccines currently in use showed that reinfections were much less common. The paper from researchers in Israel contrasts with earlier studies, which showed that immunizations offered better protection than an earlier infection, though those studies were not of the delta variant. </a:t>
                      </a:r>
                      <a:endParaRPr lang="en-US" sz="800"/>
                    </a:p>
                  </a:txBody>
                  <a:tcPr anchor="ctr"/>
                </a:tc>
                <a:extLst>
                  <a:ext uri="{0D108BD9-81ED-4DB2-BD59-A6C34878D82A}">
                    <a16:rowId xmlns:a16="http://schemas.microsoft.com/office/drawing/2014/main" xmlns="" val="878201446"/>
                  </a:ext>
                </a:extLst>
              </a:tr>
              <a:tr h="370840">
                <a:tc>
                  <a:txBody>
                    <a:bodyPr/>
                    <a:lstStyle/>
                    <a:p>
                      <a:pPr lvl="0">
                        <a:buNone/>
                      </a:pPr>
                      <a:r>
                        <a:rPr lang="en-US" sz="1000" b="0" i="0" u="sng" strike="noStrike" noProof="0">
                          <a:latin typeface="Gill Sans MT"/>
                        </a:rPr>
                        <a:t>https://www.niaid.nih.gov/news-events/nih-clinical-trial-investigational-vaccine-covid-19-begins</a:t>
                      </a:r>
                      <a:endParaRPr lang="en-US" sz="1000"/>
                    </a:p>
                  </a:txBody>
                  <a:tcPr anchor="ctr"/>
                </a:tc>
                <a:tc>
                  <a:txBody>
                    <a:bodyPr/>
                    <a:lstStyle/>
                    <a:p>
                      <a:pPr lvl="0">
                        <a:buNone/>
                      </a:pPr>
                      <a:r>
                        <a:rPr lang="en-US" sz="800" b="0" i="0" u="none" strike="noStrike" noProof="0">
                          <a:latin typeface="Gill Sans MT"/>
                        </a:rPr>
                        <a:t>A Phase 1 clinical trial evaluating an investigational vaccine designed to protect against coronavirus disease 2019 (COVID-19) has begun at Kaiser Permanente Washington Health Research Institute (KPWHRI) in Seattle. The </a:t>
                      </a:r>
                      <a:r>
                        <a:rPr lang="en-US" sz="800" b="0" i="0" u="none" strike="noStrike" noProof="0">
                          <a:latin typeface="Gill Sans MT"/>
                          <a:hlinkClick r:id="rId6"/>
                        </a:rPr>
                        <a:t>National Institute of Allergy and Infectious Diseases (NIAID)</a:t>
                      </a:r>
                      <a:r>
                        <a:rPr lang="en-US" sz="800" b="0" i="0" u="none" strike="noStrike" noProof="0">
                          <a:latin typeface="Gill Sans MT"/>
                        </a:rPr>
                        <a:t>, part of the National Institutes of Health, is funding the trial. KPWHRI is part of NIAID’s Infectious Diseases Clinical Research Consortium. The open-label trial will enroll 45 healthy adult volunteers ages 18 to 55 years over approximately 6 weeks. The first participant received the investigational vaccine today. The study is evaluating different doses of the experimental vaccine for safety and its ability to induce an immune response in participants. This is the first of multiple steps in the clinical trial process for evaluating the potential benefit of the vaccine. The vaccine is called mRNA-1273 and was developed by NIAID scientists and their collaborators at the biotechnology company Moderna, Inc., based in Cambridge, Massachusetts. The Coalition for Epidemic Preparedness Innovations (CEPI) supported the manufacturing of the vaccine candidate for the Phase 1 clinical trial. “Finding a safe and effective vaccine to prevent infection with SARS-CoV-2 is an urgent public health priority,” said NIAID Director Anthony S. Fauci, M.D. “This Phase 1 study, launched in record speed, is an important first step toward achieving that goal.”</a:t>
                      </a:r>
                      <a:endParaRPr lang="en-US" sz="800"/>
                    </a:p>
                  </a:txBody>
                  <a:tcPr anchor="ctr"/>
                </a:tc>
                <a:extLst>
                  <a:ext uri="{0D108BD9-81ED-4DB2-BD59-A6C34878D82A}">
                    <a16:rowId xmlns:a16="http://schemas.microsoft.com/office/drawing/2014/main" xmlns="" val="4095387633"/>
                  </a:ext>
                </a:extLst>
              </a:tr>
              <a:tr h="370840">
                <a:tc>
                  <a:txBody>
                    <a:bodyPr/>
                    <a:lstStyle/>
                    <a:p>
                      <a:pPr lvl="0">
                        <a:buNone/>
                      </a:pPr>
                      <a:r>
                        <a:rPr lang="en-US" sz="1000" b="0" i="0" u="sng" strike="noStrike" noProof="0">
                          <a:latin typeface="Gill Sans MT"/>
                        </a:rPr>
                        <a:t>https://weeksmd.com/2020/03/5g-worsens-coronavirus/</a:t>
                      </a:r>
                      <a:endParaRPr lang="en-US" sz="1000"/>
                    </a:p>
                  </a:txBody>
                  <a:tcPr anchor="ctr"/>
                </a:tc>
                <a:tc>
                  <a:txBody>
                    <a:bodyPr/>
                    <a:lstStyle/>
                    <a:p>
                      <a:pPr lvl="0">
                        <a:buNone/>
                      </a:pPr>
                      <a:r>
                        <a:rPr lang="en-US" sz="800" b="0" i="0" u="none" strike="noStrike" noProof="0">
                          <a:latin typeface="Gill Sans MT"/>
                        </a:rPr>
                        <a:t>Did 5G’s Neurotoxic and Immunotoxic Electromagnetic Radiation Make Wuhan’s Coronavirus Epidemic Deadlier? A Discussion of Some of the Un-mentioned/Censored-out Co-Factors in the Coronavirus Pandemic. The unwanted truths about the connections between 1) our immune systems’ resistance to infectious organisms and 2) the immunotoxic electromagnetic radiation of 5G networks have been intentionally kept out of the breathless 24/7 media coverage by our “Bought-and-Sold” Politicians, Medical “Experts”, Public Health Bureaucrats and the Obedient Mainstream Media’s Talking Heads – each of whom appear to be controlled by the ruling class’s multibillionaire 1% that profits from every crisis, whether designed/man-made or accidental (except for their occasional irritating losses in stock market crashes (that the most of the savvy ones manage by short-selling maneuvers before the crashes occur). One could ask the logical question: Is what is happening in the world of mandatory over-vaccinating everybody who will stand still the Zombie Apocalypse or is it just another false flag Swine Flu, SARS, MERS or Zika “Pseudo-epidemic”?</a:t>
                      </a:r>
                      <a:endParaRPr lang="en-US"/>
                    </a:p>
                  </a:txBody>
                  <a:tcPr anchor="ctr"/>
                </a:tc>
                <a:extLst>
                  <a:ext uri="{0D108BD9-81ED-4DB2-BD59-A6C34878D82A}">
                    <a16:rowId xmlns:a16="http://schemas.microsoft.com/office/drawing/2014/main" xmlns="" val="3853333999"/>
                  </a:ext>
                </a:extLst>
              </a:tr>
              <a:tr h="370840">
                <a:tc>
                  <a:txBody>
                    <a:bodyPr/>
                    <a:lstStyle/>
                    <a:p>
                      <a:pPr lvl="0">
                        <a:buNone/>
                      </a:pPr>
                      <a:r>
                        <a:rPr lang="en-US" sz="1000" b="0" i="0" u="sng" strike="noStrike" noProof="0">
                          <a:latin typeface="Gill Sans MT"/>
                        </a:rPr>
                        <a:t>https://twitter.com/CristianTerhes/status/1589262808084250624</a:t>
                      </a:r>
                      <a:endParaRPr lang="en-US" sz="1000"/>
                    </a:p>
                  </a:txBody>
                  <a:tcPr anchor="ctr"/>
                </a:tc>
                <a:tc>
                  <a:txBody>
                    <a:bodyPr/>
                    <a:lstStyle/>
                    <a:p>
                      <a:pPr lvl="0" algn="l">
                        <a:lnSpc>
                          <a:spcPct val="100000"/>
                        </a:lnSpc>
                        <a:spcBef>
                          <a:spcPts val="0"/>
                        </a:spcBef>
                        <a:spcAft>
                          <a:spcPts val="0"/>
                        </a:spcAft>
                        <a:buNone/>
                      </a:pPr>
                      <a:r>
                        <a:rPr lang="en-US" sz="800" b="0" i="0" u="none" strike="noStrike" noProof="0">
                          <a:latin typeface="Gill Sans MT"/>
                        </a:rPr>
                        <a:t>The new COVID bivalent boosters aren’t better than the old injections, a study finds. But these bivalent boosters were not tested in humans before they were approved in USA. So how really "safe and effective" are they? We need to demand answers to these questions. </a:t>
                      </a:r>
                      <a:r>
                        <a:rPr lang="en-US" sz="800" b="0" i="0" u="none" strike="noStrike" noProof="0">
                          <a:latin typeface="Gill Sans MT"/>
                          <a:hlinkClick r:id="rId7"/>
                        </a:rPr>
                        <a:t>#TheyAllLied</a:t>
                      </a:r>
                      <a:r>
                        <a:rPr lang="en-US" sz="800" b="0" i="0" u="none" strike="noStrike" noProof="0">
                          <a:latin typeface="Gill Sans MT"/>
                        </a:rPr>
                        <a:t> </a:t>
                      </a:r>
                      <a:endParaRPr lang="en-US"/>
                    </a:p>
                    <a:p>
                      <a:pPr lvl="0">
                        <a:buNone/>
                      </a:pPr>
                      <a:r>
                        <a:rPr lang="en-US" sz="800" b="0" i="0" u="none" strike="noStrike" noProof="0">
                          <a:latin typeface="Gill Sans MT"/>
                        </a:rPr>
                        <a:t>Doc Mc - fringe minority Replying to @CristianTerhes Thank you for exposing this. Canada is still in a coma where this is concerned. Our leaders are a big fail!</a:t>
                      </a:r>
                      <a:endParaRPr lang="en-US"/>
                    </a:p>
                  </a:txBody>
                  <a:tcPr anchor="ctr"/>
                </a:tc>
                <a:extLst>
                  <a:ext uri="{0D108BD9-81ED-4DB2-BD59-A6C34878D82A}">
                    <a16:rowId xmlns:a16="http://schemas.microsoft.com/office/drawing/2014/main" xmlns="" val="3537375446"/>
                  </a:ext>
                </a:extLst>
              </a:tr>
              <a:tr h="370840">
                <a:tc>
                  <a:txBody>
                    <a:bodyPr/>
                    <a:lstStyle/>
                    <a:p>
                      <a:pPr lvl="0">
                        <a:buNone/>
                      </a:pPr>
                      <a:r>
                        <a:rPr lang="en-US" sz="1000" b="0" i="0" u="none" strike="noStrike" noProof="0">
                          <a:latin typeface="Gill Sans MT"/>
                        </a:rPr>
                        <a:t>https://www.bitchute.com/video/pyczBzMfOnuo/</a:t>
                      </a:r>
                      <a:endParaRPr lang="en-US" sz="1000"/>
                    </a:p>
                  </a:txBody>
                  <a:tcPr anchor="ctr"/>
                </a:tc>
                <a:tc>
                  <a:txBody>
                    <a:bodyPr/>
                    <a:lstStyle/>
                    <a:p>
                      <a:pPr lvl="0" algn="l">
                        <a:lnSpc>
                          <a:spcPct val="100000"/>
                        </a:lnSpc>
                        <a:spcBef>
                          <a:spcPts val="0"/>
                        </a:spcBef>
                        <a:spcAft>
                          <a:spcPts val="0"/>
                        </a:spcAft>
                        <a:buNone/>
                      </a:pPr>
                      <a:r>
                        <a:rPr lang="en-US" sz="800" b="0" i="0" u="none" strike="noStrike" cap="all" noProof="0">
                          <a:latin typeface="Gill Sans MT"/>
                        </a:rPr>
                        <a:t>WARNING FOR HUMANITY / COVID-19 VACCINE &amp; TRANSHUMANISM / BY DR CARRIE MADEJ – </a:t>
                      </a:r>
                      <a:r>
                        <a:rPr lang="en-US" sz="800" b="0" i="0" u="none" strike="noStrike" noProof="0">
                          <a:latin typeface="Gill Sans MT"/>
                        </a:rPr>
                        <a:t>StopWorldControl </a:t>
                      </a:r>
                      <a:endParaRPr lang="en-US"/>
                    </a:p>
                    <a:p>
                      <a:pPr lvl="0">
                        <a:buNone/>
                      </a:pPr>
                      <a:r>
                        <a:rPr lang="en-US" sz="800" b="0" i="0" u="none" strike="noStrike" noProof="0">
                          <a:latin typeface="Gill Sans MT"/>
                        </a:rPr>
                        <a:t>Dr Carrie Madej explains how the proposed vaccine for COVID-19 can change humanity forever. Human 2.0, transhumanism, AI artificial intelligence.</a:t>
                      </a:r>
                      <a:endParaRPr lang="en-US"/>
                    </a:p>
                  </a:txBody>
                  <a:tcPr anchor="ctr"/>
                </a:tc>
                <a:extLst>
                  <a:ext uri="{0D108BD9-81ED-4DB2-BD59-A6C34878D82A}">
                    <a16:rowId xmlns:a16="http://schemas.microsoft.com/office/drawing/2014/main" xmlns="" val="4284697060"/>
                  </a:ext>
                </a:extLst>
              </a:tr>
            </a:tbl>
          </a:graphicData>
        </a:graphic>
      </p:graphicFrame>
    </p:spTree>
    <p:extLst>
      <p:ext uri="{BB962C8B-B14F-4D97-AF65-F5344CB8AC3E}">
        <p14:creationId xmlns:p14="http://schemas.microsoft.com/office/powerpoint/2010/main" val="1293957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9A4A4-E662-E96C-8BA4-F3250B5604F9}"/>
              </a:ext>
            </a:extLst>
          </p:cNvPr>
          <p:cNvSpPr>
            <a:spLocks noGrp="1"/>
          </p:cNvSpPr>
          <p:nvPr>
            <p:ph type="title"/>
          </p:nvPr>
        </p:nvSpPr>
        <p:spPr/>
        <p:txBody>
          <a:bodyPr/>
          <a:lstStyle/>
          <a:p>
            <a:r>
              <a:rPr lang="en-US"/>
              <a:t>Notebook B: Diving into the code</a:t>
            </a:r>
          </a:p>
        </p:txBody>
      </p:sp>
      <p:graphicFrame>
        <p:nvGraphicFramePr>
          <p:cNvPr id="5" name="Diagram 5">
            <a:extLst>
              <a:ext uri="{FF2B5EF4-FFF2-40B4-BE49-F238E27FC236}">
                <a16:creationId xmlns:a16="http://schemas.microsoft.com/office/drawing/2014/main" xmlns="" id="{C572636E-B1DB-35A6-4595-595F5C8DD710}"/>
              </a:ext>
            </a:extLst>
          </p:cNvPr>
          <p:cNvGraphicFramePr>
            <a:graphicFrameLocks noGrp="1"/>
          </p:cNvGraphicFramePr>
          <p:nvPr>
            <p:ph sz="half" idx="1"/>
            <p:extLst>
              <p:ext uri="{D42A27DB-BD31-4B8C-83A1-F6EECF244321}">
                <p14:modId xmlns:p14="http://schemas.microsoft.com/office/powerpoint/2010/main" val="401283706"/>
              </p:ext>
            </p:extLst>
          </p:nvPr>
        </p:nvGraphicFramePr>
        <p:xfrm>
          <a:off x="1565452" y="2174553"/>
          <a:ext cx="9601653" cy="3851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999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3017C-8719-5BF8-F526-5EBDF3C56456}"/>
              </a:ext>
            </a:extLst>
          </p:cNvPr>
          <p:cNvSpPr>
            <a:spLocks noGrp="1"/>
          </p:cNvSpPr>
          <p:nvPr>
            <p:ph type="title"/>
          </p:nvPr>
        </p:nvSpPr>
        <p:spPr/>
        <p:txBody>
          <a:bodyPr/>
          <a:lstStyle/>
          <a:p>
            <a:r>
              <a:rPr lang="en-US">
                <a:ea typeface="+mj-lt"/>
                <a:cs typeface="+mj-lt"/>
              </a:rPr>
              <a:t>1. INITIALIZE User Interface</a:t>
            </a:r>
          </a:p>
        </p:txBody>
      </p:sp>
      <p:sp>
        <p:nvSpPr>
          <p:cNvPr id="3" name="Content Placeholder 2">
            <a:extLst>
              <a:ext uri="{FF2B5EF4-FFF2-40B4-BE49-F238E27FC236}">
                <a16:creationId xmlns:a16="http://schemas.microsoft.com/office/drawing/2014/main" xmlns="" id="{FE5B2146-F877-FE98-026D-5A107079A968}"/>
              </a:ext>
            </a:extLst>
          </p:cNvPr>
          <p:cNvSpPr>
            <a:spLocks noGrp="1"/>
          </p:cNvSpPr>
          <p:nvPr>
            <p:ph sz="half" idx="1"/>
          </p:nvPr>
        </p:nvSpPr>
        <p:spPr>
          <a:xfrm>
            <a:off x="370392" y="2442146"/>
            <a:ext cx="3133296" cy="3696422"/>
          </a:xfrm>
        </p:spPr>
        <p:txBody>
          <a:bodyPr vert="horz" lIns="91440" tIns="45720" rIns="91440" bIns="45720" rtlCol="0" anchor="ctr">
            <a:noAutofit/>
          </a:bodyPr>
          <a:lstStyle/>
          <a:p>
            <a:pPr marL="0" indent="0">
              <a:buNone/>
            </a:pPr>
            <a:r>
              <a:rPr lang="en-US" dirty="0"/>
              <a:t>The code begins with a function that creates the user interface.  </a:t>
            </a:r>
          </a:p>
          <a:p>
            <a:pPr marL="0" indent="0">
              <a:buNone/>
            </a:pPr>
            <a:endParaRPr lang="en-US"/>
          </a:p>
          <a:p>
            <a:pPr marL="0" indent="0">
              <a:buNone/>
            </a:pPr>
            <a:r>
              <a:rPr lang="en-US" dirty="0"/>
              <a:t>The code initializes two variables to capture two of the main user inputs: link and the site's content.</a:t>
            </a:r>
          </a:p>
          <a:p>
            <a:pPr marL="0" indent="0">
              <a:buNone/>
            </a:pPr>
            <a:endParaRPr lang="en-US"/>
          </a:p>
          <a:p>
            <a:pPr marL="0" indent="0">
              <a:buNone/>
            </a:pPr>
            <a:r>
              <a:rPr lang="en-US" dirty="0"/>
              <a:t>Two button actions are created to allow the user to kick-off the program analysis.</a:t>
            </a:r>
          </a:p>
        </p:txBody>
      </p:sp>
      <p:pic>
        <p:nvPicPr>
          <p:cNvPr id="5" name="Picture 5" descr="Text&#10;&#10;Description automatically generated">
            <a:extLst>
              <a:ext uri="{FF2B5EF4-FFF2-40B4-BE49-F238E27FC236}">
                <a16:creationId xmlns:a16="http://schemas.microsoft.com/office/drawing/2014/main" xmlns="" id="{710215C7-3C26-F3A4-825B-7226AB1E414F}"/>
              </a:ext>
            </a:extLst>
          </p:cNvPr>
          <p:cNvPicPr>
            <a:picLocks noGrp="1" noChangeAspect="1"/>
          </p:cNvPicPr>
          <p:nvPr>
            <p:ph sz="half" idx="2"/>
          </p:nvPr>
        </p:nvPicPr>
        <p:blipFill>
          <a:blip r:embed="rId3"/>
          <a:stretch>
            <a:fillRect/>
          </a:stretch>
        </p:blipFill>
        <p:spPr>
          <a:xfrm>
            <a:off x="3800668" y="2162561"/>
            <a:ext cx="7791449" cy="4154832"/>
          </a:xfrm>
        </p:spPr>
      </p:pic>
      <p:sp>
        <p:nvSpPr>
          <p:cNvPr id="6" name="TextBox 5">
            <a:extLst>
              <a:ext uri="{FF2B5EF4-FFF2-40B4-BE49-F238E27FC236}">
                <a16:creationId xmlns:a16="http://schemas.microsoft.com/office/drawing/2014/main" xmlns="" id="{DFBEA2BF-DF7E-21FC-7DF9-A62D66A0E668}"/>
              </a:ext>
            </a:extLst>
          </p:cNvPr>
          <p:cNvSpPr txBox="1"/>
          <p:nvPr/>
        </p:nvSpPr>
        <p:spPr>
          <a:xfrm>
            <a:off x="368002" y="5537002"/>
            <a:ext cx="4129108" cy="409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solidFill>
                <a:srgbClr val="3D3D3D"/>
              </a:solidFill>
            </a:endParaRPr>
          </a:p>
        </p:txBody>
      </p:sp>
      <p:pic>
        <p:nvPicPr>
          <p:cNvPr id="7" name="Graphic 7" descr="Arrow Right with solid fill">
            <a:extLst>
              <a:ext uri="{FF2B5EF4-FFF2-40B4-BE49-F238E27FC236}">
                <a16:creationId xmlns:a16="http://schemas.microsoft.com/office/drawing/2014/main" xmlns="" id="{FE73B5D3-BC1F-F37F-8D2B-63E9D82F1945}"/>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159081" y="2278994"/>
            <a:ext cx="679091" cy="679091"/>
          </a:xfrm>
          <a:prstGeom prst="rect">
            <a:avLst/>
          </a:prstGeom>
        </p:spPr>
      </p:pic>
      <p:pic>
        <p:nvPicPr>
          <p:cNvPr id="8" name="Graphic 7" descr="Arrow Right with solid fill">
            <a:extLst>
              <a:ext uri="{FF2B5EF4-FFF2-40B4-BE49-F238E27FC236}">
                <a16:creationId xmlns:a16="http://schemas.microsoft.com/office/drawing/2014/main" xmlns="" id="{221FA1C1-A43F-A367-E933-C3DD74C97A1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59080" y="5144663"/>
            <a:ext cx="679091" cy="679091"/>
          </a:xfrm>
          <a:prstGeom prst="rect">
            <a:avLst/>
          </a:prstGeom>
        </p:spPr>
      </p:pic>
      <p:pic>
        <p:nvPicPr>
          <p:cNvPr id="9" name="Graphic 7" descr="Arrow Right with solid fill">
            <a:extLst>
              <a:ext uri="{FF2B5EF4-FFF2-40B4-BE49-F238E27FC236}">
                <a16:creationId xmlns:a16="http://schemas.microsoft.com/office/drawing/2014/main" xmlns="" id="{6C1E098F-7531-5C01-95CC-989FF1F32E97}"/>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159081" y="3945219"/>
            <a:ext cx="679091" cy="679091"/>
          </a:xfrm>
          <a:prstGeom prst="rect">
            <a:avLst/>
          </a:prstGeom>
        </p:spPr>
      </p:pic>
      <p:sp>
        <p:nvSpPr>
          <p:cNvPr id="10" name="TextBox 9">
            <a:extLst>
              <a:ext uri="{FF2B5EF4-FFF2-40B4-BE49-F238E27FC236}">
                <a16:creationId xmlns:a16="http://schemas.microsoft.com/office/drawing/2014/main" xmlns="" id="{75A67691-8D71-07A2-05B5-5C554BEE095D}"/>
              </a:ext>
            </a:extLst>
          </p:cNvPr>
          <p:cNvSpPr txBox="1"/>
          <p:nvPr/>
        </p:nvSpPr>
        <p:spPr>
          <a:xfrm>
            <a:off x="6787816" y="6346657"/>
            <a:ext cx="536407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t>Figure 1.0 - User interface code</a:t>
            </a:r>
          </a:p>
        </p:txBody>
      </p:sp>
      <p:pic>
        <p:nvPicPr>
          <p:cNvPr id="4" name="Picture 10">
            <a:extLst>
              <a:ext uri="{FF2B5EF4-FFF2-40B4-BE49-F238E27FC236}">
                <a16:creationId xmlns:a16="http://schemas.microsoft.com/office/drawing/2014/main" xmlns="" id="{515DA880-72AB-BA8B-9126-0C0C8D2C014F}"/>
              </a:ext>
            </a:extLst>
          </p:cNvPr>
          <p:cNvPicPr>
            <a:picLocks noChangeAspect="1"/>
          </p:cNvPicPr>
          <p:nvPr/>
        </p:nvPicPr>
        <p:blipFill>
          <a:blip r:embed="rId10"/>
          <a:stretch>
            <a:fillRect/>
          </a:stretch>
        </p:blipFill>
        <p:spPr>
          <a:xfrm>
            <a:off x="3801979" y="1918040"/>
            <a:ext cx="2743200" cy="214552"/>
          </a:xfrm>
          <a:prstGeom prst="rect">
            <a:avLst/>
          </a:prstGeom>
        </p:spPr>
      </p:pic>
      <p:sp>
        <p:nvSpPr>
          <p:cNvPr id="11" name="TextBox 10">
            <a:extLst>
              <a:ext uri="{FF2B5EF4-FFF2-40B4-BE49-F238E27FC236}">
                <a16:creationId xmlns:a16="http://schemas.microsoft.com/office/drawing/2014/main" xmlns="" id="{192C2ADC-2BBC-5DA2-FF7F-35AFA270370E}"/>
              </a:ext>
            </a:extLst>
          </p:cNvPr>
          <p:cNvSpPr txBox="1"/>
          <p:nvPr/>
        </p:nvSpPr>
        <p:spPr>
          <a:xfrm>
            <a:off x="370974" y="1804738"/>
            <a:ext cx="30179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User interface requires </a:t>
            </a:r>
            <a:r>
              <a:rPr lang="en-US" err="1">
                <a:solidFill>
                  <a:schemeClr val="tx2"/>
                </a:solidFill>
              </a:rPr>
              <a:t>Tkinter</a:t>
            </a:r>
            <a:r>
              <a:rPr lang="en-US">
                <a:solidFill>
                  <a:schemeClr val="tx2"/>
                </a:solidFill>
              </a:rPr>
              <a:t> package.</a:t>
            </a:r>
          </a:p>
        </p:txBody>
      </p:sp>
      <p:pic>
        <p:nvPicPr>
          <p:cNvPr id="12" name="Graphic 7" descr="Arrow Right with solid fill">
            <a:extLst>
              <a:ext uri="{FF2B5EF4-FFF2-40B4-BE49-F238E27FC236}">
                <a16:creationId xmlns:a16="http://schemas.microsoft.com/office/drawing/2014/main" xmlns="" id="{8688F5B8-18BB-AF79-5FAB-79C573E3CBBE}"/>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159080" y="1687441"/>
            <a:ext cx="679091" cy="679091"/>
          </a:xfrm>
          <a:prstGeom prst="rect">
            <a:avLst/>
          </a:prstGeom>
        </p:spPr>
      </p:pic>
    </p:spTree>
    <p:extLst>
      <p:ext uri="{BB962C8B-B14F-4D97-AF65-F5344CB8AC3E}">
        <p14:creationId xmlns:p14="http://schemas.microsoft.com/office/powerpoint/2010/main" val="4240947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C7FC6-60F3-F838-AEF9-5DB864AABDFE}"/>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en-US"/>
              <a:t>2. REQUEST USER INPUTS</a:t>
            </a:r>
            <a:endParaRPr lang="en-US" b="0" kern="1200" cap="all">
              <a:latin typeface="+mj-lt"/>
              <a:ea typeface="+mj-ea"/>
              <a:cs typeface="+mj-cs"/>
            </a:endParaRPr>
          </a:p>
        </p:txBody>
      </p:sp>
      <p:sp>
        <p:nvSpPr>
          <p:cNvPr id="6" name="TextBox 5">
            <a:extLst>
              <a:ext uri="{FF2B5EF4-FFF2-40B4-BE49-F238E27FC236}">
                <a16:creationId xmlns:a16="http://schemas.microsoft.com/office/drawing/2014/main" xmlns="" id="{16F70373-469F-8E94-0E53-EC0A49F31B9D}"/>
              </a:ext>
            </a:extLst>
          </p:cNvPr>
          <p:cNvSpPr txBox="1"/>
          <p:nvPr/>
        </p:nvSpPr>
        <p:spPr>
          <a:xfrm>
            <a:off x="379219" y="2006300"/>
            <a:ext cx="11343000" cy="5360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20000"/>
              </a:spcBef>
              <a:spcAft>
                <a:spcPts val="600"/>
              </a:spcAft>
              <a:buClr>
                <a:schemeClr val="accent2"/>
              </a:buClr>
              <a:buSzPct val="92000"/>
            </a:pPr>
            <a:r>
              <a:rPr lang="en-US" sz="1600" b="0" kern="1200">
                <a:latin typeface="+mn-lt"/>
                <a:ea typeface="+mn-ea"/>
                <a:cs typeface="+mn-cs"/>
              </a:rPr>
              <a:t>The</a:t>
            </a:r>
            <a:r>
              <a:rPr lang="en-US" sz="1600"/>
              <a:t> </a:t>
            </a:r>
            <a:r>
              <a:rPr lang="en-US" sz="1600">
                <a:ea typeface="+mn-lt"/>
                <a:cs typeface="+mn-lt"/>
              </a:rPr>
              <a:t>interface requests user to provide two (2) inputs: </a:t>
            </a:r>
            <a:r>
              <a:rPr lang="en-US" sz="1600" i="1">
                <a:ea typeface="+mn-lt"/>
                <a:cs typeface="+mn-lt"/>
              </a:rPr>
              <a:t>link </a:t>
            </a:r>
            <a:r>
              <a:rPr lang="en-US" sz="1600">
                <a:ea typeface="+mn-lt"/>
                <a:cs typeface="+mn-lt"/>
              </a:rPr>
              <a:t>and the </a:t>
            </a:r>
            <a:r>
              <a:rPr lang="en-US" sz="1600" i="1">
                <a:ea typeface="+mn-lt"/>
                <a:cs typeface="+mn-lt"/>
              </a:rPr>
              <a:t>site's content</a:t>
            </a:r>
            <a:r>
              <a:rPr lang="en-US" sz="1600">
                <a:ea typeface="+mn-lt"/>
                <a:cs typeface="+mn-lt"/>
              </a:rPr>
              <a:t>.  User can provide any link related to COVID19 research or articles and can simply copy and paste the site's content into the text box to evaluate the level of disinformation in the article. When the user clicks "Submit Analysis" the application will process the analysis on the backend from the IDE and project running processes. The application will then produce the final analysis results.</a:t>
            </a:r>
          </a:p>
          <a:p>
            <a:pPr>
              <a:spcBef>
                <a:spcPct val="20000"/>
              </a:spcBef>
              <a:spcAft>
                <a:spcPts val="600"/>
              </a:spcAft>
            </a:pPr>
            <a:endParaRPr lang="en-US" sz="1600" i="1"/>
          </a:p>
        </p:txBody>
      </p:sp>
      <p:sp>
        <p:nvSpPr>
          <p:cNvPr id="13" name="Text Placeholder 4">
            <a:extLst>
              <a:ext uri="{FF2B5EF4-FFF2-40B4-BE49-F238E27FC236}">
                <a16:creationId xmlns:a16="http://schemas.microsoft.com/office/drawing/2014/main" xmlns="" id="{AF139D66-5198-C718-CD94-DF326A725332}"/>
              </a:ext>
            </a:extLst>
          </p:cNvPr>
          <p:cNvSpPr>
            <a:spLocks noGrp="1"/>
          </p:cNvSpPr>
          <p:nvPr>
            <p:ph type="body" sz="quarter" idx="3"/>
          </p:nvPr>
        </p:nvSpPr>
        <p:spPr>
          <a:xfrm>
            <a:off x="238254" y="5076893"/>
            <a:ext cx="5453962" cy="487522"/>
          </a:xfrm>
        </p:spPr>
        <p:txBody>
          <a:bodyPr/>
          <a:lstStyle/>
          <a:p>
            <a:r>
              <a:rPr lang="en-US" sz="1400" i="1">
                <a:solidFill>
                  <a:schemeClr val="tx1"/>
                </a:solidFill>
              </a:rPr>
              <a:t>Figure 2.0 - Graphic User Interface for running Disinformation Analysis.</a:t>
            </a:r>
          </a:p>
        </p:txBody>
      </p:sp>
      <p:sp>
        <p:nvSpPr>
          <p:cNvPr id="8" name="TextBox 7">
            <a:extLst>
              <a:ext uri="{FF2B5EF4-FFF2-40B4-BE49-F238E27FC236}">
                <a16:creationId xmlns:a16="http://schemas.microsoft.com/office/drawing/2014/main" xmlns="" id="{716D9B07-A2A3-2236-9C46-18036D95053F}"/>
              </a:ext>
            </a:extLst>
          </p:cNvPr>
          <p:cNvSpPr txBox="1"/>
          <p:nvPr/>
        </p:nvSpPr>
        <p:spPr>
          <a:xfrm>
            <a:off x="6370548" y="5270870"/>
            <a:ext cx="54468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2.1 - Process status of the running analysis in IDE. </a:t>
            </a:r>
          </a:p>
        </p:txBody>
      </p:sp>
      <p:pic>
        <p:nvPicPr>
          <p:cNvPr id="3" name="Picture 3" descr="Graphical user interface, text, application&#10;&#10;Description automatically generated">
            <a:extLst>
              <a:ext uri="{FF2B5EF4-FFF2-40B4-BE49-F238E27FC236}">
                <a16:creationId xmlns:a16="http://schemas.microsoft.com/office/drawing/2014/main" xmlns="" id="{0683C207-2EC6-A253-872D-D85174F0C3BA}"/>
              </a:ext>
            </a:extLst>
          </p:cNvPr>
          <p:cNvPicPr>
            <a:picLocks noChangeAspect="1"/>
          </p:cNvPicPr>
          <p:nvPr/>
        </p:nvPicPr>
        <p:blipFill>
          <a:blip r:embed="rId3"/>
          <a:stretch>
            <a:fillRect/>
          </a:stretch>
        </p:blipFill>
        <p:spPr>
          <a:xfrm>
            <a:off x="182479" y="3529985"/>
            <a:ext cx="4938964" cy="1693003"/>
          </a:xfrm>
          <a:prstGeom prst="rect">
            <a:avLst/>
          </a:prstGeom>
        </p:spPr>
      </p:pic>
      <p:sp>
        <p:nvSpPr>
          <p:cNvPr id="4" name="TextBox 3">
            <a:extLst>
              <a:ext uri="{FF2B5EF4-FFF2-40B4-BE49-F238E27FC236}">
                <a16:creationId xmlns:a16="http://schemas.microsoft.com/office/drawing/2014/main" xmlns="" id="{E56F6963-61CC-8BCE-BDC4-CD66B3347BE6}"/>
              </a:ext>
            </a:extLst>
          </p:cNvPr>
          <p:cNvSpPr txBox="1"/>
          <p:nvPr/>
        </p:nvSpPr>
        <p:spPr>
          <a:xfrm>
            <a:off x="382044" y="5872619"/>
            <a:ext cx="85782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Note: The analysis may take some time to </a:t>
            </a:r>
            <a:r>
              <a:rPr lang="en-US" i="1"/>
              <a:t>ingest the input and produce</a:t>
            </a:r>
            <a:r>
              <a:rPr lang="en-US" i="1" dirty="0"/>
              <a:t> results - Please be patient.</a:t>
            </a:r>
            <a:endParaRPr lang="en-US" dirty="0"/>
          </a:p>
        </p:txBody>
      </p:sp>
      <p:pic>
        <p:nvPicPr>
          <p:cNvPr id="14" name="Picture 14" descr="Text&#10;&#10;Description automatically generated">
            <a:extLst>
              <a:ext uri="{FF2B5EF4-FFF2-40B4-BE49-F238E27FC236}">
                <a16:creationId xmlns:a16="http://schemas.microsoft.com/office/drawing/2014/main" xmlns="" id="{7217954D-9A44-5EDB-1B03-564769E01C85}"/>
              </a:ext>
            </a:extLst>
          </p:cNvPr>
          <p:cNvPicPr>
            <a:picLocks noGrp="1" noChangeAspect="1"/>
          </p:cNvPicPr>
          <p:nvPr>
            <p:ph sz="half" idx="2"/>
          </p:nvPr>
        </p:nvPicPr>
        <p:blipFill>
          <a:blip r:embed="rId4"/>
          <a:stretch>
            <a:fillRect/>
          </a:stretch>
        </p:blipFill>
        <p:spPr>
          <a:xfrm>
            <a:off x="5153194" y="3770134"/>
            <a:ext cx="6907073" cy="1186675"/>
          </a:xfrm>
        </p:spPr>
      </p:pic>
    </p:spTree>
    <p:extLst>
      <p:ext uri="{BB962C8B-B14F-4D97-AF65-F5344CB8AC3E}">
        <p14:creationId xmlns:p14="http://schemas.microsoft.com/office/powerpoint/2010/main" val="96597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ABDDE-5162-4A75-4E6E-B4A7D78942F0}"/>
              </a:ext>
            </a:extLst>
          </p:cNvPr>
          <p:cNvSpPr>
            <a:spLocks noGrp="1"/>
          </p:cNvSpPr>
          <p:nvPr>
            <p:ph type="title"/>
          </p:nvPr>
        </p:nvSpPr>
        <p:spPr/>
        <p:txBody>
          <a:bodyPr/>
          <a:lstStyle/>
          <a:p>
            <a:r>
              <a:rPr lang="en-US"/>
              <a:t>3. </a:t>
            </a:r>
            <a:r>
              <a:rPr lang="en-US">
                <a:ea typeface="+mj-lt"/>
                <a:cs typeface="+mj-lt"/>
              </a:rPr>
              <a:t>Return user inputs to the algorithm module</a:t>
            </a:r>
            <a:endParaRPr lang="en-US"/>
          </a:p>
        </p:txBody>
      </p:sp>
      <p:sp>
        <p:nvSpPr>
          <p:cNvPr id="4" name="Content Placeholder 3">
            <a:extLst>
              <a:ext uri="{FF2B5EF4-FFF2-40B4-BE49-F238E27FC236}">
                <a16:creationId xmlns:a16="http://schemas.microsoft.com/office/drawing/2014/main" xmlns="" id="{E0453A56-AFFC-F4DA-7EE5-0FB7306CB69C}"/>
              </a:ext>
            </a:extLst>
          </p:cNvPr>
          <p:cNvSpPr>
            <a:spLocks noGrp="1"/>
          </p:cNvSpPr>
          <p:nvPr>
            <p:ph sz="half" idx="2"/>
          </p:nvPr>
        </p:nvSpPr>
        <p:spPr>
          <a:xfrm>
            <a:off x="902036" y="2154026"/>
            <a:ext cx="10506521" cy="2934999"/>
          </a:xfrm>
        </p:spPr>
        <p:txBody>
          <a:bodyPr/>
          <a:lstStyle/>
          <a:p>
            <a:pPr marL="0" indent="0">
              <a:buNone/>
            </a:pPr>
            <a:r>
              <a:rPr lang="en-US"/>
              <a:t>Program will retrieve the user inputs from the textbox in the GUI and return the values in the IDE to the user before beginning the data processing stage.</a:t>
            </a:r>
          </a:p>
        </p:txBody>
      </p:sp>
      <p:sp>
        <p:nvSpPr>
          <p:cNvPr id="9" name="TextBox 8">
            <a:extLst>
              <a:ext uri="{FF2B5EF4-FFF2-40B4-BE49-F238E27FC236}">
                <a16:creationId xmlns:a16="http://schemas.microsoft.com/office/drawing/2014/main" xmlns="" id="{BDE8D3CF-5AE8-1672-3026-7EBCB6503AFF}"/>
              </a:ext>
            </a:extLst>
          </p:cNvPr>
          <p:cNvSpPr txBox="1"/>
          <p:nvPr/>
        </p:nvSpPr>
        <p:spPr>
          <a:xfrm>
            <a:off x="2636921" y="4582026"/>
            <a:ext cx="93645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3.0 - code that grabs user inputs and project out the values entered in the IDE (image below)</a:t>
            </a:r>
          </a:p>
        </p:txBody>
      </p:sp>
      <p:pic>
        <p:nvPicPr>
          <p:cNvPr id="14" name="Picture 14" descr="Text&#10;&#10;Description automatically generated">
            <a:extLst>
              <a:ext uri="{FF2B5EF4-FFF2-40B4-BE49-F238E27FC236}">
                <a16:creationId xmlns:a16="http://schemas.microsoft.com/office/drawing/2014/main" xmlns="" id="{9DA9A0AE-0511-78AE-86A7-EE4AA014DE5A}"/>
              </a:ext>
            </a:extLst>
          </p:cNvPr>
          <p:cNvPicPr>
            <a:picLocks noChangeAspect="1"/>
          </p:cNvPicPr>
          <p:nvPr/>
        </p:nvPicPr>
        <p:blipFill>
          <a:blip r:embed="rId3"/>
          <a:stretch>
            <a:fillRect/>
          </a:stretch>
        </p:blipFill>
        <p:spPr>
          <a:xfrm>
            <a:off x="1355558" y="4983868"/>
            <a:ext cx="9390647" cy="1301843"/>
          </a:xfrm>
          <a:prstGeom prst="rect">
            <a:avLst/>
          </a:prstGeom>
        </p:spPr>
      </p:pic>
      <p:pic>
        <p:nvPicPr>
          <p:cNvPr id="17" name="Picture 17" descr="Text&#10;&#10;Description automatically generated">
            <a:extLst>
              <a:ext uri="{FF2B5EF4-FFF2-40B4-BE49-F238E27FC236}">
                <a16:creationId xmlns:a16="http://schemas.microsoft.com/office/drawing/2014/main" xmlns="" id="{62AA7F01-23A0-7B02-15B8-A69117E54CA2}"/>
              </a:ext>
            </a:extLst>
          </p:cNvPr>
          <p:cNvPicPr>
            <a:picLocks noGrp="1" noChangeAspect="1"/>
          </p:cNvPicPr>
          <p:nvPr>
            <p:ph sz="quarter" idx="4"/>
          </p:nvPr>
        </p:nvPicPr>
        <p:blipFill>
          <a:blip r:embed="rId4"/>
          <a:stretch>
            <a:fillRect/>
          </a:stretch>
        </p:blipFill>
        <p:spPr>
          <a:xfrm>
            <a:off x="3219840" y="2843382"/>
            <a:ext cx="5393100" cy="1736761"/>
          </a:xfrm>
        </p:spPr>
      </p:pic>
    </p:spTree>
    <p:extLst>
      <p:ext uri="{BB962C8B-B14F-4D97-AF65-F5344CB8AC3E}">
        <p14:creationId xmlns:p14="http://schemas.microsoft.com/office/powerpoint/2010/main" val="4061832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ABDDE-5162-4A75-4E6E-B4A7D78942F0}"/>
              </a:ext>
            </a:extLst>
          </p:cNvPr>
          <p:cNvSpPr>
            <a:spLocks noGrp="1"/>
          </p:cNvSpPr>
          <p:nvPr>
            <p:ph type="title" idx="4294967295"/>
          </p:nvPr>
        </p:nvSpPr>
        <p:spPr>
          <a:xfrm>
            <a:off x="391026" y="178803"/>
            <a:ext cx="11029950" cy="987425"/>
          </a:xfrm>
        </p:spPr>
        <p:txBody>
          <a:bodyPr>
            <a:normAutofit/>
          </a:bodyPr>
          <a:lstStyle/>
          <a:p>
            <a:r>
              <a:rPr lang="en-US">
                <a:solidFill>
                  <a:schemeClr val="tx2"/>
                </a:solidFill>
              </a:rPr>
              <a:t>4. </a:t>
            </a:r>
            <a:r>
              <a:rPr lang="en-US">
                <a:solidFill>
                  <a:schemeClr val="tx2"/>
                </a:solidFill>
                <a:ea typeface="+mj-lt"/>
                <a:cs typeface="+mj-lt"/>
              </a:rPr>
              <a:t>Begin data processing and modeling – Cleaning </a:t>
            </a:r>
            <a:endParaRPr lang="en-US">
              <a:solidFill>
                <a:schemeClr val="tx2"/>
              </a:solidFill>
            </a:endParaRPr>
          </a:p>
        </p:txBody>
      </p:sp>
      <p:pic>
        <p:nvPicPr>
          <p:cNvPr id="7" name="Picture 7" descr="A picture containing graphical user interface&#10;&#10;Description automatically generated">
            <a:extLst>
              <a:ext uri="{FF2B5EF4-FFF2-40B4-BE49-F238E27FC236}">
                <a16:creationId xmlns:a16="http://schemas.microsoft.com/office/drawing/2014/main" xmlns="" id="{350497A9-0683-130F-47AC-6F45FD261911}"/>
              </a:ext>
            </a:extLst>
          </p:cNvPr>
          <p:cNvPicPr>
            <a:picLocks noGrp="1" noChangeAspect="1"/>
          </p:cNvPicPr>
          <p:nvPr>
            <p:ph sz="half" idx="4294967295"/>
          </p:nvPr>
        </p:nvPicPr>
        <p:blipFill rotWithShape="1">
          <a:blip r:embed="rId3"/>
          <a:srcRect r="-339" b="34080"/>
          <a:stretch/>
        </p:blipFill>
        <p:spPr>
          <a:xfrm>
            <a:off x="6319419" y="1222041"/>
            <a:ext cx="2974975" cy="354013"/>
          </a:xfrm>
        </p:spPr>
      </p:pic>
      <p:pic>
        <p:nvPicPr>
          <p:cNvPr id="8" name="Picture 8" descr="Text&#10;&#10;Description automatically generated">
            <a:extLst>
              <a:ext uri="{FF2B5EF4-FFF2-40B4-BE49-F238E27FC236}">
                <a16:creationId xmlns:a16="http://schemas.microsoft.com/office/drawing/2014/main" xmlns="" id="{41FC7D30-C061-564B-27C3-7EB266FD147D}"/>
              </a:ext>
            </a:extLst>
          </p:cNvPr>
          <p:cNvPicPr>
            <a:picLocks noGrp="1" noChangeAspect="1"/>
          </p:cNvPicPr>
          <p:nvPr>
            <p:ph sz="quarter" idx="4294967295"/>
          </p:nvPr>
        </p:nvPicPr>
        <p:blipFill>
          <a:blip r:embed="rId4"/>
          <a:stretch>
            <a:fillRect/>
          </a:stretch>
        </p:blipFill>
        <p:spPr>
          <a:xfrm>
            <a:off x="6318501" y="1606132"/>
            <a:ext cx="5211762" cy="2827337"/>
          </a:xfrm>
        </p:spPr>
      </p:pic>
      <p:sp>
        <p:nvSpPr>
          <p:cNvPr id="9" name="TextBox 8">
            <a:extLst>
              <a:ext uri="{FF2B5EF4-FFF2-40B4-BE49-F238E27FC236}">
                <a16:creationId xmlns:a16="http://schemas.microsoft.com/office/drawing/2014/main" xmlns="" id="{6B922D71-CC9C-E2B5-DBB5-FC9892A3321E}"/>
              </a:ext>
            </a:extLst>
          </p:cNvPr>
          <p:cNvSpPr txBox="1"/>
          <p:nvPr/>
        </p:nvSpPr>
        <p:spPr>
          <a:xfrm>
            <a:off x="579878" y="1270182"/>
            <a:ext cx="547436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In this stage, the model begins by processing a file called covid_search_results_summary.xls (training dataset) with about 250 samples of link and link's content. The user's input will be added the last of the list as the training dataset.</a:t>
            </a:r>
          </a:p>
          <a:p>
            <a:endParaRPr lang="en-US" sz="1600"/>
          </a:p>
          <a:p>
            <a:r>
              <a:rPr lang="en-US" sz="1600"/>
              <a:t>The model begins to stem and tokenize the content and transfer it into a matrix of doc * word. Then the model will normalize the value by </a:t>
            </a:r>
            <a:r>
              <a:rPr lang="en-US" sz="1600" err="1"/>
              <a:t>tf-idf</a:t>
            </a:r>
            <a:r>
              <a:rPr lang="en-US" sz="1600"/>
              <a:t> method and filter out words with very low </a:t>
            </a:r>
            <a:r>
              <a:rPr lang="en-US" sz="1600" err="1"/>
              <a:t>tf-idf</a:t>
            </a:r>
            <a:r>
              <a:rPr lang="en-US" sz="1600"/>
              <a:t> weighted values.</a:t>
            </a:r>
          </a:p>
          <a:p>
            <a:endParaRPr lang="en-US" sz="1600"/>
          </a:p>
          <a:p>
            <a:r>
              <a:rPr lang="en-US" sz="1600"/>
              <a:t>The word matrix then merge with url_accuracy.xls. The file carries the consolidated list of ranking of site accuracy from different websites that are specialized in evaluating the transparency and reliability of website. </a:t>
            </a:r>
          </a:p>
          <a:p>
            <a:endParaRPr lang="en-US" sz="1600">
              <a:ea typeface="+mn-lt"/>
              <a:cs typeface="+mn-lt"/>
            </a:endParaRPr>
          </a:p>
          <a:p>
            <a:r>
              <a:rPr lang="en-US" sz="1600">
                <a:ea typeface="+mn-lt"/>
                <a:cs typeface="+mn-lt"/>
              </a:rPr>
              <a:t>Finally, we created the sentiment score for negative, positive, and neutral sentiment. </a:t>
            </a:r>
            <a:endParaRPr lang="en-US" sz="1600"/>
          </a:p>
        </p:txBody>
      </p:sp>
      <p:pic>
        <p:nvPicPr>
          <p:cNvPr id="10" name="Picture 10">
            <a:extLst>
              <a:ext uri="{FF2B5EF4-FFF2-40B4-BE49-F238E27FC236}">
                <a16:creationId xmlns:a16="http://schemas.microsoft.com/office/drawing/2014/main" xmlns="" id="{03C60B5D-A9E1-A445-A903-5D50887AA596}"/>
              </a:ext>
            </a:extLst>
          </p:cNvPr>
          <p:cNvPicPr>
            <a:picLocks noChangeAspect="1"/>
          </p:cNvPicPr>
          <p:nvPr/>
        </p:nvPicPr>
        <p:blipFill>
          <a:blip r:embed="rId5"/>
          <a:stretch>
            <a:fillRect/>
          </a:stretch>
        </p:blipFill>
        <p:spPr>
          <a:xfrm>
            <a:off x="6288506" y="5243903"/>
            <a:ext cx="5209673" cy="922140"/>
          </a:xfrm>
          <a:prstGeom prst="rect">
            <a:avLst/>
          </a:prstGeom>
        </p:spPr>
      </p:pic>
      <p:pic>
        <p:nvPicPr>
          <p:cNvPr id="4" name="Picture 5" descr="Text&#10;&#10;Description automatically generated">
            <a:extLst>
              <a:ext uri="{FF2B5EF4-FFF2-40B4-BE49-F238E27FC236}">
                <a16:creationId xmlns:a16="http://schemas.microsoft.com/office/drawing/2014/main" xmlns="" id="{3260FB3E-660C-9923-A754-456E96BAD173}"/>
              </a:ext>
            </a:extLst>
          </p:cNvPr>
          <p:cNvPicPr>
            <a:picLocks noChangeAspect="1"/>
          </p:cNvPicPr>
          <p:nvPr/>
        </p:nvPicPr>
        <p:blipFill>
          <a:blip r:embed="rId6"/>
          <a:stretch>
            <a:fillRect/>
          </a:stretch>
        </p:blipFill>
        <p:spPr>
          <a:xfrm>
            <a:off x="6288506" y="4600841"/>
            <a:ext cx="4076700" cy="614082"/>
          </a:xfrm>
          <a:prstGeom prst="rect">
            <a:avLst/>
          </a:prstGeom>
        </p:spPr>
      </p:pic>
      <p:sp>
        <p:nvSpPr>
          <p:cNvPr id="3" name="TextBox 2">
            <a:extLst>
              <a:ext uri="{FF2B5EF4-FFF2-40B4-BE49-F238E27FC236}">
                <a16:creationId xmlns:a16="http://schemas.microsoft.com/office/drawing/2014/main" xmlns="" id="{CC99720E-5B5C-7BDE-9FB5-F6F03BB120E2}"/>
              </a:ext>
            </a:extLst>
          </p:cNvPr>
          <p:cNvSpPr txBox="1"/>
          <p:nvPr/>
        </p:nvSpPr>
        <p:spPr>
          <a:xfrm>
            <a:off x="6316578" y="6216316"/>
            <a:ext cx="58152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t>Figure 4.0 - Importing file to ingest test data to generate disinformation scoring after data cleaning along with generating sentiment analysis.</a:t>
            </a:r>
          </a:p>
        </p:txBody>
      </p:sp>
    </p:spTree>
    <p:extLst>
      <p:ext uri="{BB962C8B-B14F-4D97-AF65-F5344CB8AC3E}">
        <p14:creationId xmlns:p14="http://schemas.microsoft.com/office/powerpoint/2010/main" val="358853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dirty="0">
                <a:ea typeface="+mj-lt"/>
                <a:cs typeface="+mj-lt"/>
              </a:rPr>
              <a:t>4. </a:t>
            </a:r>
            <a:r>
              <a:rPr lang="en-US" dirty="0"/>
              <a:t>BEGIN DATA PROCESSING AND MODELING - tokenization</a:t>
            </a:r>
            <a:endParaRPr lang="en-US" dirty="0">
              <a:ea typeface="+mj-lt"/>
              <a:cs typeface="+mj-lt"/>
            </a:endParaRPr>
          </a:p>
        </p:txBody>
      </p:sp>
      <p:pic>
        <p:nvPicPr>
          <p:cNvPr id="3" name="Picture 4" descr="Text&#10;&#10;Description automatically generated">
            <a:extLst>
              <a:ext uri="{FF2B5EF4-FFF2-40B4-BE49-F238E27FC236}">
                <a16:creationId xmlns:a16="http://schemas.microsoft.com/office/drawing/2014/main" xmlns="" id="{598F06E9-0E2E-35FC-C819-79E87BDA0F9F}"/>
              </a:ext>
            </a:extLst>
          </p:cNvPr>
          <p:cNvPicPr>
            <a:picLocks noGrp="1" noChangeAspect="1"/>
          </p:cNvPicPr>
          <p:nvPr>
            <p:ph sz="half" idx="1"/>
          </p:nvPr>
        </p:nvPicPr>
        <p:blipFill>
          <a:blip r:embed="rId3"/>
          <a:stretch>
            <a:fillRect/>
          </a:stretch>
        </p:blipFill>
        <p:spPr>
          <a:xfrm>
            <a:off x="6379461" y="2489547"/>
            <a:ext cx="4534133" cy="1124008"/>
          </a:xfrm>
        </p:spPr>
      </p:pic>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2"/>
          </p:nvPr>
        </p:nvSpPr>
        <p:spPr>
          <a:xfrm>
            <a:off x="704022" y="2207951"/>
            <a:ext cx="4620287" cy="3773415"/>
          </a:xfrm>
        </p:spPr>
        <p:txBody>
          <a:bodyPr>
            <a:normAutofit/>
          </a:bodyPr>
          <a:lstStyle/>
          <a:p>
            <a:pPr marL="0" indent="0">
              <a:buNone/>
            </a:pPr>
            <a:r>
              <a:rPr lang="en-US" sz="1600" dirty="0">
                <a:ea typeface="+mn-lt"/>
                <a:cs typeface="+mn-lt"/>
              </a:rPr>
              <a:t>The code at a high level consists of tokenizing the data to remove punctuation, stop words, non-English and numbers. The analysis is carried out using Natural Language Toolkit (NLTK), which is a popular API (application programming interfaces) for Natural Language Processing (NLP) in Python. NLTK is used for stemming (reduces the number of unique words by analyzing just the stem of a word), and lemmatization (uses context to determine the meaning of a word). See lines 120. </a:t>
            </a:r>
          </a:p>
          <a:p>
            <a:pPr marL="0" indent="0">
              <a:buNone/>
            </a:pPr>
            <a:r>
              <a:rPr lang="en-US" sz="1600" dirty="0">
                <a:ea typeface="+mn-lt"/>
                <a:cs typeface="+mn-lt"/>
              </a:rPr>
              <a:t>The Python package </a:t>
            </a:r>
            <a:r>
              <a:rPr lang="en-US" sz="1600" dirty="0" err="1">
                <a:ea typeface="+mn-lt"/>
                <a:cs typeface="+mn-lt"/>
              </a:rPr>
              <a:t>genism.parsing.preprocessing</a:t>
            </a:r>
            <a:r>
              <a:rPr lang="en-US" sz="1600" dirty="0">
                <a:ea typeface="+mn-lt"/>
                <a:cs typeface="+mn-lt"/>
              </a:rPr>
              <a:t> will help remove stop words in our data to give focus to important words (see lines 112 above).</a:t>
            </a:r>
            <a:endParaRPr lang="en-US" sz="1600" dirty="0"/>
          </a:p>
        </p:txBody>
      </p:sp>
      <p:pic>
        <p:nvPicPr>
          <p:cNvPr id="9" name="Picture 9" descr="Text&#10;&#10;Description automatically generated">
            <a:extLst>
              <a:ext uri="{FF2B5EF4-FFF2-40B4-BE49-F238E27FC236}">
                <a16:creationId xmlns:a16="http://schemas.microsoft.com/office/drawing/2014/main" xmlns="" id="{6AC011B8-2DC3-1A6C-863B-B343C3932828}"/>
              </a:ext>
            </a:extLst>
          </p:cNvPr>
          <p:cNvPicPr>
            <a:picLocks noChangeAspect="1"/>
          </p:cNvPicPr>
          <p:nvPr/>
        </p:nvPicPr>
        <p:blipFill rotWithShape="1">
          <a:blip r:embed="rId4"/>
          <a:srcRect r="-191" b="48686"/>
          <a:stretch/>
        </p:blipFill>
        <p:spPr>
          <a:xfrm>
            <a:off x="6378741" y="3728984"/>
            <a:ext cx="5269845" cy="1945605"/>
          </a:xfrm>
          <a:prstGeom prst="rect">
            <a:avLst/>
          </a:prstGeom>
        </p:spPr>
      </p:pic>
      <p:pic>
        <p:nvPicPr>
          <p:cNvPr id="12" name="Graphic 10" descr="Arrow Right with solid fill">
            <a:extLst>
              <a:ext uri="{FF2B5EF4-FFF2-40B4-BE49-F238E27FC236}">
                <a16:creationId xmlns:a16="http://schemas.microsoft.com/office/drawing/2014/main" xmlns="" id="{02AEB36C-D474-EBF0-CAAF-7451220C3C0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598692" y="3643561"/>
            <a:ext cx="683795" cy="683795"/>
          </a:xfrm>
          <a:prstGeom prst="rect">
            <a:avLst/>
          </a:prstGeom>
        </p:spPr>
      </p:pic>
      <p:pic>
        <p:nvPicPr>
          <p:cNvPr id="13" name="Graphic 10" descr="Arrow Right with solid fill">
            <a:extLst>
              <a:ext uri="{FF2B5EF4-FFF2-40B4-BE49-F238E27FC236}">
                <a16:creationId xmlns:a16="http://schemas.microsoft.com/office/drawing/2014/main" xmlns="" id="{576CA068-01BB-41B7-95C5-01A959DE9DFA}"/>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598693" y="3894219"/>
            <a:ext cx="683795" cy="683795"/>
          </a:xfrm>
          <a:prstGeom prst="rect">
            <a:avLst/>
          </a:prstGeom>
        </p:spPr>
      </p:pic>
      <p:sp>
        <p:nvSpPr>
          <p:cNvPr id="14" name="TextBox 13">
            <a:extLst>
              <a:ext uri="{FF2B5EF4-FFF2-40B4-BE49-F238E27FC236}">
                <a16:creationId xmlns:a16="http://schemas.microsoft.com/office/drawing/2014/main" xmlns="" id="{46C0C262-9D83-6752-93DA-7B13D747F8A9}"/>
              </a:ext>
            </a:extLst>
          </p:cNvPr>
          <p:cNvSpPr txBox="1"/>
          <p:nvPr/>
        </p:nvSpPr>
        <p:spPr>
          <a:xfrm>
            <a:off x="6376738" y="5725026"/>
            <a:ext cx="60057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t>Figure 4.1 - Performing tokenization using NLTK and additional preprocessing packages from Python.</a:t>
            </a:r>
          </a:p>
        </p:txBody>
      </p:sp>
    </p:spTree>
    <p:extLst>
      <p:ext uri="{BB962C8B-B14F-4D97-AF65-F5344CB8AC3E}">
        <p14:creationId xmlns:p14="http://schemas.microsoft.com/office/powerpoint/2010/main" val="663368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dirty="0">
                <a:ea typeface="+mj-lt"/>
                <a:cs typeface="+mj-lt"/>
              </a:rPr>
              <a:t>4. BEGIN DATA PROCESSING AND MODELING - TF-IDF TRANSFORMATION</a:t>
            </a:r>
          </a:p>
        </p:txBody>
      </p:sp>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1"/>
          </p:nvPr>
        </p:nvSpPr>
        <p:spPr>
          <a:xfrm>
            <a:off x="500983" y="2107687"/>
            <a:ext cx="4830838" cy="3452574"/>
          </a:xfrm>
        </p:spPr>
        <p:txBody>
          <a:bodyPr>
            <a:normAutofit/>
          </a:bodyPr>
          <a:lstStyle/>
          <a:p>
            <a:pPr marL="0" indent="0">
              <a:buNone/>
            </a:pPr>
            <a:r>
              <a:rPr lang="en-US" sz="1600" dirty="0">
                <a:ea typeface="+mn-lt"/>
                <a:cs typeface="+mn-lt"/>
              </a:rPr>
              <a:t>We also remove non-English words from the results, and then perform a normalization of the datasets using TF-IDF methods. </a:t>
            </a:r>
          </a:p>
          <a:p>
            <a:pPr marL="0" indent="0">
              <a:buNone/>
            </a:pPr>
            <a:endParaRPr lang="en-US" sz="1600" dirty="0">
              <a:ea typeface="+mn-lt"/>
              <a:cs typeface="+mn-lt"/>
            </a:endParaRPr>
          </a:p>
          <a:p>
            <a:pPr marL="0" indent="0">
              <a:buNone/>
            </a:pPr>
            <a:r>
              <a:rPr lang="en-US" sz="1600" dirty="0">
                <a:ea typeface="+mn-lt"/>
                <a:cs typeface="+mn-lt"/>
              </a:rPr>
              <a:t>To improve the computation efficiency, we removed words (see lines 155) that the overall normalized values prove to be too small to have a serious impact in results (value &lt;= 25% percentile).</a:t>
            </a:r>
            <a:endParaRPr lang="en-US" sz="1600" dirty="0"/>
          </a:p>
        </p:txBody>
      </p:sp>
      <p:sp>
        <p:nvSpPr>
          <p:cNvPr id="8" name="Content Placeholder 7">
            <a:extLst>
              <a:ext uri="{FF2B5EF4-FFF2-40B4-BE49-F238E27FC236}">
                <a16:creationId xmlns:a16="http://schemas.microsoft.com/office/drawing/2014/main" xmlns="" id="{0F56B031-893D-4313-39AD-107FAE5C05D5}"/>
              </a:ext>
            </a:extLst>
          </p:cNvPr>
          <p:cNvSpPr>
            <a:spLocks noGrp="1"/>
          </p:cNvSpPr>
          <p:nvPr>
            <p:ph sz="half" idx="2"/>
          </p:nvPr>
        </p:nvSpPr>
        <p:spPr/>
        <p:txBody>
          <a:bodyPr/>
          <a:lstStyle/>
          <a:p>
            <a:endParaRPr lang="en-US"/>
          </a:p>
        </p:txBody>
      </p:sp>
      <p:pic>
        <p:nvPicPr>
          <p:cNvPr id="10" name="Graphic 10" descr="Arrow Right with solid fill">
            <a:extLst>
              <a:ext uri="{FF2B5EF4-FFF2-40B4-BE49-F238E27FC236}">
                <a16:creationId xmlns:a16="http://schemas.microsoft.com/office/drawing/2014/main" xmlns="" id="{44DE2B88-7CD2-A5CD-A1CF-3B46E184071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338009" y="3583405"/>
            <a:ext cx="683795" cy="683795"/>
          </a:xfrm>
          <a:prstGeom prst="rect">
            <a:avLst/>
          </a:prstGeom>
        </p:spPr>
      </p:pic>
      <p:pic>
        <p:nvPicPr>
          <p:cNvPr id="11" name="Graphic 10" descr="Arrow Right with solid fill">
            <a:extLst>
              <a:ext uri="{FF2B5EF4-FFF2-40B4-BE49-F238E27FC236}">
                <a16:creationId xmlns:a16="http://schemas.microsoft.com/office/drawing/2014/main" xmlns="" id="{A49327D4-D945-8267-56AC-E08A221EC12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277851" y="2741194"/>
            <a:ext cx="683795" cy="683795"/>
          </a:xfrm>
          <a:prstGeom prst="rect">
            <a:avLst/>
          </a:prstGeom>
        </p:spPr>
      </p:pic>
      <p:sp>
        <p:nvSpPr>
          <p:cNvPr id="14" name="TextBox 13">
            <a:extLst>
              <a:ext uri="{FF2B5EF4-FFF2-40B4-BE49-F238E27FC236}">
                <a16:creationId xmlns:a16="http://schemas.microsoft.com/office/drawing/2014/main" xmlns="" id="{46C0C262-9D83-6752-93DA-7B13D747F8A9}"/>
              </a:ext>
            </a:extLst>
          </p:cNvPr>
          <p:cNvSpPr txBox="1"/>
          <p:nvPr/>
        </p:nvSpPr>
        <p:spPr>
          <a:xfrm>
            <a:off x="6186237" y="4612105"/>
            <a:ext cx="60057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t>Figure 4.1 - Generating normalized data using TF-IDF.</a:t>
            </a:r>
          </a:p>
        </p:txBody>
      </p:sp>
      <p:pic>
        <p:nvPicPr>
          <p:cNvPr id="7" name="Picture 7" descr="Text&#10;&#10;Description automatically generated">
            <a:extLst>
              <a:ext uri="{FF2B5EF4-FFF2-40B4-BE49-F238E27FC236}">
                <a16:creationId xmlns:a16="http://schemas.microsoft.com/office/drawing/2014/main" xmlns="" id="{7032ABBA-2724-8B6C-EBC1-C0F330E91789}"/>
              </a:ext>
            </a:extLst>
          </p:cNvPr>
          <p:cNvPicPr>
            <a:picLocks noChangeAspect="1"/>
          </p:cNvPicPr>
          <p:nvPr/>
        </p:nvPicPr>
        <p:blipFill>
          <a:blip r:embed="rId7"/>
          <a:stretch>
            <a:fillRect/>
          </a:stretch>
        </p:blipFill>
        <p:spPr>
          <a:xfrm>
            <a:off x="6027822" y="2548575"/>
            <a:ext cx="6102015" cy="1991457"/>
          </a:xfrm>
          <a:prstGeom prst="rect">
            <a:avLst/>
          </a:prstGeom>
        </p:spPr>
      </p:pic>
    </p:spTree>
    <p:extLst>
      <p:ext uri="{BB962C8B-B14F-4D97-AF65-F5344CB8AC3E}">
        <p14:creationId xmlns:p14="http://schemas.microsoft.com/office/powerpoint/2010/main" val="3463158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dirty="0">
                <a:ea typeface="+mj-lt"/>
                <a:cs typeface="+mj-lt"/>
              </a:rPr>
              <a:t>4. </a:t>
            </a:r>
            <a:r>
              <a:rPr lang="en-US" dirty="0"/>
              <a:t>BEGIN DATA PROCESSING AND MODELING  - LDA Clustering</a:t>
            </a:r>
            <a:endParaRPr lang="en-US" dirty="0" err="1">
              <a:ea typeface="+mj-lt"/>
              <a:cs typeface="+mj-lt"/>
            </a:endParaRPr>
          </a:p>
        </p:txBody>
      </p:sp>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1"/>
          </p:nvPr>
        </p:nvSpPr>
        <p:spPr>
          <a:xfrm>
            <a:off x="410745" y="2428529"/>
            <a:ext cx="4690469" cy="3472626"/>
          </a:xfrm>
        </p:spPr>
        <p:txBody>
          <a:bodyPr vert="horz" lIns="91440" tIns="45720" rIns="91440" bIns="45720" rtlCol="0" anchor="ctr">
            <a:noAutofit/>
          </a:bodyPr>
          <a:lstStyle/>
          <a:p>
            <a:pPr marL="0" indent="0">
              <a:buNone/>
            </a:pPr>
            <a:r>
              <a:rPr lang="en-US" sz="1400" dirty="0">
                <a:ea typeface="+mn-lt"/>
                <a:cs typeface="+mn-lt"/>
              </a:rPr>
              <a:t>There are many ways to vectorize or combine features (normalized word weight). Based on our course, there is no absolute method that proves to be the best. We choose Latent Dirichlet Allocation (LDA) which is a generative statistical model that explains a set of observations through unobserved groups, to discover document topics. We choose to use LDA because:</a:t>
            </a:r>
            <a:endParaRPr lang="en-US" sz="1400" dirty="0"/>
          </a:p>
          <a:p>
            <a:pPr marL="324485" lvl="1" indent="-305435">
              <a:buNone/>
            </a:pPr>
            <a:r>
              <a:rPr lang="en-US" sz="1400" dirty="0">
                <a:ea typeface="+mn-lt"/>
                <a:cs typeface="+mn-lt"/>
              </a:rPr>
              <a:t>1) we never use it before among the programming assignments; and </a:t>
            </a:r>
          </a:p>
          <a:p>
            <a:pPr marL="324485" lvl="1" indent="-305435">
              <a:buNone/>
            </a:pPr>
            <a:r>
              <a:rPr lang="en-US" sz="1400" dirty="0">
                <a:ea typeface="+mn-lt"/>
                <a:cs typeface="+mn-lt"/>
              </a:rPr>
              <a:t>2) unlike k-means/tree-based algorithm, LDA is specifically used in natural language processing (NLP).</a:t>
            </a:r>
          </a:p>
          <a:p>
            <a:pPr marL="324485" lvl="1" indent="-305435">
              <a:buNone/>
            </a:pPr>
            <a:endParaRPr lang="en-US" sz="1400"/>
          </a:p>
          <a:p>
            <a:pPr marL="0" indent="0">
              <a:buNone/>
            </a:pPr>
            <a:r>
              <a:rPr lang="en-US" sz="1400" dirty="0"/>
              <a:t>The function </a:t>
            </a:r>
            <a:r>
              <a:rPr lang="en-US" sz="1400" dirty="0" err="1"/>
              <a:t>plot_top_words</a:t>
            </a:r>
            <a:r>
              <a:rPr lang="en-US" sz="1400" dirty="0"/>
              <a:t> plots the topics obtained from the data set. Each topic is represented as a bar plot using top few words based on weights. </a:t>
            </a:r>
            <a:r>
              <a:rPr lang="en-US" sz="1400" i="1" dirty="0"/>
              <a:t>This function serves to provide our users a better understanding of our data only (see slide 20 for more details if interested) – please note that this function is not needed to run the program!</a:t>
            </a:r>
          </a:p>
        </p:txBody>
      </p:sp>
      <p:pic>
        <p:nvPicPr>
          <p:cNvPr id="11" name="Picture 11" descr="Text&#10;&#10;Description automatically generated">
            <a:extLst>
              <a:ext uri="{FF2B5EF4-FFF2-40B4-BE49-F238E27FC236}">
                <a16:creationId xmlns:a16="http://schemas.microsoft.com/office/drawing/2014/main" xmlns="" id="{EB79E466-EDFF-1F88-54F8-5F5BC1954C76}"/>
              </a:ext>
            </a:extLst>
          </p:cNvPr>
          <p:cNvPicPr>
            <a:picLocks noGrp="1" noChangeAspect="1"/>
          </p:cNvPicPr>
          <p:nvPr>
            <p:ph sz="half" idx="2"/>
          </p:nvPr>
        </p:nvPicPr>
        <p:blipFill rotWithShape="1">
          <a:blip r:embed="rId3"/>
          <a:srcRect b="14109"/>
          <a:stretch/>
        </p:blipFill>
        <p:spPr>
          <a:xfrm>
            <a:off x="5526681" y="2130544"/>
            <a:ext cx="6294681" cy="3477339"/>
          </a:xfrm>
        </p:spPr>
      </p:pic>
      <p:pic>
        <p:nvPicPr>
          <p:cNvPr id="12" name="Graphic 12" descr="Arrow Right with solid fill">
            <a:extLst>
              <a:ext uri="{FF2B5EF4-FFF2-40B4-BE49-F238E27FC236}">
                <a16:creationId xmlns:a16="http://schemas.microsoft.com/office/drawing/2014/main" xmlns="" id="{CF295C53-A863-421B-917B-B100EF49335B}"/>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846721" y="2290011"/>
            <a:ext cx="513348" cy="533400"/>
          </a:xfrm>
          <a:prstGeom prst="rect">
            <a:avLst/>
          </a:prstGeom>
        </p:spPr>
      </p:pic>
      <p:cxnSp>
        <p:nvCxnSpPr>
          <p:cNvPr id="14" name="Connector: Elbow 13">
            <a:extLst>
              <a:ext uri="{FF2B5EF4-FFF2-40B4-BE49-F238E27FC236}">
                <a16:creationId xmlns:a16="http://schemas.microsoft.com/office/drawing/2014/main" xmlns="" id="{FA1D0C10-5582-10EF-1CF5-6E961A969773}"/>
              </a:ext>
            </a:extLst>
          </p:cNvPr>
          <p:cNvCxnSpPr/>
          <p:nvPr/>
        </p:nvCxnSpPr>
        <p:spPr>
          <a:xfrm flipV="1">
            <a:off x="4886826" y="4176962"/>
            <a:ext cx="914397" cy="1521995"/>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Left Brace 15">
            <a:extLst>
              <a:ext uri="{FF2B5EF4-FFF2-40B4-BE49-F238E27FC236}">
                <a16:creationId xmlns:a16="http://schemas.microsoft.com/office/drawing/2014/main" xmlns="" id="{6BFDB382-48AC-2094-6FDA-78E25DACE8DA}"/>
              </a:ext>
            </a:extLst>
          </p:cNvPr>
          <p:cNvSpPr/>
          <p:nvPr/>
        </p:nvSpPr>
        <p:spPr>
          <a:xfrm>
            <a:off x="5845341" y="2827421"/>
            <a:ext cx="421105" cy="2707104"/>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xmlns="" id="{10BCB0B9-6AFD-693F-49F4-F8B4B2E0858B}"/>
              </a:ext>
            </a:extLst>
          </p:cNvPr>
          <p:cNvSpPr txBox="1"/>
          <p:nvPr/>
        </p:nvSpPr>
        <p:spPr>
          <a:xfrm>
            <a:off x="6878052" y="5604710"/>
            <a:ext cx="585536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4.2 - Leveraging LDA to vectorize the data</a:t>
            </a:r>
          </a:p>
        </p:txBody>
      </p:sp>
    </p:spTree>
    <p:extLst>
      <p:ext uri="{BB962C8B-B14F-4D97-AF65-F5344CB8AC3E}">
        <p14:creationId xmlns:p14="http://schemas.microsoft.com/office/powerpoint/2010/main" val="2695368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Table of Contents</a:t>
            </a:r>
          </a:p>
        </p:txBody>
      </p:sp>
      <p:graphicFrame>
        <p:nvGraphicFramePr>
          <p:cNvPr id="6" name="Content Placeholder 5" descr="SmartArt">
            <a:extLst>
              <a:ext uri="{FF2B5EF4-FFF2-40B4-BE49-F238E27FC236}">
                <a16:creationId xmlns:a16="http://schemas.microsoft.com/office/drawing/2014/main" xmlns="" id="{BF629521-FFD2-45DA-9D1D-A5F09BD5A2D9}"/>
              </a:ext>
            </a:extLst>
          </p:cNvPr>
          <p:cNvGraphicFramePr>
            <a:graphicFrameLocks noGrp="1"/>
          </p:cNvGraphicFramePr>
          <p:nvPr>
            <p:ph idx="1"/>
            <p:extLst>
              <p:ext uri="{D42A27DB-BD31-4B8C-83A1-F6EECF244321}">
                <p14:modId xmlns:p14="http://schemas.microsoft.com/office/powerpoint/2010/main" val="2103007912"/>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E7DD8-E006-FC54-0BC4-AF253A9AEC11}"/>
              </a:ext>
            </a:extLst>
          </p:cNvPr>
          <p:cNvSpPr>
            <a:spLocks noGrp="1"/>
          </p:cNvSpPr>
          <p:nvPr>
            <p:ph type="title"/>
          </p:nvPr>
        </p:nvSpPr>
        <p:spPr/>
        <p:txBody>
          <a:bodyPr/>
          <a:lstStyle/>
          <a:p>
            <a:r>
              <a:rPr lang="en-US"/>
              <a:t>Topics Identified </a:t>
            </a:r>
          </a:p>
        </p:txBody>
      </p:sp>
      <p:pic>
        <p:nvPicPr>
          <p:cNvPr id="4" name="Picture 4">
            <a:extLst>
              <a:ext uri="{FF2B5EF4-FFF2-40B4-BE49-F238E27FC236}">
                <a16:creationId xmlns:a16="http://schemas.microsoft.com/office/drawing/2014/main" xmlns="" id="{E56684A6-DBE9-5522-BF43-7E63F9B72201}"/>
              </a:ext>
            </a:extLst>
          </p:cNvPr>
          <p:cNvPicPr>
            <a:picLocks noGrp="1" noChangeAspect="1"/>
          </p:cNvPicPr>
          <p:nvPr>
            <p:ph idx="1"/>
          </p:nvPr>
        </p:nvPicPr>
        <p:blipFill>
          <a:blip r:embed="rId2"/>
          <a:stretch>
            <a:fillRect/>
          </a:stretch>
        </p:blipFill>
        <p:spPr>
          <a:xfrm>
            <a:off x="2174940" y="2719689"/>
            <a:ext cx="7072965" cy="3580148"/>
          </a:xfrm>
        </p:spPr>
      </p:pic>
      <p:sp>
        <p:nvSpPr>
          <p:cNvPr id="5" name="TextBox 4">
            <a:extLst>
              <a:ext uri="{FF2B5EF4-FFF2-40B4-BE49-F238E27FC236}">
                <a16:creationId xmlns:a16="http://schemas.microsoft.com/office/drawing/2014/main" xmlns="" id="{42DDABB8-3BC0-6419-044A-9261651A625E}"/>
              </a:ext>
            </a:extLst>
          </p:cNvPr>
          <p:cNvSpPr txBox="1"/>
          <p:nvPr/>
        </p:nvSpPr>
        <p:spPr>
          <a:xfrm>
            <a:off x="404518" y="1872074"/>
            <a:ext cx="1169340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 representation of the topics identified from the algorithm – COVID related terms are weighted much larger and is represented in the blue bar graph below (larger weight indicates higher chances that the topic is focused on COVID). </a:t>
            </a:r>
            <a:r>
              <a:rPr lang="en-US" sz="1100">
                <a:ea typeface="+mn-lt"/>
                <a:cs typeface="+mn-lt"/>
              </a:rPr>
              <a:t>Based on the charts, we found: Topic-2 is the most dominant one, which covers the general background and most popular topics around COVID (almost like a COVID specific background). Topic10 seem to related to disinformation that tried to falsely claim certain products can prevent covid. Topic 7 and 9 posts COVID related religious content. Finally, Topic 8 focuses on conspiracy theories around COVID. Topic 3 focuses on cruise related/TSA.</a:t>
            </a:r>
            <a:endParaRPr lang="en-US" sz="1100"/>
          </a:p>
        </p:txBody>
      </p:sp>
      <p:sp>
        <p:nvSpPr>
          <p:cNvPr id="6" name="TextBox 5">
            <a:extLst>
              <a:ext uri="{FF2B5EF4-FFF2-40B4-BE49-F238E27FC236}">
                <a16:creationId xmlns:a16="http://schemas.microsoft.com/office/drawing/2014/main" xmlns="" id="{992399AC-2F63-3CDA-472E-BA8FAE69B58D}"/>
              </a:ext>
            </a:extLst>
          </p:cNvPr>
          <p:cNvSpPr txBox="1"/>
          <p:nvPr/>
        </p:nvSpPr>
        <p:spPr>
          <a:xfrm>
            <a:off x="950609" y="6459784"/>
            <a:ext cx="110809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Different from the final chosen one in the model, but we want to leave it here so you can compare and see what topics are consistent in both versions.</a:t>
            </a:r>
          </a:p>
        </p:txBody>
      </p:sp>
    </p:spTree>
    <p:extLst>
      <p:ext uri="{BB962C8B-B14F-4D97-AF65-F5344CB8AC3E}">
        <p14:creationId xmlns:p14="http://schemas.microsoft.com/office/powerpoint/2010/main" val="1440148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dirty="0">
                <a:ea typeface="+mj-lt"/>
                <a:cs typeface="+mj-lt"/>
              </a:rPr>
              <a:t>4. </a:t>
            </a:r>
            <a:r>
              <a:rPr lang="en-US" dirty="0"/>
              <a:t>BEGIN DATA PROCESSING AND MODELING  - LDA CLUSTERING Continue</a:t>
            </a:r>
            <a:endParaRPr lang="en-US" dirty="0" err="1">
              <a:ea typeface="+mj-lt"/>
              <a:cs typeface="+mj-lt"/>
            </a:endParaRPr>
          </a:p>
        </p:txBody>
      </p:sp>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1"/>
          </p:nvPr>
        </p:nvSpPr>
        <p:spPr>
          <a:xfrm>
            <a:off x="831850" y="2318238"/>
            <a:ext cx="4690469" cy="3472626"/>
          </a:xfrm>
        </p:spPr>
        <p:txBody>
          <a:bodyPr vert="horz" lIns="91440" tIns="45720" rIns="91440" bIns="45720" rtlCol="0" anchor="ctr">
            <a:noAutofit/>
          </a:bodyPr>
          <a:lstStyle/>
          <a:p>
            <a:pPr marL="0" indent="0">
              <a:buNone/>
            </a:pPr>
            <a:r>
              <a:rPr lang="en-US" sz="1400"/>
              <a:t>In this section, we are creating the LDA scores based on document topics obtained from the previous step while normalizing the data using TF-IDF Transformation. We are combining the </a:t>
            </a:r>
            <a:r>
              <a:rPr lang="en-US" sz="1400" err="1"/>
              <a:t>df</a:t>
            </a:r>
            <a:r>
              <a:rPr lang="en-US" sz="1400"/>
              <a:t> data with the topic weights obtained previously. By doing so we are creating the weights of topics as our dependent variables.</a:t>
            </a:r>
            <a:endParaRPr lang="en-US"/>
          </a:p>
          <a:p>
            <a:pPr marL="0" indent="0">
              <a:buNone/>
            </a:pPr>
            <a:endParaRPr lang="en-US" sz="1400"/>
          </a:p>
          <a:p>
            <a:pPr marL="0" indent="0">
              <a:buNone/>
            </a:pPr>
            <a:r>
              <a:rPr lang="en-US" sz="1400"/>
              <a:t>Then, we converted the dependent variable into a dummy variable for the logistic regression. </a:t>
            </a:r>
            <a:endParaRPr lang="en-US"/>
          </a:p>
          <a:p>
            <a:pPr marL="0" indent="0">
              <a:buNone/>
            </a:pPr>
            <a:r>
              <a:rPr lang="en-US" sz="1400"/>
              <a:t>The length of the content is much bigger than the other variables, so we use log-transformation and then divide the number by 10 to make sure it falls within a range </a:t>
            </a:r>
            <a:r>
              <a:rPr lang="en-US" sz="1400">
                <a:ea typeface="+mn-lt"/>
                <a:cs typeface="+mn-lt"/>
              </a:rPr>
              <a:t>comparable  to </a:t>
            </a:r>
            <a:r>
              <a:rPr lang="en-US" sz="1400"/>
              <a:t>other variables (mostly below 1).</a:t>
            </a:r>
          </a:p>
        </p:txBody>
      </p:sp>
      <p:pic>
        <p:nvPicPr>
          <p:cNvPr id="12" name="Graphic 12" descr="Arrow Right with solid fill">
            <a:extLst>
              <a:ext uri="{FF2B5EF4-FFF2-40B4-BE49-F238E27FC236}">
                <a16:creationId xmlns:a16="http://schemas.microsoft.com/office/drawing/2014/main" xmlns="" id="{CF295C53-A863-421B-917B-B100EF49335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267826" y="4245143"/>
            <a:ext cx="513348" cy="533400"/>
          </a:xfrm>
          <a:prstGeom prst="rect">
            <a:avLst/>
          </a:prstGeom>
        </p:spPr>
      </p:pic>
      <p:pic>
        <p:nvPicPr>
          <p:cNvPr id="9" name="Picture 9" descr="Text&#10;&#10;Description automatically generated">
            <a:extLst>
              <a:ext uri="{FF2B5EF4-FFF2-40B4-BE49-F238E27FC236}">
                <a16:creationId xmlns:a16="http://schemas.microsoft.com/office/drawing/2014/main" xmlns="" id="{4C5929C4-6AE9-533A-3F8B-DBA5A035A663}"/>
              </a:ext>
            </a:extLst>
          </p:cNvPr>
          <p:cNvPicPr>
            <a:picLocks noGrp="1" noChangeAspect="1"/>
          </p:cNvPicPr>
          <p:nvPr>
            <p:ph sz="half" idx="2"/>
          </p:nvPr>
        </p:nvPicPr>
        <p:blipFill>
          <a:blip r:embed="rId5"/>
          <a:stretch>
            <a:fillRect/>
          </a:stretch>
        </p:blipFill>
        <p:spPr>
          <a:xfrm>
            <a:off x="5847522" y="2877531"/>
            <a:ext cx="5422392" cy="1993095"/>
          </a:xfrm>
        </p:spPr>
      </p:pic>
      <p:sp>
        <p:nvSpPr>
          <p:cNvPr id="10" name="TextBox 9">
            <a:extLst>
              <a:ext uri="{FF2B5EF4-FFF2-40B4-BE49-F238E27FC236}">
                <a16:creationId xmlns:a16="http://schemas.microsoft.com/office/drawing/2014/main" xmlns="" id="{DE7751CD-C19E-42AC-4364-D145AE402EAB}"/>
              </a:ext>
            </a:extLst>
          </p:cNvPr>
          <p:cNvSpPr txBox="1"/>
          <p:nvPr/>
        </p:nvSpPr>
        <p:spPr>
          <a:xfrm>
            <a:off x="7299157" y="4872789"/>
            <a:ext cx="442160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4.3 - Generating LDA scores.</a:t>
            </a:r>
          </a:p>
        </p:txBody>
      </p:sp>
    </p:spTree>
    <p:extLst>
      <p:ext uri="{BB962C8B-B14F-4D97-AF65-F5344CB8AC3E}">
        <p14:creationId xmlns:p14="http://schemas.microsoft.com/office/powerpoint/2010/main" val="1571470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a:ea typeface="+mj-lt"/>
                <a:cs typeface="+mj-lt"/>
              </a:rPr>
              <a:t>4. </a:t>
            </a:r>
            <a:r>
              <a:rPr lang="en-US"/>
              <a:t>BEGIN DATA PROCESSING AND MODELING  - Prepare Modeling</a:t>
            </a:r>
            <a:endParaRPr lang="en-US" err="1">
              <a:ea typeface="+mj-lt"/>
              <a:cs typeface="+mj-lt"/>
            </a:endParaRPr>
          </a:p>
        </p:txBody>
      </p:sp>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1"/>
          </p:nvPr>
        </p:nvSpPr>
        <p:spPr>
          <a:xfrm>
            <a:off x="1020551" y="2438554"/>
            <a:ext cx="5003084" cy="3472626"/>
          </a:xfrm>
        </p:spPr>
        <p:txBody>
          <a:bodyPr vert="horz" lIns="91440" tIns="45720" rIns="91440" bIns="45720" rtlCol="0" anchor="ctr">
            <a:noAutofit/>
          </a:bodyPr>
          <a:lstStyle/>
          <a:p>
            <a:pPr marL="0" indent="0">
              <a:buNone/>
            </a:pPr>
            <a:r>
              <a:rPr lang="en-US" sz="1400"/>
              <a:t>In this final piece of the algorithm, we are using </a:t>
            </a:r>
            <a:r>
              <a:rPr lang="en-US" sz="1400" err="1"/>
              <a:t>sklearn.linear_model</a:t>
            </a:r>
            <a:r>
              <a:rPr lang="en-US" sz="1400"/>
              <a:t> for running the logistic regression to train the model.</a:t>
            </a:r>
          </a:p>
          <a:p>
            <a:pPr marL="0" indent="0">
              <a:buNone/>
            </a:pPr>
            <a:endParaRPr lang="en-US" sz="1400"/>
          </a:p>
          <a:p>
            <a:pPr marL="0" indent="0">
              <a:buNone/>
            </a:pPr>
            <a:r>
              <a:rPr lang="en-US" sz="1400"/>
              <a:t>The original data inputs from the user will serve as the training data: </a:t>
            </a:r>
            <a:r>
              <a:rPr lang="en-US" sz="1400" err="1"/>
              <a:t>x_train</a:t>
            </a:r>
            <a:r>
              <a:rPr lang="en-US" sz="1400"/>
              <a:t>. The </a:t>
            </a:r>
            <a:r>
              <a:rPr lang="en-US" sz="1400" err="1"/>
              <a:t>y_train</a:t>
            </a:r>
            <a:r>
              <a:rPr lang="en-US" sz="1400"/>
              <a:t> will serve as the outputs generated from the model. We incorporated a </a:t>
            </a:r>
            <a:r>
              <a:rPr lang="en-US" sz="1400" err="1"/>
              <a:t>x_test</a:t>
            </a:r>
            <a:r>
              <a:rPr lang="en-US" sz="1400"/>
              <a:t> variable as a testing input data for our model (generated from the user's input). </a:t>
            </a:r>
          </a:p>
          <a:p>
            <a:pPr marL="0" indent="0">
              <a:buNone/>
            </a:pPr>
            <a:r>
              <a:rPr lang="en-US" sz="1400"/>
              <a:t>The </a:t>
            </a:r>
            <a:r>
              <a:rPr lang="en-US" sz="1400" err="1"/>
              <a:t>y_pred</a:t>
            </a:r>
            <a:r>
              <a:rPr lang="en-US" sz="1400"/>
              <a:t> stores the prediction generated from the model as a probability for our implementation to create our scoring for levels of disinformation. </a:t>
            </a:r>
          </a:p>
          <a:p>
            <a:pPr marL="0" indent="0">
              <a:buNone/>
            </a:pPr>
            <a:endParaRPr lang="en-US" sz="1400"/>
          </a:p>
          <a:p>
            <a:pPr marL="0" indent="0">
              <a:buNone/>
            </a:pPr>
            <a:endParaRPr lang="en-US" sz="1400"/>
          </a:p>
          <a:p>
            <a:pPr marL="0" indent="0">
              <a:buNone/>
            </a:pPr>
            <a:r>
              <a:rPr lang="en-US" sz="1400"/>
              <a:t>The result produces an </a:t>
            </a:r>
            <a:r>
              <a:rPr lang="en-US" sz="1400" err="1"/>
              <a:t>output_label</a:t>
            </a:r>
            <a:r>
              <a:rPr lang="en-US" sz="1400"/>
              <a:t> variable.</a:t>
            </a:r>
          </a:p>
        </p:txBody>
      </p:sp>
      <p:pic>
        <p:nvPicPr>
          <p:cNvPr id="12" name="Graphic 12" descr="Arrow Right with solid fill">
            <a:extLst>
              <a:ext uri="{FF2B5EF4-FFF2-40B4-BE49-F238E27FC236}">
                <a16:creationId xmlns:a16="http://schemas.microsoft.com/office/drawing/2014/main" xmlns="" id="{CF295C53-A863-421B-917B-B100EF49335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975370" y="4456079"/>
            <a:ext cx="513348" cy="533400"/>
          </a:xfrm>
          <a:prstGeom prst="rect">
            <a:avLst/>
          </a:prstGeom>
        </p:spPr>
      </p:pic>
      <p:pic>
        <p:nvPicPr>
          <p:cNvPr id="14" name="Picture 14" descr="Text&#10;&#10;Description automatically generated">
            <a:extLst>
              <a:ext uri="{FF2B5EF4-FFF2-40B4-BE49-F238E27FC236}">
                <a16:creationId xmlns:a16="http://schemas.microsoft.com/office/drawing/2014/main" xmlns="" id="{FAD39070-725D-CB4A-D612-9621BFCEDA3A}"/>
              </a:ext>
            </a:extLst>
          </p:cNvPr>
          <p:cNvPicPr>
            <a:picLocks noGrp="1" noChangeAspect="1"/>
          </p:cNvPicPr>
          <p:nvPr>
            <p:ph sz="half" idx="2"/>
          </p:nvPr>
        </p:nvPicPr>
        <p:blipFill>
          <a:blip r:embed="rId5"/>
          <a:stretch>
            <a:fillRect/>
          </a:stretch>
        </p:blipFill>
        <p:spPr>
          <a:xfrm>
            <a:off x="6485807" y="2228003"/>
            <a:ext cx="4657165" cy="3893731"/>
          </a:xfrm>
        </p:spPr>
      </p:pic>
      <p:pic>
        <p:nvPicPr>
          <p:cNvPr id="15" name="Graphic 12" descr="Arrow Right with solid fill">
            <a:extLst>
              <a:ext uri="{FF2B5EF4-FFF2-40B4-BE49-F238E27FC236}">
                <a16:creationId xmlns:a16="http://schemas.microsoft.com/office/drawing/2014/main" xmlns="" id="{2C4806B3-7380-AA77-A69E-C79E8932FFB8}"/>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975370" y="3584863"/>
            <a:ext cx="513348" cy="533400"/>
          </a:xfrm>
          <a:prstGeom prst="rect">
            <a:avLst/>
          </a:prstGeom>
        </p:spPr>
      </p:pic>
      <p:pic>
        <p:nvPicPr>
          <p:cNvPr id="16" name="Graphic 12" descr="Arrow Right with solid fill">
            <a:extLst>
              <a:ext uri="{FF2B5EF4-FFF2-40B4-BE49-F238E27FC236}">
                <a16:creationId xmlns:a16="http://schemas.microsoft.com/office/drawing/2014/main" xmlns="" id="{16BC039B-AB94-3E7C-553C-74D5892F515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5975370" y="2229853"/>
            <a:ext cx="513348" cy="533400"/>
          </a:xfrm>
          <a:prstGeom prst="rect">
            <a:avLst/>
          </a:prstGeom>
        </p:spPr>
      </p:pic>
      <p:pic>
        <p:nvPicPr>
          <p:cNvPr id="17" name="Graphic 12" descr="Arrow Right with solid fill">
            <a:extLst>
              <a:ext uri="{FF2B5EF4-FFF2-40B4-BE49-F238E27FC236}">
                <a16:creationId xmlns:a16="http://schemas.microsoft.com/office/drawing/2014/main" xmlns="" id="{D08504D4-7387-DBEF-33B5-84BC8767112A}"/>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5975370" y="5769143"/>
            <a:ext cx="513348" cy="533400"/>
          </a:xfrm>
          <a:prstGeom prst="rect">
            <a:avLst/>
          </a:prstGeom>
        </p:spPr>
      </p:pic>
      <p:sp>
        <p:nvSpPr>
          <p:cNvPr id="18" name="TextBox 17">
            <a:extLst>
              <a:ext uri="{FF2B5EF4-FFF2-40B4-BE49-F238E27FC236}">
                <a16:creationId xmlns:a16="http://schemas.microsoft.com/office/drawing/2014/main" xmlns="" id="{C9F642C4-AC7F-A3D2-59B5-4C24CC724440}"/>
              </a:ext>
            </a:extLst>
          </p:cNvPr>
          <p:cNvSpPr txBox="1"/>
          <p:nvPr/>
        </p:nvSpPr>
        <p:spPr>
          <a:xfrm>
            <a:off x="6477000" y="6176210"/>
            <a:ext cx="48928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4.4 - Training the model using logistic regression and assigning scores based on the probabilities produced from the regression model.</a:t>
            </a:r>
          </a:p>
        </p:txBody>
      </p:sp>
      <p:pic>
        <p:nvPicPr>
          <p:cNvPr id="7" name="Picture 7" descr="Text&#10;&#10;Description automatically generated">
            <a:extLst>
              <a:ext uri="{FF2B5EF4-FFF2-40B4-BE49-F238E27FC236}">
                <a16:creationId xmlns:a16="http://schemas.microsoft.com/office/drawing/2014/main" xmlns="" id="{DADC6E5B-41B2-F8E6-D74D-9A45E1EB6B3B}"/>
              </a:ext>
            </a:extLst>
          </p:cNvPr>
          <p:cNvPicPr>
            <a:picLocks noChangeAspect="1"/>
          </p:cNvPicPr>
          <p:nvPr/>
        </p:nvPicPr>
        <p:blipFill rotWithShape="1">
          <a:blip r:embed="rId12"/>
          <a:srcRect l="-122" t="-11" r="3107" b="14047"/>
          <a:stretch/>
        </p:blipFill>
        <p:spPr>
          <a:xfrm>
            <a:off x="6477000" y="2229853"/>
            <a:ext cx="5439472" cy="3895721"/>
          </a:xfrm>
          <a:prstGeom prst="rect">
            <a:avLst/>
          </a:prstGeom>
        </p:spPr>
      </p:pic>
    </p:spTree>
    <p:extLst>
      <p:ext uri="{BB962C8B-B14F-4D97-AF65-F5344CB8AC3E}">
        <p14:creationId xmlns:p14="http://schemas.microsoft.com/office/powerpoint/2010/main" val="2521969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ABDDE-5162-4A75-4E6E-B4A7D78942F0}"/>
              </a:ext>
            </a:extLst>
          </p:cNvPr>
          <p:cNvSpPr>
            <a:spLocks noGrp="1"/>
          </p:cNvSpPr>
          <p:nvPr>
            <p:ph type="title"/>
          </p:nvPr>
        </p:nvSpPr>
        <p:spPr/>
        <p:txBody>
          <a:bodyPr/>
          <a:lstStyle/>
          <a:p>
            <a:r>
              <a:rPr lang="en-US"/>
              <a:t>5. </a:t>
            </a:r>
            <a:r>
              <a:rPr lang="en-US">
                <a:ea typeface="+mj-lt"/>
                <a:cs typeface="+mj-lt"/>
              </a:rPr>
              <a:t>Return the prediction results to IDE</a:t>
            </a:r>
            <a:endParaRPr lang="en-US"/>
          </a:p>
        </p:txBody>
      </p:sp>
      <p:sp>
        <p:nvSpPr>
          <p:cNvPr id="12" name="Content Placeholder 11">
            <a:extLst>
              <a:ext uri="{FF2B5EF4-FFF2-40B4-BE49-F238E27FC236}">
                <a16:creationId xmlns:a16="http://schemas.microsoft.com/office/drawing/2014/main" xmlns="" id="{EF64CCEB-DD3E-5B98-EE19-0E1B98176812}"/>
              </a:ext>
            </a:extLst>
          </p:cNvPr>
          <p:cNvSpPr>
            <a:spLocks noGrp="1"/>
          </p:cNvSpPr>
          <p:nvPr>
            <p:ph sz="half" idx="2"/>
          </p:nvPr>
        </p:nvSpPr>
        <p:spPr>
          <a:xfrm>
            <a:off x="511010" y="2444789"/>
            <a:ext cx="5393100" cy="2934999"/>
          </a:xfrm>
        </p:spPr>
        <p:txBody>
          <a:bodyPr/>
          <a:lstStyle/>
          <a:p>
            <a:pPr marL="0" indent="0">
              <a:buNone/>
            </a:pPr>
            <a:r>
              <a:rPr lang="en-US" dirty="0"/>
              <a:t>Finally, the prediction (the </a:t>
            </a:r>
            <a:r>
              <a:rPr lang="en-US" dirty="0" err="1"/>
              <a:t>output_label</a:t>
            </a:r>
            <a:r>
              <a:rPr lang="en-US" dirty="0"/>
              <a:t> variable) will be printed out on the IDE to show the user the disinformation score (</a:t>
            </a:r>
            <a:r>
              <a:rPr lang="en-US" dirty="0" err="1"/>
              <a:t>i.e</a:t>
            </a:r>
            <a:r>
              <a:rPr lang="en-US" dirty="0"/>
              <a:t>, 2 Probably Disinformation )</a:t>
            </a:r>
          </a:p>
        </p:txBody>
      </p:sp>
      <p:pic>
        <p:nvPicPr>
          <p:cNvPr id="15" name="Graphic 12" descr="Arrow Right with solid fill">
            <a:extLst>
              <a:ext uri="{FF2B5EF4-FFF2-40B4-BE49-F238E27FC236}">
                <a16:creationId xmlns:a16="http://schemas.microsoft.com/office/drawing/2014/main" xmlns="" id="{3B249756-51BF-A897-7AC7-A4152C3B8BD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648826" y="2681037"/>
            <a:ext cx="513348" cy="533400"/>
          </a:xfrm>
          <a:prstGeom prst="rect">
            <a:avLst/>
          </a:prstGeom>
        </p:spPr>
      </p:pic>
      <p:sp>
        <p:nvSpPr>
          <p:cNvPr id="17" name="TextBox 16">
            <a:extLst>
              <a:ext uri="{FF2B5EF4-FFF2-40B4-BE49-F238E27FC236}">
                <a16:creationId xmlns:a16="http://schemas.microsoft.com/office/drawing/2014/main" xmlns="" id="{16C2493F-6182-0980-C93C-01A0DEC4BDBE}"/>
              </a:ext>
            </a:extLst>
          </p:cNvPr>
          <p:cNvSpPr txBox="1"/>
          <p:nvPr/>
        </p:nvSpPr>
        <p:spPr>
          <a:xfrm>
            <a:off x="4070684" y="5715000"/>
            <a:ext cx="59857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t>Figure 5.1 - outputs from the model in the IDE.</a:t>
            </a:r>
          </a:p>
        </p:txBody>
      </p:sp>
      <p:sp>
        <p:nvSpPr>
          <p:cNvPr id="18" name="TextBox 17">
            <a:extLst>
              <a:ext uri="{FF2B5EF4-FFF2-40B4-BE49-F238E27FC236}">
                <a16:creationId xmlns:a16="http://schemas.microsoft.com/office/drawing/2014/main" xmlns="" id="{225110F9-D8F5-7B40-DCB5-49E3705A45AC}"/>
              </a:ext>
            </a:extLst>
          </p:cNvPr>
          <p:cNvSpPr txBox="1"/>
          <p:nvPr/>
        </p:nvSpPr>
        <p:spPr>
          <a:xfrm>
            <a:off x="6858000" y="3308684"/>
            <a:ext cx="429126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t>Figure 5.0 - print statement for the final analysis.</a:t>
            </a:r>
          </a:p>
        </p:txBody>
      </p:sp>
      <p:pic>
        <p:nvPicPr>
          <p:cNvPr id="4" name="Picture 4" descr="Text&#10;&#10;Description automatically generated">
            <a:extLst>
              <a:ext uri="{FF2B5EF4-FFF2-40B4-BE49-F238E27FC236}">
                <a16:creationId xmlns:a16="http://schemas.microsoft.com/office/drawing/2014/main" xmlns="" id="{5D6558D0-83FC-8308-8F5A-0C96A112F059}"/>
              </a:ext>
            </a:extLst>
          </p:cNvPr>
          <p:cNvPicPr>
            <a:picLocks noChangeAspect="1"/>
          </p:cNvPicPr>
          <p:nvPr/>
        </p:nvPicPr>
        <p:blipFill>
          <a:blip r:embed="rId5"/>
          <a:stretch>
            <a:fillRect/>
          </a:stretch>
        </p:blipFill>
        <p:spPr>
          <a:xfrm>
            <a:off x="6218321" y="2449344"/>
            <a:ext cx="5460332" cy="766181"/>
          </a:xfrm>
          <a:prstGeom prst="rect">
            <a:avLst/>
          </a:prstGeom>
        </p:spPr>
      </p:pic>
      <p:pic>
        <p:nvPicPr>
          <p:cNvPr id="11" name="Picture 13" descr="Text&#10;&#10;Description automatically generated">
            <a:extLst>
              <a:ext uri="{FF2B5EF4-FFF2-40B4-BE49-F238E27FC236}">
                <a16:creationId xmlns:a16="http://schemas.microsoft.com/office/drawing/2014/main" xmlns="" id="{8002F8AA-ACFE-854D-C565-C201F835C7EF}"/>
              </a:ext>
            </a:extLst>
          </p:cNvPr>
          <p:cNvPicPr>
            <a:picLocks noGrp="1" noChangeAspect="1"/>
          </p:cNvPicPr>
          <p:nvPr>
            <p:ph sz="quarter" idx="4"/>
          </p:nvPr>
        </p:nvPicPr>
        <p:blipFill>
          <a:blip r:embed="rId6"/>
          <a:stretch>
            <a:fillRect/>
          </a:stretch>
        </p:blipFill>
        <p:spPr>
          <a:xfrm>
            <a:off x="1134367" y="4020792"/>
            <a:ext cx="9914967" cy="1698016"/>
          </a:xfrm>
        </p:spPr>
      </p:pic>
    </p:spTree>
    <p:extLst>
      <p:ext uri="{BB962C8B-B14F-4D97-AF65-F5344CB8AC3E}">
        <p14:creationId xmlns:p14="http://schemas.microsoft.com/office/powerpoint/2010/main" val="3595023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ABDDE-5162-4A75-4E6E-B4A7D78942F0}"/>
              </a:ext>
            </a:extLst>
          </p:cNvPr>
          <p:cNvSpPr>
            <a:spLocks noGrp="1"/>
          </p:cNvSpPr>
          <p:nvPr>
            <p:ph type="title" idx="4294967295"/>
          </p:nvPr>
        </p:nvSpPr>
        <p:spPr>
          <a:xfrm>
            <a:off x="385704" y="90546"/>
            <a:ext cx="11029950" cy="987425"/>
          </a:xfrm>
        </p:spPr>
        <p:txBody>
          <a:bodyPr/>
          <a:lstStyle/>
          <a:p>
            <a:r>
              <a:rPr lang="en-US">
                <a:solidFill>
                  <a:srgbClr val="000000"/>
                </a:solidFill>
              </a:rPr>
              <a:t>Final outcome</a:t>
            </a:r>
          </a:p>
        </p:txBody>
      </p:sp>
      <p:pic>
        <p:nvPicPr>
          <p:cNvPr id="6" name="Picture 6" descr="Text&#10;&#10;Description automatically generated">
            <a:extLst>
              <a:ext uri="{FF2B5EF4-FFF2-40B4-BE49-F238E27FC236}">
                <a16:creationId xmlns:a16="http://schemas.microsoft.com/office/drawing/2014/main" xmlns="" id="{25C56A97-13D6-E603-0D5D-A95D435FD243}"/>
              </a:ext>
            </a:extLst>
          </p:cNvPr>
          <p:cNvPicPr>
            <a:picLocks noChangeAspect="1"/>
          </p:cNvPicPr>
          <p:nvPr/>
        </p:nvPicPr>
        <p:blipFill>
          <a:blip r:embed="rId3"/>
          <a:stretch>
            <a:fillRect/>
          </a:stretch>
        </p:blipFill>
        <p:spPr>
          <a:xfrm>
            <a:off x="1365584" y="1262675"/>
            <a:ext cx="9621253" cy="5405467"/>
          </a:xfrm>
          <a:prstGeom prst="rect">
            <a:avLst/>
          </a:prstGeom>
        </p:spPr>
      </p:pic>
    </p:spTree>
    <p:extLst>
      <p:ext uri="{BB962C8B-B14F-4D97-AF65-F5344CB8AC3E}">
        <p14:creationId xmlns:p14="http://schemas.microsoft.com/office/powerpoint/2010/main" val="2472701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AE746-802D-BDEA-8FD4-4C2BE55FDD5C}"/>
              </a:ext>
            </a:extLst>
          </p:cNvPr>
          <p:cNvSpPr>
            <a:spLocks noGrp="1"/>
          </p:cNvSpPr>
          <p:nvPr>
            <p:ph type="title"/>
          </p:nvPr>
        </p:nvSpPr>
        <p:spPr>
          <a:xfrm>
            <a:off x="575894" y="729658"/>
            <a:ext cx="11029616" cy="988332"/>
          </a:xfrm>
        </p:spPr>
        <p:txBody>
          <a:bodyPr anchor="b">
            <a:normAutofit/>
          </a:bodyPr>
          <a:lstStyle/>
          <a:p>
            <a:r>
              <a:rPr lang="en-US"/>
              <a:t>challenges</a:t>
            </a:r>
          </a:p>
        </p:txBody>
      </p:sp>
      <p:sp>
        <p:nvSpPr>
          <p:cNvPr id="48" name="TextBox 47">
            <a:extLst>
              <a:ext uri="{FF2B5EF4-FFF2-40B4-BE49-F238E27FC236}">
                <a16:creationId xmlns:a16="http://schemas.microsoft.com/office/drawing/2014/main" xmlns="" id="{286FE6A1-51A4-ACDF-6F12-DB9F0D16CE3A}"/>
              </a:ext>
            </a:extLst>
          </p:cNvPr>
          <p:cNvSpPr txBox="1"/>
          <p:nvPr/>
        </p:nvSpPr>
        <p:spPr>
          <a:xfrm>
            <a:off x="583869" y="2899559"/>
            <a:ext cx="3624817"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chemeClr val="tx2"/>
                </a:solidFill>
                <a:ea typeface="+mn-lt"/>
                <a:cs typeface="+mn-lt"/>
              </a:rPr>
              <a:t>Search engines incorporate defensive measures to make scraping difficult.</a:t>
            </a:r>
            <a:endParaRPr lang="en-US" sz="1400">
              <a:solidFill>
                <a:schemeClr val="tx2"/>
              </a:solidFill>
            </a:endParaRPr>
          </a:p>
          <a:p>
            <a:endParaRPr lang="en-US" sz="1400">
              <a:solidFill>
                <a:schemeClr val="tx2"/>
              </a:solidFill>
              <a:ea typeface="+mn-lt"/>
              <a:cs typeface="+mn-lt"/>
            </a:endParaRPr>
          </a:p>
          <a:p>
            <a:pPr marL="285750" indent="-285750">
              <a:buFont typeface="Arial"/>
              <a:buChar char="•"/>
            </a:pPr>
            <a:r>
              <a:rPr lang="en-US" sz="1400">
                <a:solidFill>
                  <a:schemeClr val="tx2"/>
                </a:solidFill>
                <a:ea typeface="+mn-lt"/>
                <a:cs typeface="+mn-lt"/>
              </a:rPr>
              <a:t>Google recently added countermeasures that remove most disinformation from search results related to COVID. This made it difficult to collect a balanced data set as originally planned for training.</a:t>
            </a:r>
            <a:endParaRPr lang="en-US" sz="1400">
              <a:solidFill>
                <a:schemeClr val="tx2"/>
              </a:solidFill>
            </a:endParaRPr>
          </a:p>
          <a:p>
            <a:pPr marL="285750" indent="-285750">
              <a:buFont typeface="Arial"/>
              <a:buChar char="•"/>
            </a:pPr>
            <a:endParaRPr lang="en-US" sz="1400">
              <a:solidFill>
                <a:schemeClr val="tx2"/>
              </a:solidFill>
              <a:ea typeface="+mn-lt"/>
              <a:cs typeface="+mn-lt"/>
            </a:endParaRPr>
          </a:p>
          <a:p>
            <a:pPr marL="285750" indent="-285750">
              <a:buFont typeface="Arial"/>
              <a:buChar char="•"/>
            </a:pPr>
            <a:r>
              <a:rPr lang="en-US" sz="1400">
                <a:solidFill>
                  <a:schemeClr val="tx2"/>
                </a:solidFill>
                <a:ea typeface="+mn-lt"/>
                <a:cs typeface="+mn-lt"/>
              </a:rPr>
              <a:t>Search engines typically return approximately ten organic results per page. Collecting data from multiple search engine pages (e.g., 200 results from the first 20 search result pages) proved much more complex than expected</a:t>
            </a:r>
            <a:endParaRPr lang="en-US" sz="1400">
              <a:solidFill>
                <a:schemeClr val="tx2"/>
              </a:solidFill>
            </a:endParaRPr>
          </a:p>
          <a:p>
            <a:pPr algn="l"/>
            <a:endParaRPr lang="en-US" b="1"/>
          </a:p>
        </p:txBody>
      </p:sp>
      <p:sp>
        <p:nvSpPr>
          <p:cNvPr id="49" name="TextBox 48">
            <a:extLst>
              <a:ext uri="{FF2B5EF4-FFF2-40B4-BE49-F238E27FC236}">
                <a16:creationId xmlns:a16="http://schemas.microsoft.com/office/drawing/2014/main" xmlns="" id="{35DCA0D6-8034-66AD-C3F2-8F1BA8CCEBA7}"/>
              </a:ext>
            </a:extLst>
          </p:cNvPr>
          <p:cNvSpPr txBox="1"/>
          <p:nvPr/>
        </p:nvSpPr>
        <p:spPr>
          <a:xfrm>
            <a:off x="4724400" y="1943594"/>
            <a:ext cx="2743200" cy="43088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chemeClr val="accent2"/>
                </a:solidFill>
              </a:rPr>
              <a:t>TIME</a:t>
            </a:r>
            <a:endParaRPr lang="en-US"/>
          </a:p>
        </p:txBody>
      </p:sp>
      <p:sp>
        <p:nvSpPr>
          <p:cNvPr id="50" name="TextBox 49">
            <a:extLst>
              <a:ext uri="{FF2B5EF4-FFF2-40B4-BE49-F238E27FC236}">
                <a16:creationId xmlns:a16="http://schemas.microsoft.com/office/drawing/2014/main" xmlns="" id="{440B31C4-B683-309A-F481-ED027EC1AFD6}"/>
              </a:ext>
            </a:extLst>
          </p:cNvPr>
          <p:cNvSpPr txBox="1"/>
          <p:nvPr/>
        </p:nvSpPr>
        <p:spPr>
          <a:xfrm>
            <a:off x="914400" y="194359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chemeClr val="accent1"/>
                </a:solidFill>
              </a:rPr>
              <a:t>TECHNICAL</a:t>
            </a:r>
            <a:endParaRPr lang="en-US">
              <a:solidFill>
                <a:schemeClr val="accent1"/>
              </a:solidFill>
            </a:endParaRPr>
          </a:p>
        </p:txBody>
      </p:sp>
      <p:sp>
        <p:nvSpPr>
          <p:cNvPr id="51" name="TextBox 50">
            <a:extLst>
              <a:ext uri="{FF2B5EF4-FFF2-40B4-BE49-F238E27FC236}">
                <a16:creationId xmlns:a16="http://schemas.microsoft.com/office/drawing/2014/main" xmlns="" id="{EE6303D9-28CF-3744-7BD2-2C6DC654F067}"/>
              </a:ext>
            </a:extLst>
          </p:cNvPr>
          <p:cNvSpPr txBox="1"/>
          <p:nvPr/>
        </p:nvSpPr>
        <p:spPr>
          <a:xfrm>
            <a:off x="8534400" y="194359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chemeClr val="bg2">
                    <a:lumMod val="50000"/>
                  </a:schemeClr>
                </a:solidFill>
              </a:rPr>
              <a:t>SKILLSETS</a:t>
            </a:r>
            <a:endParaRPr lang="en-US">
              <a:solidFill>
                <a:schemeClr val="bg2">
                  <a:lumMod val="50000"/>
                </a:schemeClr>
              </a:solidFill>
            </a:endParaRPr>
          </a:p>
        </p:txBody>
      </p:sp>
      <p:sp>
        <p:nvSpPr>
          <p:cNvPr id="52" name="TextBox 51">
            <a:extLst>
              <a:ext uri="{FF2B5EF4-FFF2-40B4-BE49-F238E27FC236}">
                <a16:creationId xmlns:a16="http://schemas.microsoft.com/office/drawing/2014/main" xmlns="" id="{9D7469CF-C503-E5D6-9AF4-784C07CC4E7A}"/>
              </a:ext>
            </a:extLst>
          </p:cNvPr>
          <p:cNvSpPr txBox="1"/>
          <p:nvPr/>
        </p:nvSpPr>
        <p:spPr>
          <a:xfrm>
            <a:off x="4269179" y="2903516"/>
            <a:ext cx="400000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chemeClr val="tx2"/>
                </a:solidFill>
              </a:rPr>
              <a:t>The design of the websites are different, so it proves to be very hard to scrape text into organized forms, and impossible within the time available.</a:t>
            </a:r>
          </a:p>
          <a:p>
            <a:endParaRPr lang="en-US" sz="1400">
              <a:solidFill>
                <a:schemeClr val="tx2"/>
              </a:solidFill>
            </a:endParaRPr>
          </a:p>
          <a:p>
            <a:pPr marL="285750" indent="-285750">
              <a:buFont typeface="Arial"/>
              <a:buChar char="•"/>
            </a:pPr>
            <a:r>
              <a:rPr lang="en-US" sz="1400">
                <a:solidFill>
                  <a:schemeClr val="tx2"/>
                </a:solidFill>
              </a:rPr>
              <a:t>As we had to manually collect training data, the dataset is still comparatively small for our purposes. With a much bigger training dataset, our algorithm should be able to provide more accurate results.</a:t>
            </a:r>
          </a:p>
          <a:p>
            <a:pPr marL="285750" indent="-285750">
              <a:buFont typeface="Arial"/>
              <a:buChar char="•"/>
            </a:pPr>
            <a:endParaRPr lang="en-US" sz="1400">
              <a:solidFill>
                <a:schemeClr val="tx2"/>
              </a:solidFill>
            </a:endParaRPr>
          </a:p>
          <a:p>
            <a:pPr marL="285750" indent="-285750">
              <a:buFont typeface="Arial"/>
              <a:buChar char="•"/>
            </a:pPr>
            <a:endParaRPr lang="en-US" sz="1400">
              <a:solidFill>
                <a:schemeClr val="tx2"/>
              </a:solidFill>
            </a:endParaRPr>
          </a:p>
        </p:txBody>
      </p:sp>
      <p:sp>
        <p:nvSpPr>
          <p:cNvPr id="53" name="TextBox 52">
            <a:extLst>
              <a:ext uri="{FF2B5EF4-FFF2-40B4-BE49-F238E27FC236}">
                <a16:creationId xmlns:a16="http://schemas.microsoft.com/office/drawing/2014/main" xmlns="" id="{6ADBE2C4-3BBE-9202-B153-797A021AAFCA}"/>
              </a:ext>
            </a:extLst>
          </p:cNvPr>
          <p:cNvSpPr txBox="1"/>
          <p:nvPr/>
        </p:nvSpPr>
        <p:spPr>
          <a:xfrm>
            <a:off x="8366166" y="2715491"/>
            <a:ext cx="3416134"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endParaRPr lang="en-US" sz="1300">
              <a:solidFill>
                <a:schemeClr val="tx2"/>
              </a:solidFill>
            </a:endParaRPr>
          </a:p>
          <a:p>
            <a:pPr marL="285750" indent="-285750">
              <a:buFont typeface="Arial"/>
              <a:buChar char="•"/>
            </a:pPr>
            <a:r>
              <a:rPr lang="en-US" sz="1400" dirty="0">
                <a:solidFill>
                  <a:schemeClr val="tx2"/>
                </a:solidFill>
              </a:rPr>
              <a:t>Browser extensions are written in JavaScript while the algorithm is written in Python code. This created difficulties integrating the extension and Python codes to process the data.  </a:t>
            </a:r>
          </a:p>
          <a:p>
            <a:pPr marL="285750" indent="-285750">
              <a:buFont typeface="Arial"/>
              <a:buChar char="•"/>
            </a:pPr>
            <a:endParaRPr lang="en-US" sz="1400">
              <a:solidFill>
                <a:schemeClr val="tx2"/>
              </a:solidFill>
            </a:endParaRPr>
          </a:p>
          <a:p>
            <a:pPr marL="285750" indent="-285750">
              <a:buFont typeface="Arial"/>
              <a:buChar char="•"/>
            </a:pPr>
            <a:r>
              <a:rPr lang="en-US" sz="1400">
                <a:solidFill>
                  <a:schemeClr val="tx2"/>
                </a:solidFill>
                <a:ea typeface="+mn-lt"/>
                <a:cs typeface="+mn-lt"/>
              </a:rPr>
              <a:t>We can’t normalize the testing text content independently because it will rely on the whole corpus, so for each iteration of prediction, we had to ingest and process all testing dataset, which will decrease the efficiencies of our program. </a:t>
            </a:r>
            <a:endParaRPr lang="en-US" sz="1400">
              <a:solidFill>
                <a:schemeClr val="tx2"/>
              </a:solidFill>
            </a:endParaRPr>
          </a:p>
          <a:p>
            <a:pPr marL="285750" indent="-285750">
              <a:buFont typeface="Arial"/>
              <a:buChar char="•"/>
            </a:pPr>
            <a:endParaRPr lang="en-US" sz="1300">
              <a:solidFill>
                <a:schemeClr val="tx2"/>
              </a:solidFill>
            </a:endParaRPr>
          </a:p>
        </p:txBody>
      </p:sp>
      <p:pic>
        <p:nvPicPr>
          <p:cNvPr id="54" name="Graphic 54" descr="Shuffle with solid fill">
            <a:extLst>
              <a:ext uri="{FF2B5EF4-FFF2-40B4-BE49-F238E27FC236}">
                <a16:creationId xmlns:a16="http://schemas.microsoft.com/office/drawing/2014/main" xmlns="" id="{A9018E94-85D2-DE3C-5B25-3C6BEF36766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686306" y="2308761"/>
            <a:ext cx="587830" cy="587830"/>
          </a:xfrm>
          <a:prstGeom prst="rect">
            <a:avLst/>
          </a:prstGeom>
        </p:spPr>
      </p:pic>
      <p:pic>
        <p:nvPicPr>
          <p:cNvPr id="55" name="Graphic 55" descr="Hourglass 60% with solid fill">
            <a:extLst>
              <a:ext uri="{FF2B5EF4-FFF2-40B4-BE49-F238E27FC236}">
                <a16:creationId xmlns:a16="http://schemas.microsoft.com/office/drawing/2014/main" xmlns="" id="{7653D351-1F4D-8689-E424-9A1A9870501A}"/>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876307" y="2308761"/>
            <a:ext cx="518556" cy="528452"/>
          </a:xfrm>
          <a:prstGeom prst="rect">
            <a:avLst/>
          </a:prstGeom>
        </p:spPr>
      </p:pic>
      <p:pic>
        <p:nvPicPr>
          <p:cNvPr id="56" name="Graphic 56" descr="Hurdle with solid fill">
            <a:extLst>
              <a:ext uri="{FF2B5EF4-FFF2-40B4-BE49-F238E27FC236}">
                <a16:creationId xmlns:a16="http://schemas.microsoft.com/office/drawing/2014/main" xmlns="" id="{EA7DAB27-95AF-DBAA-3D92-56376E73D5E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917865" y="2308761"/>
            <a:ext cx="568038" cy="568037"/>
          </a:xfrm>
          <a:prstGeom prst="rect">
            <a:avLst/>
          </a:prstGeom>
        </p:spPr>
      </p:pic>
    </p:spTree>
    <p:extLst>
      <p:ext uri="{BB962C8B-B14F-4D97-AF65-F5344CB8AC3E}">
        <p14:creationId xmlns:p14="http://schemas.microsoft.com/office/powerpoint/2010/main" val="2836088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59BD7-800A-7838-3AA6-2BFD61A1D38C}"/>
              </a:ext>
            </a:extLst>
          </p:cNvPr>
          <p:cNvSpPr>
            <a:spLocks noGrp="1"/>
          </p:cNvSpPr>
          <p:nvPr>
            <p:ph type="title"/>
          </p:nvPr>
        </p:nvSpPr>
        <p:spPr/>
        <p:txBody>
          <a:bodyPr/>
          <a:lstStyle/>
          <a:p>
            <a:r>
              <a:rPr lang="en-US"/>
              <a:t>WORKAROUND FOR THE </a:t>
            </a:r>
            <a:r>
              <a:rPr lang="en-US">
                <a:ea typeface="+mj-lt"/>
                <a:cs typeface="+mj-lt"/>
              </a:rPr>
              <a:t>CHALLENGES </a:t>
            </a:r>
          </a:p>
        </p:txBody>
      </p:sp>
      <p:graphicFrame>
        <p:nvGraphicFramePr>
          <p:cNvPr id="11" name="Diagram 11">
            <a:extLst>
              <a:ext uri="{FF2B5EF4-FFF2-40B4-BE49-F238E27FC236}">
                <a16:creationId xmlns:a16="http://schemas.microsoft.com/office/drawing/2014/main" xmlns="" id="{D88FC12A-ADDF-0B4A-0D69-A662A893E6D1}"/>
              </a:ext>
            </a:extLst>
          </p:cNvPr>
          <p:cNvGraphicFramePr/>
          <p:nvPr>
            <p:extLst>
              <p:ext uri="{D42A27DB-BD31-4B8C-83A1-F6EECF244321}">
                <p14:modId xmlns:p14="http://schemas.microsoft.com/office/powerpoint/2010/main" val="3124690851"/>
              </p:ext>
            </p:extLst>
          </p:nvPr>
        </p:nvGraphicFramePr>
        <p:xfrm>
          <a:off x="1114425" y="2190750"/>
          <a:ext cx="9963150"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8320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24A6A-8A37-A1AD-D106-A373D90D912D}"/>
              </a:ext>
            </a:extLst>
          </p:cNvPr>
          <p:cNvSpPr>
            <a:spLocks noGrp="1"/>
          </p:cNvSpPr>
          <p:nvPr>
            <p:ph type="title"/>
          </p:nvPr>
        </p:nvSpPr>
        <p:spPr/>
        <p:txBody>
          <a:bodyPr/>
          <a:lstStyle/>
          <a:p>
            <a:r>
              <a:rPr lang="en-US"/>
              <a:t>Team contribution</a:t>
            </a:r>
          </a:p>
        </p:txBody>
      </p:sp>
      <p:sp>
        <p:nvSpPr>
          <p:cNvPr id="3" name="TextBox 2">
            <a:extLst>
              <a:ext uri="{FF2B5EF4-FFF2-40B4-BE49-F238E27FC236}">
                <a16:creationId xmlns:a16="http://schemas.microsoft.com/office/drawing/2014/main" xmlns="" id="{BA6276DA-E725-E0F8-E030-C14FA118A878}"/>
              </a:ext>
            </a:extLst>
          </p:cNvPr>
          <p:cNvSpPr txBox="1"/>
          <p:nvPr/>
        </p:nvSpPr>
        <p:spPr>
          <a:xfrm>
            <a:off x="812367" y="1997787"/>
            <a:ext cx="1054376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Overall, we've evenly contributed to this project. We are glad everyone stretched their muscle and really applied what we learned into this project. Yet, everyone had a slightly different focus:</a:t>
            </a:r>
          </a:p>
          <a:p>
            <a:endParaRPr lang="en-US"/>
          </a:p>
          <a:p>
            <a:r>
              <a:rPr lang="en-US" i="1" dirty="0">
                <a:solidFill>
                  <a:schemeClr val="accent1">
                    <a:lumMod val="60000"/>
                    <a:lumOff val="40000"/>
                  </a:schemeClr>
                </a:solidFill>
              </a:rPr>
              <a:t>David:</a:t>
            </a:r>
            <a:r>
              <a:rPr lang="en-US" i="1" dirty="0"/>
              <a:t> </a:t>
            </a:r>
            <a:r>
              <a:rPr lang="en-US" i="1" dirty="0">
                <a:ea typeface="+mn-lt"/>
                <a:cs typeface="+mn-lt"/>
              </a:rPr>
              <a:t>Proposed the initial concept, researched what has been done in the field of disinformation detection., and tried to apply class concepts to the project. Diligently kept track of the team’s progress, and vetted both code and data to confirm it worked as intended. Created and incorporated the list of authorities to tag the accuracy of 3400+ websites. </a:t>
            </a:r>
          </a:p>
          <a:p>
            <a:endParaRPr lang="en-US" i="1" dirty="0"/>
          </a:p>
          <a:p>
            <a:r>
              <a:rPr lang="en-US" i="1" dirty="0">
                <a:solidFill>
                  <a:schemeClr val="accent1">
                    <a:lumMod val="60000"/>
                    <a:lumOff val="40000"/>
                  </a:schemeClr>
                </a:solidFill>
              </a:rPr>
              <a:t>Ginna:</a:t>
            </a:r>
            <a:r>
              <a:rPr lang="en-US" i="1" dirty="0"/>
              <a:t> had created the initial plug-in in Java, and then heroically crashed a course to learn how to use </a:t>
            </a:r>
            <a:r>
              <a:rPr lang="en-US" i="1" dirty="0" err="1"/>
              <a:t>tkinter</a:t>
            </a:r>
            <a:r>
              <a:rPr lang="en-US" i="1" dirty="0"/>
              <a:t> within a day to re-write everything. The logistic-master to keep our files in check and organized. She also shot the amazing demo and design the template of our presentation. Last but not least, Ginna is </a:t>
            </a:r>
            <a:r>
              <a:rPr lang="en-US" i="1" dirty="0">
                <a:ea typeface="+mn-lt"/>
                <a:cs typeface="+mn-lt"/>
              </a:rPr>
              <a:t>the glue of the team and a great cheerleader. </a:t>
            </a:r>
          </a:p>
          <a:p>
            <a:endParaRPr lang="en-US" i="1">
              <a:ea typeface="+mn-lt"/>
              <a:cs typeface="+mn-lt"/>
            </a:endParaRPr>
          </a:p>
          <a:p>
            <a:r>
              <a:rPr lang="en-US" i="1" dirty="0">
                <a:solidFill>
                  <a:schemeClr val="accent1">
                    <a:lumMod val="60000"/>
                    <a:lumOff val="40000"/>
                  </a:schemeClr>
                </a:solidFill>
                <a:ea typeface="+mn-lt"/>
                <a:cs typeface="+mn-lt"/>
              </a:rPr>
              <a:t>Angela:</a:t>
            </a:r>
            <a:r>
              <a:rPr lang="en-US" i="1" dirty="0">
                <a:ea typeface="+mn-lt"/>
                <a:cs typeface="+mn-lt"/>
              </a:rPr>
              <a:t> thanks to her background as data scientist,  she was able to help the project on track and drove it to completion. She has manually created the testing dataset after our initial crawler didn't work out. She also helped to write most of the analytics module and figured out how to incorporate everyone's work together.</a:t>
            </a:r>
          </a:p>
          <a:p>
            <a:endParaRPr lang="en-US" i="1">
              <a:ea typeface="+mn-lt"/>
              <a:cs typeface="+mn-lt"/>
            </a:endParaRPr>
          </a:p>
          <a:p>
            <a:r>
              <a:rPr lang="en-US" b="1" i="1" dirty="0">
                <a:ea typeface="+mn-lt"/>
                <a:cs typeface="+mn-lt"/>
              </a:rPr>
              <a:t>~~~~~~~~~~~~~~    Remember:</a:t>
            </a:r>
            <a:r>
              <a:rPr lang="en-US" b="1" dirty="0">
                <a:ea typeface="+mn-lt"/>
                <a:cs typeface="+mn-lt"/>
              </a:rPr>
              <a:t> it's always the journey, not the destination  ~~~~~~~~~~~~~~~~~~</a:t>
            </a:r>
            <a:endParaRPr lang="en-US" b="1" dirty="0"/>
          </a:p>
        </p:txBody>
      </p:sp>
    </p:spTree>
    <p:extLst>
      <p:ext uri="{BB962C8B-B14F-4D97-AF65-F5344CB8AC3E}">
        <p14:creationId xmlns:p14="http://schemas.microsoft.com/office/powerpoint/2010/main" val="3088214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xmlns="" id="{A9CB511D-EA45-4336-847C-1252667143B5}"/>
              </a:ext>
            </a:extLst>
          </p:cNvPr>
          <p:cNvSpPr>
            <a:spLocks noGrp="1"/>
          </p:cNvSpPr>
          <p:nvPr>
            <p:ph type="subTitle" idx="1"/>
          </p:nvPr>
        </p:nvSpPr>
        <p:spPr>
          <a:xfrm>
            <a:off x="8296275" y="3505095"/>
            <a:ext cx="3146890" cy="2629006"/>
          </a:xfrm>
        </p:spPr>
        <p:txBody>
          <a:bodyPr>
            <a:normAutofit fontScale="85000" lnSpcReduction="20000"/>
          </a:bodyPr>
          <a:lstStyle/>
          <a:p>
            <a:r>
              <a:rPr lang="en-US" dirty="0">
                <a:solidFill>
                  <a:schemeClr val="bg2"/>
                </a:solidFill>
              </a:rPr>
              <a:t>Please reach out to our team for further inquiries.</a:t>
            </a:r>
          </a:p>
          <a:p>
            <a:endParaRPr lang="en-US" dirty="0">
              <a:solidFill>
                <a:schemeClr val="bg2"/>
              </a:solidFill>
            </a:endParaRPr>
          </a:p>
          <a:p>
            <a:r>
              <a:rPr lang="en-US" dirty="0">
                <a:solidFill>
                  <a:schemeClr val="bg2"/>
                </a:solidFill>
              </a:rPr>
              <a:t>Emails: </a:t>
            </a:r>
          </a:p>
          <a:p>
            <a:pPr marL="285750" indent="-285750">
              <a:buFont typeface="Arial" panose="05020102010507070707" pitchFamily="18" charset="2"/>
              <a:buChar char="•"/>
            </a:pPr>
            <a:r>
              <a:rPr lang="en-US" dirty="0">
                <a:solidFill>
                  <a:schemeClr val="bg1"/>
                </a:solidFill>
              </a:rPr>
              <a:t>David </a:t>
            </a:r>
            <a:r>
              <a:rPr lang="en-US" dirty="0" err="1" smtClean="0">
                <a:solidFill>
                  <a:schemeClr val="bg1"/>
                </a:solidFill>
              </a:rPr>
              <a:t>BurrUs</a:t>
            </a:r>
            <a:r>
              <a:rPr lang="en-US" dirty="0" smtClean="0">
                <a:solidFill>
                  <a:schemeClr val="bg1"/>
                </a:solidFill>
              </a:rPr>
              <a:t> </a:t>
            </a:r>
            <a:r>
              <a:rPr lang="en-US" dirty="0">
                <a:solidFill>
                  <a:schemeClr val="bg1"/>
                </a:solidFill>
              </a:rPr>
              <a:t>- (</a:t>
            </a:r>
            <a:r>
              <a:rPr lang="en-US" dirty="0">
                <a:solidFill>
                  <a:schemeClr val="bg1"/>
                </a:solidFill>
                <a:ea typeface="+mn-lt"/>
                <a:cs typeface="+mn-lt"/>
                <a:hlinkClick r:id="rId3">
                  <a:extLst>
                    <a:ext uri="{A12FA001-AC4F-418D-AE19-62706E023703}">
                      <ahyp:hlinkClr xmlns:ahyp="http://schemas.microsoft.com/office/drawing/2018/hyperlinkcolor" xmlns="" val="tx"/>
                    </a:ext>
                  </a:extLst>
                </a:hlinkClick>
              </a:rPr>
              <a:t>DBURRUS3@ILLINOIS.EDU)</a:t>
            </a:r>
            <a:endParaRPr lang="en-US" dirty="0">
              <a:solidFill>
                <a:schemeClr val="bg1"/>
              </a:solidFill>
            </a:endParaRPr>
          </a:p>
          <a:p>
            <a:pPr marL="285750" indent="-285750">
              <a:buFont typeface="Arial" panose="05020102010507070707" pitchFamily="18" charset="2"/>
              <a:buChar char="•"/>
            </a:pPr>
            <a:r>
              <a:rPr lang="en-US" dirty="0" err="1">
                <a:solidFill>
                  <a:schemeClr val="bg1"/>
                </a:solidFill>
              </a:rPr>
              <a:t>Jianci</a:t>
            </a:r>
            <a:r>
              <a:rPr lang="en-US" dirty="0">
                <a:solidFill>
                  <a:schemeClr val="bg1"/>
                </a:solidFill>
              </a:rPr>
              <a:t> (ANGELA) </a:t>
            </a:r>
            <a:r>
              <a:rPr lang="en-US" dirty="0" err="1">
                <a:solidFill>
                  <a:schemeClr val="bg1"/>
                </a:solidFill>
              </a:rPr>
              <a:t>zHAI</a:t>
            </a:r>
            <a:r>
              <a:rPr lang="en-US" dirty="0">
                <a:solidFill>
                  <a:schemeClr val="bg1"/>
                </a:solidFill>
              </a:rPr>
              <a:t> </a:t>
            </a:r>
            <a:r>
              <a:rPr lang="en-US" dirty="0">
                <a:solidFill>
                  <a:schemeClr val="bg1"/>
                </a:solidFill>
                <a:ea typeface="+mn-lt"/>
                <a:cs typeface="+mn-lt"/>
              </a:rPr>
              <a:t> - (</a:t>
            </a:r>
            <a:r>
              <a:rPr lang="en-US" dirty="0">
                <a:solidFill>
                  <a:schemeClr val="bg1"/>
                </a:solidFill>
                <a:ea typeface="+mn-lt"/>
                <a:cs typeface="+mn-lt"/>
                <a:hlinkClick r:id="rId4">
                  <a:extLst>
                    <a:ext uri="{A12FA001-AC4F-418D-AE19-62706E023703}">
                      <ahyp:hlinkClr xmlns:ahyp="http://schemas.microsoft.com/office/drawing/2018/hyperlinkcolor" xmlns="" val="tx"/>
                    </a:ext>
                  </a:extLst>
                </a:hlinkClick>
              </a:rPr>
              <a:t>jianciz2@illinois.edu</a:t>
            </a:r>
            <a:r>
              <a:rPr lang="en-US" dirty="0">
                <a:solidFill>
                  <a:schemeClr val="bg1"/>
                </a:solidFill>
                <a:ea typeface="+mn-lt"/>
                <a:cs typeface="+mn-lt"/>
              </a:rPr>
              <a:t>)</a:t>
            </a:r>
            <a:endParaRPr lang="en-US" dirty="0">
              <a:solidFill>
                <a:schemeClr val="bg1"/>
              </a:solidFill>
            </a:endParaRPr>
          </a:p>
          <a:p>
            <a:pPr marL="285750" indent="-285750">
              <a:buFont typeface="Arial" panose="05020102010507070707" pitchFamily="18" charset="2"/>
              <a:buChar char="•"/>
            </a:pPr>
            <a:r>
              <a:rPr lang="en-US" dirty="0">
                <a:solidFill>
                  <a:schemeClr val="bg1"/>
                </a:solidFill>
              </a:rPr>
              <a:t>GINNA </a:t>
            </a:r>
            <a:r>
              <a:rPr lang="en-US" dirty="0" err="1">
                <a:solidFill>
                  <a:schemeClr val="bg1"/>
                </a:solidFill>
              </a:rPr>
              <a:t>wOO</a:t>
            </a:r>
            <a:r>
              <a:rPr lang="en-US" dirty="0">
                <a:solidFill>
                  <a:schemeClr val="bg1"/>
                </a:solidFill>
              </a:rPr>
              <a:t> - (GINNAW2@ILLINOIS.EDU)</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888BA-72E6-5818-16AA-CDFD9F5BDFF0}"/>
              </a:ext>
            </a:extLst>
          </p:cNvPr>
          <p:cNvSpPr>
            <a:spLocks noGrp="1"/>
          </p:cNvSpPr>
          <p:nvPr>
            <p:ph type="title"/>
          </p:nvPr>
        </p:nvSpPr>
        <p:spPr/>
        <p:txBody>
          <a:bodyPr/>
          <a:lstStyle/>
          <a:p>
            <a:r>
              <a:rPr lang="en-US"/>
              <a:t>What is disinformation</a:t>
            </a:r>
          </a:p>
        </p:txBody>
      </p:sp>
      <p:sp>
        <p:nvSpPr>
          <p:cNvPr id="3" name="Content Placeholder 2">
            <a:extLst>
              <a:ext uri="{FF2B5EF4-FFF2-40B4-BE49-F238E27FC236}">
                <a16:creationId xmlns:a16="http://schemas.microsoft.com/office/drawing/2014/main" xmlns="" id="{684087B7-E8F8-41FE-23A4-5140EF8D8FA6}"/>
              </a:ext>
            </a:extLst>
          </p:cNvPr>
          <p:cNvSpPr>
            <a:spLocks noGrp="1"/>
          </p:cNvSpPr>
          <p:nvPr>
            <p:ph idx="1"/>
          </p:nvPr>
        </p:nvSpPr>
        <p:spPr/>
        <p:txBody>
          <a:bodyPr/>
          <a:lstStyle/>
          <a:p>
            <a:pPr marL="305435" indent="-305435"/>
            <a:r>
              <a:rPr lang="en-US">
                <a:ea typeface="+mn-lt"/>
                <a:cs typeface="+mn-lt"/>
              </a:rPr>
              <a:t>Dissemination of information that is deliberately misleading (disinformation) or simply inaccurate (misinformation) has been recognized as a threat to society.</a:t>
            </a:r>
            <a:endParaRPr lang="en-US"/>
          </a:p>
          <a:p>
            <a:pPr marL="305435" indent="-305435"/>
            <a:r>
              <a:rPr lang="en-US">
                <a:ea typeface="+mn-lt"/>
                <a:cs typeface="+mn-lt"/>
              </a:rPr>
              <a:t>Disinformation that elicits emotional response from users tend to receive more click-throughs and is therefore favored by search engines.</a:t>
            </a:r>
            <a:endParaRPr lang="en-US"/>
          </a:p>
          <a:p>
            <a:pPr marL="305435" indent="-305435"/>
            <a:r>
              <a:rPr lang="en-US">
                <a:ea typeface="+mn-lt"/>
                <a:cs typeface="+mn-lt"/>
              </a:rPr>
              <a:t>It has become more and more difficult for individuals to determine which content is based on facts because of the unlimited sources of information available today.</a:t>
            </a:r>
            <a:endParaRPr lang="en-US"/>
          </a:p>
          <a:p>
            <a:pPr marL="305435" indent="-305435"/>
            <a:r>
              <a:rPr lang="en-US">
                <a:ea typeface="+mn-lt"/>
                <a:cs typeface="+mn-lt"/>
              </a:rPr>
              <a:t>By providing a “disinformation score” for each search result, our “search result markup” browser extension will influence user click-through by navigating the users towards more reliable sources.</a:t>
            </a:r>
            <a:endParaRPr lang="en-US"/>
          </a:p>
          <a:p>
            <a:pPr marL="305435" indent="-305435"/>
            <a:r>
              <a:rPr lang="en-US">
                <a:ea typeface="+mn-lt"/>
                <a:cs typeface="+mn-lt"/>
              </a:rPr>
              <a:t>We use COVID-related content as an example to elaborate how we can add the extra score to help users identify misinformation.</a:t>
            </a:r>
            <a:endParaRPr lang="en-US"/>
          </a:p>
          <a:p>
            <a:pPr marL="305435" indent="-305435"/>
            <a:endParaRPr lang="en-US"/>
          </a:p>
        </p:txBody>
      </p:sp>
    </p:spTree>
    <p:extLst>
      <p:ext uri="{BB962C8B-B14F-4D97-AF65-F5344CB8AC3E}">
        <p14:creationId xmlns:p14="http://schemas.microsoft.com/office/powerpoint/2010/main" val="21160188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B3FA4-35F0-B69F-D267-E27535AA5531}"/>
              </a:ext>
            </a:extLst>
          </p:cNvPr>
          <p:cNvSpPr>
            <a:spLocks noGrp="1"/>
          </p:cNvSpPr>
          <p:nvPr>
            <p:ph type="title"/>
          </p:nvPr>
        </p:nvSpPr>
        <p:spPr/>
        <p:txBody>
          <a:bodyPr/>
          <a:lstStyle/>
          <a:p>
            <a:r>
              <a:rPr lang="en-US">
                <a:ea typeface="+mj-lt"/>
                <a:cs typeface="+mj-lt"/>
              </a:rPr>
              <a:t>Project Objectives (as proposed)</a:t>
            </a:r>
            <a:endParaRPr lang="en-US"/>
          </a:p>
        </p:txBody>
      </p:sp>
      <p:sp>
        <p:nvSpPr>
          <p:cNvPr id="3" name="Content Placeholder 2">
            <a:extLst>
              <a:ext uri="{FF2B5EF4-FFF2-40B4-BE49-F238E27FC236}">
                <a16:creationId xmlns:a16="http://schemas.microsoft.com/office/drawing/2014/main" xmlns="" id="{EFD8CA43-C861-8781-61B9-FC4A50482CB2}"/>
              </a:ext>
            </a:extLst>
          </p:cNvPr>
          <p:cNvSpPr>
            <a:spLocks noGrp="1"/>
          </p:cNvSpPr>
          <p:nvPr>
            <p:ph idx="1"/>
          </p:nvPr>
        </p:nvSpPr>
        <p:spPr/>
        <p:txBody>
          <a:bodyPr/>
          <a:lstStyle/>
          <a:p>
            <a:pPr marL="342900" indent="-342900">
              <a:buAutoNum type="arabicPeriod"/>
            </a:pPr>
            <a:r>
              <a:rPr lang="en-US">
                <a:ea typeface="+mn-lt"/>
                <a:cs typeface="+mn-lt"/>
              </a:rPr>
              <a:t>Screen scrape search results from user query, focusing on organic rather than sponsored or paid results.</a:t>
            </a:r>
            <a:endParaRPr lang="en-US"/>
          </a:p>
          <a:p>
            <a:pPr marL="342900" indent="-342900">
              <a:buAutoNum type="arabicPeriod"/>
            </a:pPr>
            <a:r>
              <a:rPr lang="en-US">
                <a:ea typeface="+mn-lt"/>
                <a:cs typeface="+mn-lt"/>
              </a:rPr>
              <a:t>Visit each URL in the search results to scrape relevant text data, including headings, body, out-links, and author.</a:t>
            </a:r>
          </a:p>
          <a:p>
            <a:pPr marL="342900" indent="-342900">
              <a:buAutoNum type="arabicPeriod"/>
            </a:pPr>
            <a:r>
              <a:rPr lang="en-US">
                <a:ea typeface="+mn-lt"/>
                <a:cs typeface="+mn-lt"/>
              </a:rPr>
              <a:t>Analyze the content returned with topic mining and sentiment analysis.</a:t>
            </a:r>
            <a:endParaRPr lang="en-US"/>
          </a:p>
          <a:p>
            <a:pPr marL="342900" indent="-342900">
              <a:buAutoNum type="arabicPeriod"/>
            </a:pPr>
            <a:r>
              <a:rPr lang="en-US">
                <a:ea typeface="+mn-lt"/>
                <a:cs typeface="+mn-lt"/>
              </a:rPr>
              <a:t>The URL provides direct context by indicating an affiliation, so incorporate judgments from "authorities" who provide reliable, transparent assessments of the trustworthiness of websites.</a:t>
            </a:r>
          </a:p>
          <a:p>
            <a:pPr marL="342900" indent="-342900">
              <a:buAutoNum type="arabicPeriod"/>
            </a:pPr>
            <a:r>
              <a:rPr lang="en-US">
                <a:ea typeface="+mn-lt"/>
                <a:cs typeface="+mn-lt"/>
              </a:rPr>
              <a:t>Display search engine results to the user with an additional icon indicating level of accuracy or disinformation, so that users can make a more informed judgement.</a:t>
            </a:r>
          </a:p>
          <a:p>
            <a:pPr marL="305435" indent="-305435"/>
            <a:endParaRPr lang="en-US">
              <a:ea typeface="+mn-lt"/>
              <a:cs typeface="+mn-lt"/>
            </a:endParaRPr>
          </a:p>
        </p:txBody>
      </p:sp>
    </p:spTree>
    <p:extLst>
      <p:ext uri="{BB962C8B-B14F-4D97-AF65-F5344CB8AC3E}">
        <p14:creationId xmlns:p14="http://schemas.microsoft.com/office/powerpoint/2010/main" val="1651237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483AE-13D1-0F92-46EB-F5FBBB7095BD}"/>
              </a:ext>
            </a:extLst>
          </p:cNvPr>
          <p:cNvSpPr>
            <a:spLocks noGrp="1"/>
          </p:cNvSpPr>
          <p:nvPr>
            <p:ph type="title" idx="4294967295"/>
          </p:nvPr>
        </p:nvSpPr>
        <p:spPr>
          <a:xfrm>
            <a:off x="0" y="701675"/>
            <a:ext cx="11029950" cy="1014413"/>
          </a:xfrm>
        </p:spPr>
        <p:txBody>
          <a:bodyPr/>
          <a:lstStyle/>
          <a:p>
            <a:r>
              <a:rPr lang="en-US"/>
              <a:t>DESIGN &amp; Concept</a:t>
            </a:r>
          </a:p>
        </p:txBody>
      </p:sp>
      <p:sp>
        <p:nvSpPr>
          <p:cNvPr id="3" name="Content Placeholder 2">
            <a:extLst>
              <a:ext uri="{FF2B5EF4-FFF2-40B4-BE49-F238E27FC236}">
                <a16:creationId xmlns:a16="http://schemas.microsoft.com/office/drawing/2014/main" xmlns="" id="{E221EC71-742C-9D6C-EBBF-E47A0616E961}"/>
              </a:ext>
            </a:extLst>
          </p:cNvPr>
          <p:cNvSpPr>
            <a:spLocks noGrp="1"/>
          </p:cNvSpPr>
          <p:nvPr>
            <p:ph idx="4294967295"/>
          </p:nvPr>
        </p:nvSpPr>
        <p:spPr>
          <a:xfrm>
            <a:off x="7407275" y="2724150"/>
            <a:ext cx="4784725" cy="3692525"/>
          </a:xfrm>
        </p:spPr>
        <p:txBody>
          <a:bodyPr vert="horz" lIns="91440" tIns="45720" rIns="91440" bIns="45720" rtlCol="0" anchor="ctr">
            <a:noAutofit/>
          </a:bodyPr>
          <a:lstStyle/>
          <a:p>
            <a:pPr marL="342900" indent="-342900">
              <a:buAutoNum type="arabicPeriod"/>
            </a:pPr>
            <a:endParaRPr lang="en-US" sz="1400"/>
          </a:p>
          <a:p>
            <a:pPr marL="342900" indent="-342900">
              <a:buAutoNum type="arabicPeriod"/>
            </a:pPr>
            <a:endParaRPr lang="en-US" sz="1400"/>
          </a:p>
        </p:txBody>
      </p:sp>
      <p:sp>
        <p:nvSpPr>
          <p:cNvPr id="6" name="TextBox 5">
            <a:extLst>
              <a:ext uri="{FF2B5EF4-FFF2-40B4-BE49-F238E27FC236}">
                <a16:creationId xmlns:a16="http://schemas.microsoft.com/office/drawing/2014/main" xmlns="" id="{0E15A936-9ADB-06F5-A1B0-37A435FCE21C}"/>
              </a:ext>
            </a:extLst>
          </p:cNvPr>
          <p:cNvSpPr txBox="1"/>
          <p:nvPr/>
        </p:nvSpPr>
        <p:spPr>
          <a:xfrm>
            <a:off x="1261560" y="5389481"/>
            <a:ext cx="52441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t>Figure 0.1 - Original concept involves projecting misinformation/disinformation scores.</a:t>
            </a:r>
          </a:p>
        </p:txBody>
      </p:sp>
      <p:pic>
        <p:nvPicPr>
          <p:cNvPr id="7" name="Picture 7" descr="Graphical user interface, application&#10;&#10;Description automatically generated">
            <a:extLst>
              <a:ext uri="{FF2B5EF4-FFF2-40B4-BE49-F238E27FC236}">
                <a16:creationId xmlns:a16="http://schemas.microsoft.com/office/drawing/2014/main" xmlns="" id="{0CF39C4E-9C08-004D-8E2B-0076082FED6D}"/>
              </a:ext>
            </a:extLst>
          </p:cNvPr>
          <p:cNvPicPr>
            <a:picLocks noChangeAspect="1"/>
          </p:cNvPicPr>
          <p:nvPr/>
        </p:nvPicPr>
        <p:blipFill>
          <a:blip r:embed="rId3"/>
          <a:stretch>
            <a:fillRect/>
          </a:stretch>
        </p:blipFill>
        <p:spPr>
          <a:xfrm>
            <a:off x="426282" y="1939887"/>
            <a:ext cx="5134980" cy="3408038"/>
          </a:xfrm>
          <a:prstGeom prst="rect">
            <a:avLst/>
          </a:prstGeom>
        </p:spPr>
      </p:pic>
      <p:sp>
        <p:nvSpPr>
          <p:cNvPr id="8" name="TextBox 7">
            <a:extLst>
              <a:ext uri="{FF2B5EF4-FFF2-40B4-BE49-F238E27FC236}">
                <a16:creationId xmlns:a16="http://schemas.microsoft.com/office/drawing/2014/main" xmlns="" id="{84F84F90-C1CA-1A62-68FA-944B51840F19}"/>
              </a:ext>
            </a:extLst>
          </p:cNvPr>
          <p:cNvSpPr txBox="1"/>
          <p:nvPr/>
        </p:nvSpPr>
        <p:spPr>
          <a:xfrm>
            <a:off x="396245" y="1209599"/>
            <a:ext cx="11387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The original concept involved developing an extension (plug-in) to modify search engine results by injecting our disinformation analysis directly onto the search result page (see below). </a:t>
            </a:r>
            <a:endParaRPr lang="en-US"/>
          </a:p>
        </p:txBody>
      </p:sp>
      <p:sp>
        <p:nvSpPr>
          <p:cNvPr id="11" name="TextBox 10">
            <a:extLst>
              <a:ext uri="{FF2B5EF4-FFF2-40B4-BE49-F238E27FC236}">
                <a16:creationId xmlns:a16="http://schemas.microsoft.com/office/drawing/2014/main" xmlns="" id="{9945F8BE-421D-1589-8105-8BA13B9E21C8}"/>
              </a:ext>
            </a:extLst>
          </p:cNvPr>
          <p:cNvSpPr txBox="1"/>
          <p:nvPr/>
        </p:nvSpPr>
        <p:spPr>
          <a:xfrm>
            <a:off x="6593159" y="6516530"/>
            <a:ext cx="618249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t>Figure 0.2 - Revised concept captures user inputs and projects analysis.</a:t>
            </a:r>
            <a:endParaRPr lang="en-US" sz="1200"/>
          </a:p>
        </p:txBody>
      </p:sp>
      <p:pic>
        <p:nvPicPr>
          <p:cNvPr id="12" name="Graphic 12" descr="Chevron arrows with solid fill">
            <a:extLst>
              <a:ext uri="{FF2B5EF4-FFF2-40B4-BE49-F238E27FC236}">
                <a16:creationId xmlns:a16="http://schemas.microsoft.com/office/drawing/2014/main" xmlns="" id="{1F504CD9-D28F-119E-3949-911815062929}"/>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567253" y="2086366"/>
            <a:ext cx="713670" cy="693878"/>
          </a:xfrm>
          <a:prstGeom prst="rect">
            <a:avLst/>
          </a:prstGeom>
        </p:spPr>
      </p:pic>
      <p:sp>
        <p:nvSpPr>
          <p:cNvPr id="13" name="TextBox 12">
            <a:extLst>
              <a:ext uri="{FF2B5EF4-FFF2-40B4-BE49-F238E27FC236}">
                <a16:creationId xmlns:a16="http://schemas.microsoft.com/office/drawing/2014/main" xmlns="" id="{1DE38E96-8B99-8F7F-96D2-7AFB86B89495}"/>
              </a:ext>
            </a:extLst>
          </p:cNvPr>
          <p:cNvSpPr txBox="1"/>
          <p:nvPr/>
        </p:nvSpPr>
        <p:spPr>
          <a:xfrm>
            <a:off x="6284028" y="1890157"/>
            <a:ext cx="5317052"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However, due to limitations (issues with integrating Python and JavaScript codes) the team opted to create an interface to allow our users to input values for the program to run its analysis.</a:t>
            </a:r>
          </a:p>
          <a:p>
            <a:pPr algn="l"/>
            <a:endParaRPr lang="en-US"/>
          </a:p>
        </p:txBody>
      </p:sp>
      <p:sp>
        <p:nvSpPr>
          <p:cNvPr id="14" name="TextBox 13">
            <a:extLst>
              <a:ext uri="{FF2B5EF4-FFF2-40B4-BE49-F238E27FC236}">
                <a16:creationId xmlns:a16="http://schemas.microsoft.com/office/drawing/2014/main" xmlns="" id="{78643DC4-0B91-DAC7-0ABE-FC33BEDB66FB}"/>
              </a:ext>
            </a:extLst>
          </p:cNvPr>
          <p:cNvSpPr txBox="1"/>
          <p:nvPr/>
        </p:nvSpPr>
        <p:spPr>
          <a:xfrm>
            <a:off x="399803" y="627413"/>
            <a:ext cx="49104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cap="all"/>
              <a:t>Design &amp; CONCEPT</a:t>
            </a:r>
            <a:endParaRPr lang="en-US" sz="2800"/>
          </a:p>
        </p:txBody>
      </p:sp>
      <p:pic>
        <p:nvPicPr>
          <p:cNvPr id="9" name="Picture 9" descr="Text&#10;&#10;Description automatically generated">
            <a:extLst>
              <a:ext uri="{FF2B5EF4-FFF2-40B4-BE49-F238E27FC236}">
                <a16:creationId xmlns:a16="http://schemas.microsoft.com/office/drawing/2014/main" xmlns="" id="{455E9C16-EBE3-4D1C-FED7-54B72A85AE51}"/>
              </a:ext>
            </a:extLst>
          </p:cNvPr>
          <p:cNvPicPr>
            <a:picLocks noChangeAspect="1"/>
          </p:cNvPicPr>
          <p:nvPr/>
        </p:nvPicPr>
        <p:blipFill>
          <a:blip r:embed="rId6"/>
          <a:stretch>
            <a:fillRect/>
          </a:stretch>
        </p:blipFill>
        <p:spPr>
          <a:xfrm>
            <a:off x="5636795" y="2917017"/>
            <a:ext cx="6402804" cy="3600730"/>
          </a:xfrm>
          <a:prstGeom prst="rect">
            <a:avLst/>
          </a:prstGeom>
        </p:spPr>
      </p:pic>
    </p:spTree>
    <p:extLst>
      <p:ext uri="{BB962C8B-B14F-4D97-AF65-F5344CB8AC3E}">
        <p14:creationId xmlns:p14="http://schemas.microsoft.com/office/powerpoint/2010/main" val="2876805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E2DC9-1BFC-0722-B1D1-1151473EAE40}"/>
              </a:ext>
            </a:extLst>
          </p:cNvPr>
          <p:cNvSpPr>
            <a:spLocks noGrp="1"/>
          </p:cNvSpPr>
          <p:nvPr>
            <p:ph type="title"/>
          </p:nvPr>
        </p:nvSpPr>
        <p:spPr/>
        <p:txBody>
          <a:bodyPr/>
          <a:lstStyle/>
          <a:p>
            <a:r>
              <a:rPr lang="en-US">
                <a:ea typeface="+mj-lt"/>
                <a:cs typeface="+mj-lt"/>
              </a:rPr>
              <a:t>Project Submission</a:t>
            </a:r>
            <a:endParaRPr lang="en-US"/>
          </a:p>
        </p:txBody>
      </p:sp>
      <p:sp>
        <p:nvSpPr>
          <p:cNvPr id="3" name="Content Placeholder 2">
            <a:extLst>
              <a:ext uri="{FF2B5EF4-FFF2-40B4-BE49-F238E27FC236}">
                <a16:creationId xmlns:a16="http://schemas.microsoft.com/office/drawing/2014/main" xmlns="" id="{627BF7E6-29F8-D9E4-D7A9-8E57E804DED0}"/>
              </a:ext>
            </a:extLst>
          </p:cNvPr>
          <p:cNvSpPr>
            <a:spLocks noGrp="1"/>
          </p:cNvSpPr>
          <p:nvPr>
            <p:ph idx="1"/>
          </p:nvPr>
        </p:nvSpPr>
        <p:spPr>
          <a:xfrm>
            <a:off x="581192" y="2180496"/>
            <a:ext cx="11029615" cy="4225379"/>
          </a:xfrm>
        </p:spPr>
        <p:txBody>
          <a:bodyPr>
            <a:normAutofit fontScale="92500" lnSpcReduction="10000"/>
          </a:bodyPr>
          <a:lstStyle/>
          <a:p>
            <a:pPr marL="0" indent="0">
              <a:buNone/>
            </a:pPr>
            <a:r>
              <a:rPr lang="en-US">
                <a:ea typeface="+mn-lt"/>
                <a:cs typeface="+mn-lt"/>
              </a:rPr>
              <a:t>Our project submission includes four files in total – two data files and two code files:</a:t>
            </a:r>
            <a:endParaRPr lang="en-US"/>
          </a:p>
          <a:p>
            <a:pPr marL="305435" indent="-305435"/>
            <a:r>
              <a:rPr lang="en-US">
                <a:solidFill>
                  <a:schemeClr val="accent2"/>
                </a:solidFill>
                <a:ea typeface="+mn-lt"/>
                <a:cs typeface="+mn-lt"/>
              </a:rPr>
              <a:t>covid_search_results_summary.xls</a:t>
            </a:r>
            <a:r>
              <a:rPr lang="en-US">
                <a:ea typeface="+mn-lt"/>
                <a:cs typeface="+mn-lt"/>
              </a:rPr>
              <a:t> : Excel file containing over 240 search engine results for various COVID-related queries. These data are used to train and test the analytical models.</a:t>
            </a:r>
            <a:endParaRPr lang="en-US"/>
          </a:p>
          <a:p>
            <a:pPr marL="305435" indent="-305435"/>
            <a:r>
              <a:rPr lang="en-US">
                <a:solidFill>
                  <a:schemeClr val="accent2"/>
                </a:solidFill>
                <a:ea typeface="+mn-lt"/>
                <a:cs typeface="+mn-lt"/>
              </a:rPr>
              <a:t>url_accuracy.xls</a:t>
            </a:r>
            <a:r>
              <a:rPr lang="en-US">
                <a:ea typeface="+mn-lt"/>
                <a:cs typeface="+mn-lt"/>
              </a:rPr>
              <a:t> : Excel file containing over 3,400 judgments of website factual accuracy, based on assessments from organizations like </a:t>
            </a:r>
            <a:r>
              <a:rPr lang="en-US" err="1">
                <a:ea typeface="+mn-lt"/>
                <a:cs typeface="+mn-lt"/>
              </a:rPr>
              <a:t>MediaBiasFactCheck</a:t>
            </a:r>
            <a:r>
              <a:rPr lang="en-US">
                <a:ea typeface="+mn-lt"/>
                <a:cs typeface="+mn-lt"/>
              </a:rPr>
              <a:t>, </a:t>
            </a:r>
            <a:r>
              <a:rPr lang="en-US" err="1">
                <a:ea typeface="+mn-lt"/>
                <a:cs typeface="+mn-lt"/>
              </a:rPr>
              <a:t>NewsGuard</a:t>
            </a:r>
            <a:r>
              <a:rPr lang="en-US">
                <a:ea typeface="+mn-lt"/>
                <a:cs typeface="+mn-lt"/>
              </a:rPr>
              <a:t>, HON, and others. These data are used by the models.</a:t>
            </a:r>
            <a:endParaRPr lang="en-US"/>
          </a:p>
          <a:p>
            <a:pPr marL="305435" indent="-305435"/>
            <a:r>
              <a:rPr lang="en-US">
                <a:solidFill>
                  <a:schemeClr val="accent2"/>
                </a:solidFill>
                <a:ea typeface="+mn-lt"/>
                <a:cs typeface="+mn-lt"/>
              </a:rPr>
              <a:t>CS410_COVID_Notebook_A.ipynb</a:t>
            </a:r>
            <a:r>
              <a:rPr lang="en-US">
                <a:ea typeface="+mn-lt"/>
                <a:cs typeface="+mn-lt"/>
              </a:rPr>
              <a:t> : Python notebook that scrapes results from three search engines, builds a model, and assesses its accuracy.  This program requires the two data files above. Of the five project objectives, Notebook A achieves 1 through 4. However, it does not provide an interactive way for a user to enter his or her own choice of websites to analyze.</a:t>
            </a:r>
            <a:endParaRPr lang="en-US"/>
          </a:p>
          <a:p>
            <a:pPr marL="305435" indent="-305435"/>
            <a:r>
              <a:rPr lang="en-US">
                <a:solidFill>
                  <a:schemeClr val="accent2"/>
                </a:solidFill>
                <a:ea typeface="+mn-lt"/>
                <a:cs typeface="+mn-lt"/>
              </a:rPr>
              <a:t>CS410_COVID_Notebook_B.ipynb</a:t>
            </a:r>
            <a:r>
              <a:rPr lang="en-US">
                <a:ea typeface="+mn-lt"/>
                <a:cs typeface="+mn-lt"/>
              </a:rPr>
              <a:t> : Python notebook that provides an interactive assessment of user input. This program also requires the two data files above. Of the five project objectives, Notebook B achieves 2 through 4 </a:t>
            </a:r>
            <a:r>
              <a:rPr lang="en-US" u="sng">
                <a:ea typeface="+mn-lt"/>
                <a:cs typeface="+mn-lt"/>
              </a:rPr>
              <a:t>and</a:t>
            </a:r>
            <a:r>
              <a:rPr lang="en-US">
                <a:ea typeface="+mn-lt"/>
                <a:cs typeface="+mn-lt"/>
              </a:rPr>
              <a:t> provides a way for users to enter a website for analysis. Finally, Notebook B uses a different modeling technique, so the reviewer can see the performance of different methods.</a:t>
            </a:r>
            <a:endParaRPr lang="en-US"/>
          </a:p>
          <a:p>
            <a:pPr marL="0" indent="0">
              <a:buNone/>
            </a:pPr>
            <a:r>
              <a:rPr lang="en-US"/>
              <a:t>All files may be downloaded from </a:t>
            </a:r>
            <a:r>
              <a:rPr lang="en-US">
                <a:ea typeface="+mn-lt"/>
                <a:cs typeface="+mn-lt"/>
              </a:rPr>
              <a:t>the GitHub repository containing the project proposal and progress report.</a:t>
            </a:r>
          </a:p>
        </p:txBody>
      </p:sp>
    </p:spTree>
    <p:extLst>
      <p:ext uri="{BB962C8B-B14F-4D97-AF65-F5344CB8AC3E}">
        <p14:creationId xmlns:p14="http://schemas.microsoft.com/office/powerpoint/2010/main" val="2139471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DD46C-E2A5-3D02-8E30-D359B638296D}"/>
              </a:ext>
            </a:extLst>
          </p:cNvPr>
          <p:cNvSpPr>
            <a:spLocks noGrp="1"/>
          </p:cNvSpPr>
          <p:nvPr>
            <p:ph type="title"/>
          </p:nvPr>
        </p:nvSpPr>
        <p:spPr/>
        <p:txBody>
          <a:bodyPr/>
          <a:lstStyle/>
          <a:p>
            <a:r>
              <a:rPr lang="en-US">
                <a:ea typeface="+mj-lt"/>
                <a:cs typeface="+mj-lt"/>
              </a:rPr>
              <a:t>Notebook A – Overview &amp; Implementation</a:t>
            </a:r>
            <a:endParaRPr lang="en-US"/>
          </a:p>
        </p:txBody>
      </p:sp>
      <p:sp>
        <p:nvSpPr>
          <p:cNvPr id="3" name="Content Placeholder 2">
            <a:extLst>
              <a:ext uri="{FF2B5EF4-FFF2-40B4-BE49-F238E27FC236}">
                <a16:creationId xmlns:a16="http://schemas.microsoft.com/office/drawing/2014/main" xmlns="" id="{97374772-07F0-2851-D9A1-DECD65A2474A}"/>
              </a:ext>
            </a:extLst>
          </p:cNvPr>
          <p:cNvSpPr>
            <a:spLocks noGrp="1"/>
          </p:cNvSpPr>
          <p:nvPr>
            <p:ph idx="1"/>
          </p:nvPr>
        </p:nvSpPr>
        <p:spPr>
          <a:xfrm>
            <a:off x="581192" y="2180496"/>
            <a:ext cx="11029615" cy="4518457"/>
          </a:xfrm>
        </p:spPr>
        <p:txBody>
          <a:bodyPr>
            <a:normAutofit fontScale="77500" lnSpcReduction="20000"/>
          </a:bodyPr>
          <a:lstStyle/>
          <a:p>
            <a:pPr marL="0" indent="0">
              <a:buNone/>
            </a:pPr>
            <a:r>
              <a:rPr lang="en-US">
                <a:ea typeface="+mn-lt"/>
                <a:cs typeface="+mn-lt"/>
              </a:rPr>
              <a:t>Notebook A has six sections:</a:t>
            </a:r>
            <a:endParaRPr lang="en-US"/>
          </a:p>
          <a:p>
            <a:pPr marL="342900" indent="-342900">
              <a:buAutoNum type="arabicPeriod"/>
            </a:pPr>
            <a:r>
              <a:rPr lang="en-US">
                <a:ea typeface="+mn-lt"/>
                <a:cs typeface="+mn-lt"/>
              </a:rPr>
              <a:t>Scrape search results – This code section demonstrates that is possible to scrape search engines such as Bing, Google, and Yahoo. However, this task proved much more complex than expected. We found that some search engines block attempts at scraping or crawling. Such blocks can be circumvented sometimes, but not always, by continuously changing USER_AGENT and other parameters. </a:t>
            </a:r>
            <a:endParaRPr lang="en-US"/>
          </a:p>
          <a:p>
            <a:pPr marL="342900" indent="-342900">
              <a:buAutoNum type="arabicPeriod"/>
            </a:pPr>
            <a:r>
              <a:rPr lang="en-US">
                <a:ea typeface="+mn-lt"/>
                <a:cs typeface="+mn-lt"/>
              </a:rPr>
              <a:t>Collect “search engine result” text data as well as context and judgment data – This section:</a:t>
            </a:r>
            <a:endParaRPr lang="en-US"/>
          </a:p>
          <a:p>
            <a:pPr marL="667385" lvl="1" indent="-342900">
              <a:buAutoNum type="alphaLcPeriod"/>
            </a:pPr>
            <a:r>
              <a:rPr lang="en-US">
                <a:ea typeface="+mn-lt"/>
                <a:cs typeface="+mn-lt"/>
              </a:rPr>
              <a:t>Loads ‘covid_search_results_summary.xls’ is lieu of scraped search engine results. To minimize running time, the Excel file already contains website text and URL. </a:t>
            </a:r>
            <a:endParaRPr lang="en-US"/>
          </a:p>
          <a:p>
            <a:pPr marL="667385" lvl="1" indent="-342900">
              <a:buAutoNum type="alphaLcPeriod"/>
            </a:pPr>
            <a:r>
              <a:rPr lang="en-US">
                <a:ea typeface="+mn-lt"/>
                <a:cs typeface="+mn-lt"/>
              </a:rPr>
              <a:t>Visits each URL in the “search results” to collect additional context such as heading text and out-links. (Attempts to collect author were not successful, because different website indicate author in different ways or not at all.) This operation can take two or three minutes.  Websites that ‘time out’ or refuse the request are bypassed and an error is reported.</a:t>
            </a:r>
            <a:endParaRPr lang="en-US"/>
          </a:p>
          <a:p>
            <a:pPr marL="667385" lvl="1" indent="-342900">
              <a:buAutoNum type="alphaLcPeriod"/>
            </a:pPr>
            <a:r>
              <a:rPr lang="en-US">
                <a:ea typeface="+mn-lt"/>
                <a:cs typeface="+mn-lt"/>
              </a:rPr>
              <a:t>Loads ‘url_accuracy.xls’ and incorporate the judgments of these authorities into the data set.</a:t>
            </a:r>
            <a:endParaRPr lang="en-US"/>
          </a:p>
          <a:p>
            <a:pPr marL="667385" lvl="1" indent="-342900">
              <a:buAutoNum type="alphaLcPeriod"/>
            </a:pPr>
            <a:r>
              <a:rPr lang="en-US">
                <a:ea typeface="+mn-lt"/>
                <a:cs typeface="+mn-lt"/>
              </a:rPr>
              <a:t>Adds top-level domain (e.g., </a:t>
            </a:r>
            <a:r>
              <a:rPr lang="en-US" err="1">
                <a:ea typeface="+mn-lt"/>
                <a:cs typeface="+mn-lt"/>
              </a:rPr>
              <a:t>edu</a:t>
            </a:r>
            <a:r>
              <a:rPr lang="en-US">
                <a:ea typeface="+mn-lt"/>
                <a:cs typeface="+mn-lt"/>
              </a:rPr>
              <a:t>, gov, com, net) to the data set as a possible feature for the model. This is based on the supposition that certain TLDs such as </a:t>
            </a:r>
            <a:r>
              <a:rPr lang="en-US" err="1">
                <a:ea typeface="+mn-lt"/>
                <a:cs typeface="+mn-lt"/>
              </a:rPr>
              <a:t>edu</a:t>
            </a:r>
            <a:r>
              <a:rPr lang="en-US">
                <a:ea typeface="+mn-lt"/>
                <a:cs typeface="+mn-lt"/>
              </a:rPr>
              <a:t> and gov tend to be very reliable.</a:t>
            </a:r>
            <a:endParaRPr lang="en-US"/>
          </a:p>
          <a:p>
            <a:pPr marL="667385" lvl="1" indent="-342900">
              <a:buAutoNum type="alphaLcPeriod"/>
            </a:pPr>
            <a:r>
              <a:rPr lang="en-US">
                <a:ea typeface="+mn-lt"/>
                <a:cs typeface="+mn-lt"/>
              </a:rPr>
              <a:t>Plots some exploratory data analysis. Please note that all program output is displayed within the </a:t>
            </a:r>
            <a:r>
              <a:rPr lang="en-US" err="1">
                <a:ea typeface="+mn-lt"/>
                <a:cs typeface="+mn-lt"/>
              </a:rPr>
              <a:t>Jupyter</a:t>
            </a:r>
            <a:r>
              <a:rPr lang="en-US">
                <a:ea typeface="+mn-lt"/>
                <a:cs typeface="+mn-lt"/>
              </a:rPr>
              <a:t> notebook.</a:t>
            </a:r>
            <a:endParaRPr lang="en-US"/>
          </a:p>
          <a:p>
            <a:pPr marL="342900" indent="-342900">
              <a:buAutoNum type="arabicPeriod"/>
            </a:pPr>
            <a:r>
              <a:rPr lang="en-US">
                <a:ea typeface="+mn-lt"/>
                <a:cs typeface="+mn-lt"/>
              </a:rPr>
              <a:t>Perform sentiment analysis using the NLTK package</a:t>
            </a:r>
            <a:endParaRPr lang="en-US"/>
          </a:p>
          <a:p>
            <a:pPr marL="342900" indent="-342900">
              <a:buAutoNum type="arabicPeriod"/>
            </a:pPr>
            <a:r>
              <a:rPr lang="en-US">
                <a:ea typeface="+mn-lt"/>
                <a:cs typeface="+mn-lt"/>
              </a:rPr>
              <a:t>Pre-process text data – This code cleans, tokenizes, and stems the text data in preparation for modeling, then plots word frequencies.</a:t>
            </a:r>
            <a:endParaRPr lang="en-US"/>
          </a:p>
          <a:p>
            <a:pPr marL="342900" indent="-342900">
              <a:buAutoNum type="arabicPeriod"/>
            </a:pPr>
            <a:r>
              <a:rPr lang="en-US">
                <a:ea typeface="+mn-lt"/>
                <a:cs typeface="+mn-lt"/>
              </a:rPr>
              <a:t>Process text data – This code builds features that will be used to train and test the model.</a:t>
            </a:r>
            <a:endParaRPr lang="en-US"/>
          </a:p>
          <a:p>
            <a:pPr marL="342900" indent="-342900">
              <a:buAutoNum type="arabicPeriod"/>
            </a:pPr>
            <a:r>
              <a:rPr lang="en-US">
                <a:ea typeface="+mn-lt"/>
                <a:cs typeface="+mn-lt"/>
              </a:rPr>
              <a:t>Build classifier – This final section creates a Support Vector Machine model, trains and tests it, then displays the model’s accuracy, precision, recall, and F1 score.</a:t>
            </a:r>
            <a:endParaRPr lang="en-US"/>
          </a:p>
          <a:p>
            <a:pPr marL="305435" indent="-305435"/>
            <a:endParaRPr lang="en-US"/>
          </a:p>
        </p:txBody>
      </p:sp>
    </p:spTree>
    <p:extLst>
      <p:ext uri="{BB962C8B-B14F-4D97-AF65-F5344CB8AC3E}">
        <p14:creationId xmlns:p14="http://schemas.microsoft.com/office/powerpoint/2010/main" val="2206142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931035-B74C-662F-D831-D6DC0E4BB3A9}"/>
              </a:ext>
            </a:extLst>
          </p:cNvPr>
          <p:cNvSpPr>
            <a:spLocks noGrp="1"/>
          </p:cNvSpPr>
          <p:nvPr>
            <p:ph type="title"/>
          </p:nvPr>
        </p:nvSpPr>
        <p:spPr/>
        <p:txBody>
          <a:bodyPr/>
          <a:lstStyle/>
          <a:p>
            <a:r>
              <a:rPr lang="en-US">
                <a:ea typeface="+mj-lt"/>
                <a:cs typeface="+mj-lt"/>
              </a:rPr>
              <a:t>Note book A – Usage</a:t>
            </a:r>
            <a:endParaRPr lang="en-US"/>
          </a:p>
        </p:txBody>
      </p:sp>
      <p:sp>
        <p:nvSpPr>
          <p:cNvPr id="3" name="Content Placeholder 2">
            <a:extLst>
              <a:ext uri="{FF2B5EF4-FFF2-40B4-BE49-F238E27FC236}">
                <a16:creationId xmlns:a16="http://schemas.microsoft.com/office/drawing/2014/main" xmlns="" id="{6AF5CA99-904C-D4B4-86CD-1FCDDA1889D6}"/>
              </a:ext>
            </a:extLst>
          </p:cNvPr>
          <p:cNvSpPr>
            <a:spLocks noGrp="1"/>
          </p:cNvSpPr>
          <p:nvPr>
            <p:ph idx="1"/>
          </p:nvPr>
        </p:nvSpPr>
        <p:spPr/>
        <p:txBody>
          <a:bodyPr/>
          <a:lstStyle/>
          <a:p>
            <a:pPr marL="305435" indent="-305435"/>
            <a:r>
              <a:rPr lang="en-US" dirty="0">
                <a:ea typeface="+mn-lt"/>
                <a:cs typeface="+mn-lt"/>
              </a:rPr>
              <a:t>Notebook A requires the following packages to be installed prior to use: </a:t>
            </a:r>
            <a:r>
              <a:rPr lang="en-US" dirty="0" err="1">
                <a:solidFill>
                  <a:schemeClr val="accent2"/>
                </a:solidFill>
                <a:ea typeface="+mn-lt"/>
                <a:cs typeface="+mn-lt"/>
              </a:rPr>
              <a:t>tldextract</a:t>
            </a:r>
            <a:r>
              <a:rPr lang="en-US" dirty="0">
                <a:solidFill>
                  <a:schemeClr val="accent2"/>
                </a:solidFill>
                <a:ea typeface="+mn-lt"/>
                <a:cs typeface="+mn-lt"/>
              </a:rPr>
              <a:t>, requests, bs4, </a:t>
            </a:r>
            <a:r>
              <a:rPr lang="en-US" dirty="0" err="1">
                <a:solidFill>
                  <a:schemeClr val="accent2"/>
                </a:solidFill>
                <a:ea typeface="+mn-lt"/>
                <a:cs typeface="+mn-lt"/>
              </a:rPr>
              <a:t>urllib</a:t>
            </a:r>
            <a:r>
              <a:rPr lang="en-US" dirty="0">
                <a:solidFill>
                  <a:schemeClr val="accent2"/>
                </a:solidFill>
                <a:ea typeface="+mn-lt"/>
                <a:cs typeface="+mn-lt"/>
              </a:rPr>
              <a:t>, </a:t>
            </a:r>
            <a:r>
              <a:rPr lang="en-US" dirty="0" err="1">
                <a:solidFill>
                  <a:schemeClr val="accent2"/>
                </a:solidFill>
                <a:ea typeface="+mn-lt"/>
                <a:cs typeface="+mn-lt"/>
              </a:rPr>
              <a:t>requests_html</a:t>
            </a:r>
            <a:r>
              <a:rPr lang="en-US" dirty="0">
                <a:solidFill>
                  <a:schemeClr val="accent2"/>
                </a:solidFill>
                <a:ea typeface="+mn-lt"/>
                <a:cs typeface="+mn-lt"/>
              </a:rPr>
              <a:t>, </a:t>
            </a:r>
            <a:r>
              <a:rPr lang="en-US" dirty="0" err="1">
                <a:solidFill>
                  <a:schemeClr val="accent2"/>
                </a:solidFill>
                <a:ea typeface="+mn-lt"/>
                <a:cs typeface="+mn-lt"/>
              </a:rPr>
              <a:t>nltk</a:t>
            </a:r>
            <a:r>
              <a:rPr lang="en-US" dirty="0">
                <a:solidFill>
                  <a:schemeClr val="accent2"/>
                </a:solidFill>
                <a:ea typeface="+mn-lt"/>
                <a:cs typeface="+mn-lt"/>
              </a:rPr>
              <a:t>, and </a:t>
            </a:r>
            <a:r>
              <a:rPr lang="en-US" dirty="0" err="1">
                <a:solidFill>
                  <a:schemeClr val="accent2"/>
                </a:solidFill>
                <a:ea typeface="+mn-lt"/>
                <a:cs typeface="+mn-lt"/>
              </a:rPr>
              <a:t>sklearn</a:t>
            </a:r>
            <a:r>
              <a:rPr lang="en-US" dirty="0">
                <a:ea typeface="+mn-lt"/>
                <a:cs typeface="+mn-lt"/>
              </a:rPr>
              <a:t> as well as standard packages </a:t>
            </a:r>
            <a:r>
              <a:rPr lang="en-US" dirty="0" err="1">
                <a:ea typeface="+mn-lt"/>
                <a:cs typeface="+mn-lt"/>
              </a:rPr>
              <a:t>numpy</a:t>
            </a:r>
            <a:r>
              <a:rPr lang="en-US" dirty="0">
                <a:ea typeface="+mn-lt"/>
                <a:cs typeface="+mn-lt"/>
              </a:rPr>
              <a:t>, pandas, matplotlib, </a:t>
            </a:r>
            <a:r>
              <a:rPr lang="en-US" dirty="0" err="1">
                <a:ea typeface="+mn-lt"/>
                <a:cs typeface="+mn-lt"/>
              </a:rPr>
              <a:t>os</a:t>
            </a:r>
            <a:r>
              <a:rPr lang="en-US" dirty="0">
                <a:ea typeface="+mn-lt"/>
                <a:cs typeface="+mn-lt"/>
              </a:rPr>
              <a:t>, string, and collections.</a:t>
            </a:r>
            <a:endParaRPr lang="en-US" dirty="0"/>
          </a:p>
          <a:p>
            <a:pPr marL="305435" indent="-305435"/>
            <a:r>
              <a:rPr lang="en-US" dirty="0">
                <a:ea typeface="+mn-lt"/>
                <a:cs typeface="+mn-lt"/>
              </a:rPr>
              <a:t>Notebook A can be run cell by cell. This allows the user to see the output of each section and to read code comments that are more detailed than the overview on the previous page.</a:t>
            </a:r>
            <a:endParaRPr lang="en-US" dirty="0"/>
          </a:p>
          <a:p>
            <a:pPr marL="305435" indent="-305435"/>
            <a:r>
              <a:rPr lang="en-US" dirty="0">
                <a:ea typeface="+mn-lt"/>
                <a:cs typeface="+mn-lt"/>
              </a:rPr>
              <a:t>Alternatively, Notebook A can be run all at once by selecting “Run All” from the </a:t>
            </a:r>
            <a:r>
              <a:rPr lang="en-US" dirty="0" err="1">
                <a:ea typeface="+mn-lt"/>
                <a:cs typeface="+mn-lt"/>
              </a:rPr>
              <a:t>Jupyter</a:t>
            </a:r>
            <a:r>
              <a:rPr lang="en-US" dirty="0">
                <a:ea typeface="+mn-lt"/>
                <a:cs typeface="+mn-lt"/>
              </a:rPr>
              <a:t> “Cell” menu. The two most time-consuming operations are (a) collecting context data from every URL and (b) tokenizing the text. Both should finish in about three minutes or less, but users who do not wish to wait may select “Run All” then review the output at their leisure.</a:t>
            </a:r>
            <a:endParaRPr lang="en-US" dirty="0"/>
          </a:p>
          <a:p>
            <a:pPr marL="305435" indent="-305435"/>
            <a:r>
              <a:rPr lang="en-US" dirty="0"/>
              <a:t>Notebook A has been tested with Anaconda running Python 3.7 and higher.</a:t>
            </a:r>
          </a:p>
          <a:p>
            <a:pPr marL="305435" indent="-305435"/>
            <a:endParaRPr lang="en-US"/>
          </a:p>
        </p:txBody>
      </p:sp>
    </p:spTree>
    <p:extLst>
      <p:ext uri="{BB962C8B-B14F-4D97-AF65-F5344CB8AC3E}">
        <p14:creationId xmlns:p14="http://schemas.microsoft.com/office/powerpoint/2010/main" val="3078942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4E3CF-540B-2DEF-7559-4CB65B1F1D07}"/>
              </a:ext>
            </a:extLst>
          </p:cNvPr>
          <p:cNvSpPr>
            <a:spLocks noGrp="1"/>
          </p:cNvSpPr>
          <p:nvPr>
            <p:ph type="title"/>
          </p:nvPr>
        </p:nvSpPr>
        <p:spPr/>
        <p:txBody>
          <a:bodyPr/>
          <a:lstStyle/>
          <a:p>
            <a:r>
              <a:rPr lang="en-US"/>
              <a:t>Notebook B – Overview &amp; Implementation</a:t>
            </a:r>
          </a:p>
        </p:txBody>
      </p:sp>
      <p:sp>
        <p:nvSpPr>
          <p:cNvPr id="3" name="Content Placeholder 2">
            <a:extLst>
              <a:ext uri="{FF2B5EF4-FFF2-40B4-BE49-F238E27FC236}">
                <a16:creationId xmlns:a16="http://schemas.microsoft.com/office/drawing/2014/main" xmlns="" id="{1A1F3DF0-C101-8A7A-8343-FB3B1F923DD7}"/>
              </a:ext>
            </a:extLst>
          </p:cNvPr>
          <p:cNvSpPr>
            <a:spLocks noGrp="1"/>
          </p:cNvSpPr>
          <p:nvPr>
            <p:ph idx="1"/>
          </p:nvPr>
        </p:nvSpPr>
        <p:spPr/>
        <p:txBody>
          <a:bodyPr>
            <a:normAutofit fontScale="92500"/>
          </a:bodyPr>
          <a:lstStyle/>
          <a:p>
            <a:pPr marL="0" indent="0">
              <a:buNone/>
            </a:pPr>
            <a:r>
              <a:rPr lang="en-US"/>
              <a:t>Notebook B has three parts:</a:t>
            </a:r>
          </a:p>
          <a:p>
            <a:pPr marL="305435" indent="-305435"/>
            <a:r>
              <a:rPr lang="en-US"/>
              <a:t>Part </a:t>
            </a:r>
            <a:r>
              <a:rPr lang="en-US">
                <a:ea typeface="+mn-lt"/>
                <a:cs typeface="+mn-lt"/>
              </a:rPr>
              <a:t>I – Implements an interactive user interface in lieu of the proposed browser extension. A full browser extension proved impossible to implement within the time constraints of a class project. When this cell is run, a dialog box will prompt the user to enter (a) a COVID-related web site address and (b) the text contents of that address. LDA clustering and Logistic Regression in this notebook then will try to determine if the web site is more likely to contain accurate information or disinformation. The program's output will be displayed below, in this notebook -- not in the dialog box.</a:t>
            </a:r>
          </a:p>
          <a:p>
            <a:pPr marL="305435" indent="-305435"/>
            <a:r>
              <a:rPr lang="en-US"/>
              <a:t>Part II – This code is substantially similar to Part I, except that (a) it is divided into many cells for the reviewer's convenience with detailed explanations and remarks and (b) the web address and contents to evaluate appear as two variables that the reviewer may fill in.  This allows the reviewer to see the program's operation, step by step. </a:t>
            </a:r>
          </a:p>
          <a:p>
            <a:pPr marL="305435" indent="-305435"/>
            <a:r>
              <a:rPr lang="en-US"/>
              <a:t>Part III – This code, which requires Part II to have been run first, helped the team choose an optimal number of clusters/topics for modeling. Results from this analysis already have been fed back into part I as a constant (</a:t>
            </a:r>
            <a:r>
              <a:rPr lang="en-US" err="1"/>
              <a:t>n_cnt</a:t>
            </a:r>
            <a:r>
              <a:rPr lang="en-US"/>
              <a:t>).</a:t>
            </a:r>
          </a:p>
        </p:txBody>
      </p:sp>
    </p:spTree>
    <p:extLst>
      <p:ext uri="{BB962C8B-B14F-4D97-AF65-F5344CB8AC3E}">
        <p14:creationId xmlns:p14="http://schemas.microsoft.com/office/powerpoint/2010/main" val="3963803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tf56390039_win32_fixed" id="{2A0EABFE-4432-4370-93B1-2B029EB7438D}" vid="{B6EC9E21-8C82-4EB1-BBE7-A370F785D0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3803</Words>
  <Application>Microsoft Office PowerPoint</Application>
  <PresentationFormat>Custom</PresentationFormat>
  <Paragraphs>260</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Dividend</vt:lpstr>
      <vt:lpstr>Identifying Disinformation </vt:lpstr>
      <vt:lpstr>Table of Contents</vt:lpstr>
      <vt:lpstr>What is disinformation</vt:lpstr>
      <vt:lpstr>Project Objectives (as proposed)</vt:lpstr>
      <vt:lpstr>DESIGN &amp; Concept</vt:lpstr>
      <vt:lpstr>Project Submission</vt:lpstr>
      <vt:lpstr>Notebook A – Overview &amp; Implementation</vt:lpstr>
      <vt:lpstr>Note book A – Usage</vt:lpstr>
      <vt:lpstr>Notebook B – Overview &amp; Implementation</vt:lpstr>
      <vt:lpstr>Notebook B – Usage</vt:lpstr>
      <vt:lpstr>Notebook B – Example Inputs</vt:lpstr>
      <vt:lpstr>Notebook B: Diving into the code</vt:lpstr>
      <vt:lpstr>1. INITIALIZE User Interface</vt:lpstr>
      <vt:lpstr>2. REQUEST USER INPUTS</vt:lpstr>
      <vt:lpstr>3. Return user inputs to the algorithm module</vt:lpstr>
      <vt:lpstr>4. Begin data processing and modeling – Cleaning </vt:lpstr>
      <vt:lpstr>4. BEGIN DATA PROCESSING AND MODELING - tokenization</vt:lpstr>
      <vt:lpstr>4. BEGIN DATA PROCESSING AND MODELING - TF-IDF TRANSFORMATION</vt:lpstr>
      <vt:lpstr>4. BEGIN DATA PROCESSING AND MODELING  - LDA Clustering</vt:lpstr>
      <vt:lpstr>Topics Identified </vt:lpstr>
      <vt:lpstr>4. BEGIN DATA PROCESSING AND MODELING  - LDA CLUSTERING Continue</vt:lpstr>
      <vt:lpstr>4. BEGIN DATA PROCESSING AND MODELING  - Prepare Modeling</vt:lpstr>
      <vt:lpstr>5. Return the prediction results to IDE</vt:lpstr>
      <vt:lpstr>Final outcome</vt:lpstr>
      <vt:lpstr>challenges</vt:lpstr>
      <vt:lpstr>WORKAROUND FOR THE CHALLENGES </vt:lpstr>
      <vt:lpstr>Team contribution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David</dc:creator>
  <cp:lastModifiedBy>David Burrus</cp:lastModifiedBy>
  <cp:revision>3750</cp:revision>
  <dcterms:created xsi:type="dcterms:W3CDTF">2022-12-01T01:24:22Z</dcterms:created>
  <dcterms:modified xsi:type="dcterms:W3CDTF">2022-12-07T17:54:42Z</dcterms:modified>
</cp:coreProperties>
</file>