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27ca37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127ca37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27ca376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27ca376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127ca37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127ca37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127ca376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127ca37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127ca37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127ca37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127ca376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127ca376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127ca376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127ca37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127ca37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127ca37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127ca37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127ca37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tambassador.io/learn/kubernetes-ingress"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DevOps Final Project</a:t>
            </a:r>
            <a:endParaRPr/>
          </a:p>
          <a:p>
            <a:pPr indent="0" lvl="0" marL="0" rtl="0" algn="l">
              <a:spcBef>
                <a:spcPts val="0"/>
              </a:spcBef>
              <a:spcAft>
                <a:spcPts val="0"/>
              </a:spcAft>
              <a:buNone/>
            </a:pPr>
            <a:r>
              <a:rPr lang="en"/>
              <a:t>Chatter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457200" lvl="0" marL="4114800" marR="228600" rtl="0" algn="r">
              <a:lnSpc>
                <a:spcPct val="115000"/>
              </a:lnSpc>
              <a:spcBef>
                <a:spcPts val="0"/>
              </a:spcBef>
              <a:spcAft>
                <a:spcPts val="0"/>
              </a:spcAft>
              <a:buClr>
                <a:schemeClr val="dk2"/>
              </a:buClr>
              <a:buSzPts val="1100"/>
              <a:buFont typeface="Arial"/>
              <a:buNone/>
            </a:pPr>
            <a:r>
              <a:rPr b="1" lang="en" sz="1200">
                <a:solidFill>
                  <a:srgbClr val="1F3864"/>
                </a:solidFill>
                <a:latin typeface="Arial"/>
                <a:ea typeface="Arial"/>
                <a:cs typeface="Arial"/>
                <a:sym typeface="Arial"/>
              </a:rPr>
              <a:t>Ravi Kumar Pilla</a:t>
            </a:r>
            <a:endParaRPr b="1" sz="1200">
              <a:solidFill>
                <a:srgbClr val="1F3864"/>
              </a:solidFill>
              <a:latin typeface="Arial"/>
              <a:ea typeface="Arial"/>
              <a:cs typeface="Arial"/>
              <a:sym typeface="Arial"/>
            </a:endParaRPr>
          </a:p>
          <a:p>
            <a:pPr indent="0" lvl="0" marL="3429000" marR="228600" rtl="0" algn="r">
              <a:lnSpc>
                <a:spcPct val="115000"/>
              </a:lnSpc>
              <a:spcBef>
                <a:spcPts val="0"/>
              </a:spcBef>
              <a:spcAft>
                <a:spcPts val="0"/>
              </a:spcAft>
              <a:buClr>
                <a:schemeClr val="dk2"/>
              </a:buClr>
              <a:buSzPts val="1100"/>
              <a:buFont typeface="Arial"/>
              <a:buNone/>
            </a:pPr>
            <a:r>
              <a:rPr b="1" lang="en" sz="1200">
                <a:solidFill>
                  <a:srgbClr val="1F3864"/>
                </a:solidFill>
                <a:latin typeface="Arial"/>
                <a:ea typeface="Arial"/>
                <a:cs typeface="Arial"/>
                <a:sym typeface="Arial"/>
              </a:rPr>
              <a:t> Dinakara Sai Santosh Burugupalli</a:t>
            </a:r>
            <a:endParaRPr b="1" sz="1200">
              <a:solidFill>
                <a:srgbClr val="1F3864"/>
              </a:solidFill>
              <a:latin typeface="Arial"/>
              <a:ea typeface="Arial"/>
              <a:cs typeface="Arial"/>
              <a:sym typeface="Arial"/>
            </a:endParaRPr>
          </a:p>
          <a:p>
            <a:pPr indent="114300" lvl="0" marL="1714500" marR="228600" rtl="0" algn="r">
              <a:lnSpc>
                <a:spcPct val="115000"/>
              </a:lnSpc>
              <a:spcBef>
                <a:spcPts val="0"/>
              </a:spcBef>
              <a:spcAft>
                <a:spcPts val="0"/>
              </a:spcAft>
              <a:buClr>
                <a:schemeClr val="dk2"/>
              </a:buClr>
              <a:buSzPts val="1100"/>
              <a:buFont typeface="Arial"/>
              <a:buNone/>
            </a:pPr>
            <a:r>
              <a:rPr b="1" lang="en" sz="1200">
                <a:solidFill>
                  <a:srgbClr val="1F3864"/>
                </a:solidFill>
                <a:latin typeface="Arial"/>
                <a:ea typeface="Arial"/>
                <a:cs typeface="Arial"/>
                <a:sym typeface="Arial"/>
              </a:rPr>
              <a:t>              	                        	 Priyam Mukund Modi</a:t>
            </a:r>
            <a:endParaRPr b="1" sz="1200">
              <a:solidFill>
                <a:srgbClr val="1F3864"/>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Infrastructure</a:t>
            </a:r>
            <a:endParaRPr/>
          </a:p>
        </p:txBody>
      </p:sp>
      <p:sp>
        <p:nvSpPr>
          <p:cNvPr id="135" name="Google Shape;135;p22"/>
          <p:cNvSpPr txBox="1"/>
          <p:nvPr>
            <p:ph idx="1" type="body"/>
          </p:nvPr>
        </p:nvSpPr>
        <p:spPr>
          <a:xfrm>
            <a:off x="3358027" y="1595775"/>
            <a:ext cx="5373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Ingress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uFill>
                  <a:noFill/>
                </a:uFill>
                <a:hlinkClick r:id="rId3">
                  <a:extLst>
                    <a:ext uri="{A12FA001-AC4F-418D-AE19-62706E023703}">
                      <ahyp:hlinkClr val="tx"/>
                    </a:ext>
                  </a:extLst>
                </a:hlinkClick>
              </a:rPr>
              <a:t>Kubernetes ingress</a:t>
            </a:r>
            <a:r>
              <a:rPr lang="en" sz="1400">
                <a:solidFill>
                  <a:srgbClr val="000000"/>
                </a:solidFill>
              </a:rPr>
              <a:t> is a collection of routing rules that govern how external users access services running in a Kubernetes cluster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Implemented Ingress </a:t>
            </a:r>
            <a:r>
              <a:rPr lang="en" sz="1400">
                <a:solidFill>
                  <a:srgbClr val="000000"/>
                </a:solidFill>
              </a:rPr>
              <a:t>resource</a:t>
            </a:r>
            <a:r>
              <a:rPr lang="en" sz="1400">
                <a:solidFill>
                  <a:srgbClr val="000000"/>
                </a:solidFill>
              </a:rPr>
              <a:t> configuration for external users service</a:t>
            </a:r>
            <a:endParaRPr sz="1400">
              <a:solidFill>
                <a:srgbClr val="000000"/>
              </a:solidFill>
            </a:endParaRPr>
          </a:p>
          <a:p>
            <a:pPr indent="0" lvl="0" marL="0" rtl="0" algn="l">
              <a:spcBef>
                <a:spcPts val="1600"/>
              </a:spcBef>
              <a:spcAft>
                <a:spcPts val="0"/>
              </a:spcAft>
              <a:buNone/>
            </a:pPr>
            <a:r>
              <a:rPr lang="en" sz="1400">
                <a:solidFill>
                  <a:srgbClr val="000000"/>
                </a:solidFill>
              </a:rPr>
              <a:t>Prometheus</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The Prometheus server is deployed on Kubernetes cluster and analyse and monitor the application traffic on grafana dashboard</a:t>
            </a:r>
            <a:endParaRPr sz="1400">
              <a:solidFill>
                <a:srgbClr val="000000"/>
              </a:solidFill>
            </a:endParaRPr>
          </a:p>
        </p:txBody>
      </p:sp>
      <p:pic>
        <p:nvPicPr>
          <p:cNvPr id="136" name="Google Shape;136;p22"/>
          <p:cNvPicPr preferRelativeResize="0"/>
          <p:nvPr/>
        </p:nvPicPr>
        <p:blipFill>
          <a:blip r:embed="rId4">
            <a:alphaModFix/>
          </a:blip>
          <a:stretch>
            <a:fillRect/>
          </a:stretch>
        </p:blipFill>
        <p:spPr>
          <a:xfrm>
            <a:off x="516075" y="1830488"/>
            <a:ext cx="2105312" cy="21070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a:t>
            </a:r>
            <a:endParaRPr/>
          </a:p>
        </p:txBody>
      </p:sp>
      <p:sp>
        <p:nvSpPr>
          <p:cNvPr id="142" name="Google Shape;142;p23"/>
          <p:cNvSpPr txBox="1"/>
          <p:nvPr>
            <p:ph idx="1" type="body"/>
          </p:nvPr>
        </p:nvSpPr>
        <p:spPr>
          <a:xfrm>
            <a:off x="3472677" y="1595775"/>
            <a:ext cx="5259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AWS ELB</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All the incoming requests from the client are load balanced on the AWS using the ELB service of the AWS</a:t>
            </a:r>
            <a:endParaRPr sz="1400">
              <a:solidFill>
                <a:srgbClr val="000000"/>
              </a:solidFill>
            </a:endParaRPr>
          </a:p>
          <a:p>
            <a:pPr indent="0" lvl="0" marL="0" marR="228600" rtl="0" algn="just">
              <a:spcBef>
                <a:spcPts val="160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Grafana</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Metrics are displayed using Grafana dashboard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HPA is used for pod autoscaling based on CPU load</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Custom metrics using service monitor and Prometheus client</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pic>
        <p:nvPicPr>
          <p:cNvPr id="143" name="Google Shape;143;p23"/>
          <p:cNvPicPr preferRelativeResize="0"/>
          <p:nvPr/>
        </p:nvPicPr>
        <p:blipFill>
          <a:blip r:embed="rId3">
            <a:alphaModFix/>
          </a:blip>
          <a:stretch>
            <a:fillRect/>
          </a:stretch>
        </p:blipFill>
        <p:spPr>
          <a:xfrm>
            <a:off x="987775" y="2734950"/>
            <a:ext cx="1863225" cy="1863225"/>
          </a:xfrm>
          <a:prstGeom prst="rect">
            <a:avLst/>
          </a:prstGeom>
          <a:noFill/>
          <a:ln>
            <a:noFill/>
          </a:ln>
        </p:spPr>
      </p:pic>
      <p:pic>
        <p:nvPicPr>
          <p:cNvPr id="144" name="Google Shape;144;p23"/>
          <p:cNvPicPr preferRelativeResize="0"/>
          <p:nvPr/>
        </p:nvPicPr>
        <p:blipFill>
          <a:blip r:embed="rId4">
            <a:alphaModFix/>
          </a:blip>
          <a:stretch>
            <a:fillRect/>
          </a:stretch>
        </p:blipFill>
        <p:spPr>
          <a:xfrm>
            <a:off x="780950" y="1439450"/>
            <a:ext cx="2391550" cy="134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23600" y="29862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0" name="Google Shape;150;p24"/>
          <p:cNvPicPr preferRelativeResize="0"/>
          <p:nvPr/>
        </p:nvPicPr>
        <p:blipFill>
          <a:blip r:embed="rId3">
            <a:alphaModFix/>
          </a:blip>
          <a:stretch>
            <a:fillRect/>
          </a:stretch>
        </p:blipFill>
        <p:spPr>
          <a:xfrm>
            <a:off x="2586350" y="1454200"/>
            <a:ext cx="3971300" cy="2235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57325" y="503925"/>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9" name="Google Shape;79;p14"/>
          <p:cNvSpPr txBox="1"/>
          <p:nvPr>
            <p:ph idx="2" type="body"/>
          </p:nvPr>
        </p:nvSpPr>
        <p:spPr>
          <a:xfrm>
            <a:off x="4851125" y="724200"/>
            <a:ext cx="4152600" cy="3695100"/>
          </a:xfrm>
          <a:prstGeom prst="rect">
            <a:avLst/>
          </a:prstGeom>
        </p:spPr>
        <p:txBody>
          <a:bodyPr anchorCtr="0" anchor="ctr" bIns="91425" lIns="91425" spcFirstLastPara="1" rIns="91425" wrap="square" tIns="91425">
            <a:noAutofit/>
          </a:bodyPr>
          <a:lstStyle/>
          <a:p>
            <a:pPr indent="0" lvl="0" marL="0" marR="228600" rtl="0" algn="just">
              <a:spcBef>
                <a:spcPts val="0"/>
              </a:spcBef>
              <a:spcAft>
                <a:spcPts val="0"/>
              </a:spcAft>
              <a:buNone/>
            </a:pPr>
            <a:r>
              <a:rPr lang="en" sz="1400">
                <a:solidFill>
                  <a:srgbClr val="FFFFFF"/>
                </a:solidFill>
              </a:rPr>
              <a:t>· Token based authentication for user Sign in and Sign up</a:t>
            </a:r>
            <a:endParaRPr sz="1400">
              <a:solidFill>
                <a:srgbClr val="FFFFFF"/>
              </a:solidFill>
            </a:endParaRPr>
          </a:p>
          <a:p>
            <a:pPr indent="0" lvl="0" marL="0" marR="228600" rtl="0" algn="just">
              <a:spcBef>
                <a:spcPts val="0"/>
              </a:spcBef>
              <a:spcAft>
                <a:spcPts val="0"/>
              </a:spcAft>
              <a:buNone/>
            </a:pPr>
            <a:r>
              <a:t/>
            </a:r>
            <a:endParaRPr sz="1400">
              <a:solidFill>
                <a:srgbClr val="FFFFFF"/>
              </a:solidFill>
            </a:endParaRPr>
          </a:p>
          <a:p>
            <a:pPr indent="0" lvl="0" marL="0" marR="228600" rtl="0" algn="just">
              <a:spcBef>
                <a:spcPts val="0"/>
              </a:spcBef>
              <a:spcAft>
                <a:spcPts val="0"/>
              </a:spcAft>
              <a:buNone/>
            </a:pPr>
            <a:r>
              <a:rPr lang="en" sz="1400">
                <a:solidFill>
                  <a:srgbClr val="FFFFFF"/>
                </a:solidFill>
              </a:rPr>
              <a:t>· Web application where user can tweet and see the recent tweet from all other users.</a:t>
            </a:r>
            <a:endParaRPr sz="1400">
              <a:solidFill>
                <a:srgbClr val="FFFFFF"/>
              </a:solidFill>
            </a:endParaRPr>
          </a:p>
          <a:p>
            <a:pPr indent="0" lvl="0" marL="0" marR="228600" rtl="0" algn="just">
              <a:spcBef>
                <a:spcPts val="0"/>
              </a:spcBef>
              <a:spcAft>
                <a:spcPts val="0"/>
              </a:spcAft>
              <a:buNone/>
            </a:pPr>
            <a:r>
              <a:t/>
            </a:r>
            <a:endParaRPr sz="1400">
              <a:solidFill>
                <a:srgbClr val="FFFFFF"/>
              </a:solidFill>
            </a:endParaRPr>
          </a:p>
          <a:p>
            <a:pPr indent="0" lvl="0" marL="0" marR="228600" rtl="0" algn="just">
              <a:spcBef>
                <a:spcPts val="0"/>
              </a:spcBef>
              <a:spcAft>
                <a:spcPts val="0"/>
              </a:spcAft>
              <a:buNone/>
            </a:pPr>
            <a:r>
              <a:rPr lang="en" sz="1400">
                <a:solidFill>
                  <a:srgbClr val="FFFFFF"/>
                </a:solidFill>
              </a:rPr>
              <a:t>· User can comment and like the tweet and view tweets posted by others.</a:t>
            </a:r>
            <a:endParaRPr sz="1400">
              <a:solidFill>
                <a:srgbClr val="FFFFFF"/>
              </a:solidFill>
            </a:endParaRPr>
          </a:p>
          <a:p>
            <a:pPr indent="0" lvl="0" marL="0" marR="228600" rtl="0" algn="just">
              <a:spcBef>
                <a:spcPts val="0"/>
              </a:spcBef>
              <a:spcAft>
                <a:spcPts val="0"/>
              </a:spcAft>
              <a:buNone/>
            </a:pPr>
            <a:r>
              <a:t/>
            </a:r>
            <a:endParaRPr sz="1400">
              <a:solidFill>
                <a:srgbClr val="FFFFFF"/>
              </a:solidFill>
            </a:endParaRPr>
          </a:p>
          <a:p>
            <a:pPr indent="0" lvl="0" marL="0" marR="228600" rtl="0" algn="just">
              <a:spcBef>
                <a:spcPts val="0"/>
              </a:spcBef>
              <a:spcAft>
                <a:spcPts val="0"/>
              </a:spcAft>
              <a:buNone/>
            </a:pPr>
            <a:r>
              <a:rPr lang="en" sz="1400">
                <a:solidFill>
                  <a:srgbClr val="FFFFFF"/>
                </a:solidFill>
              </a:rPr>
              <a:t>· </a:t>
            </a:r>
            <a:r>
              <a:rPr lang="en" sz="1400">
                <a:solidFill>
                  <a:srgbClr val="FFFFFF"/>
                </a:solidFill>
              </a:rPr>
              <a:t>Ability to stop user use offensive language </a:t>
            </a:r>
            <a:endParaRPr sz="1400">
              <a:solidFill>
                <a:srgbClr val="FFFFFF"/>
              </a:solidFill>
            </a:endParaRPr>
          </a:p>
          <a:p>
            <a:pPr indent="0" lvl="0" marL="0" marR="228600" rtl="0" algn="just">
              <a:spcBef>
                <a:spcPts val="0"/>
              </a:spcBef>
              <a:spcAft>
                <a:spcPts val="0"/>
              </a:spcAft>
              <a:buNone/>
            </a:pPr>
            <a:r>
              <a:rPr lang="en" sz="1400">
                <a:solidFill>
                  <a:srgbClr val="FFFFFF"/>
                </a:solidFill>
              </a:rPr>
              <a:t>for tweets.</a:t>
            </a:r>
            <a:endParaRPr sz="1400">
              <a:solidFill>
                <a:srgbClr val="FFFFFF"/>
              </a:solidFill>
            </a:endParaRPr>
          </a:p>
          <a:p>
            <a:pPr indent="0" lvl="0" marL="0" marR="228600" rtl="0" algn="just">
              <a:spcBef>
                <a:spcPts val="0"/>
              </a:spcBef>
              <a:spcAft>
                <a:spcPts val="0"/>
              </a:spcAft>
              <a:buNone/>
            </a:pPr>
            <a:r>
              <a:t/>
            </a:r>
            <a:endParaRPr sz="1400">
              <a:solidFill>
                <a:srgbClr val="FFFFFF"/>
              </a:solidFill>
            </a:endParaRPr>
          </a:p>
          <a:p>
            <a:pPr indent="0" lvl="0" marL="0" marR="228600" rtl="0" algn="just">
              <a:spcBef>
                <a:spcPts val="0"/>
              </a:spcBef>
              <a:spcAft>
                <a:spcPts val="0"/>
              </a:spcAft>
              <a:buNone/>
            </a:pPr>
            <a:r>
              <a:rPr lang="en" sz="1400">
                <a:solidFill>
                  <a:srgbClr val="FFFFFF"/>
                </a:solidFill>
              </a:rPr>
              <a:t>· Ability to deploy front-end as a PWA so that it can run on devices</a:t>
            </a:r>
            <a:endParaRPr sz="1400">
              <a:solidFill>
                <a:srgbClr val="FFFFFF"/>
              </a:solidFill>
            </a:endParaRPr>
          </a:p>
        </p:txBody>
      </p:sp>
      <p:pic>
        <p:nvPicPr>
          <p:cNvPr id="80" name="Google Shape;80;p14"/>
          <p:cNvPicPr preferRelativeResize="0"/>
          <p:nvPr/>
        </p:nvPicPr>
        <p:blipFill>
          <a:blip r:embed="rId3">
            <a:alphaModFix/>
          </a:blip>
          <a:stretch>
            <a:fillRect/>
          </a:stretch>
        </p:blipFill>
        <p:spPr>
          <a:xfrm>
            <a:off x="324425" y="1671475"/>
            <a:ext cx="4022100" cy="301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Architecture</a:t>
            </a:r>
            <a:endParaRPr/>
          </a:p>
        </p:txBody>
      </p:sp>
      <p:sp>
        <p:nvSpPr>
          <p:cNvPr id="86" name="Google Shape;86;p15"/>
          <p:cNvSpPr txBox="1"/>
          <p:nvPr>
            <p:ph idx="1" type="body"/>
          </p:nvPr>
        </p:nvSpPr>
        <p:spPr>
          <a:xfrm>
            <a:off x="5755950" y="1556225"/>
            <a:ext cx="3007500" cy="300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p>
          <a:p>
            <a:pPr indent="-317500" lvl="0" marL="457200" rtl="0" algn="l">
              <a:lnSpc>
                <a:spcPct val="100000"/>
              </a:lnSpc>
              <a:spcBef>
                <a:spcPts val="0"/>
              </a:spcBef>
              <a:spcAft>
                <a:spcPts val="0"/>
              </a:spcAft>
              <a:buSzPts val="1400"/>
              <a:buChar char="●"/>
            </a:pPr>
            <a:r>
              <a:rPr lang="en" sz="1400"/>
              <a:t>Frontend - React, PWS</a:t>
            </a:r>
            <a:endParaRPr sz="1400"/>
          </a:p>
          <a:p>
            <a:pPr indent="-317500" lvl="0" marL="457200" rtl="0" algn="l">
              <a:lnSpc>
                <a:spcPct val="100000"/>
              </a:lnSpc>
              <a:spcBef>
                <a:spcPts val="0"/>
              </a:spcBef>
              <a:spcAft>
                <a:spcPts val="0"/>
              </a:spcAft>
              <a:buSzPts val="1400"/>
              <a:buChar char="●"/>
            </a:pPr>
            <a:r>
              <a:rPr lang="en" sz="1400"/>
              <a:t>Middleware - Redis</a:t>
            </a:r>
            <a:endParaRPr sz="1400"/>
          </a:p>
          <a:p>
            <a:pPr indent="-317500" lvl="0" marL="457200" rtl="0" algn="l">
              <a:lnSpc>
                <a:spcPct val="100000"/>
              </a:lnSpc>
              <a:spcBef>
                <a:spcPts val="0"/>
              </a:spcBef>
              <a:spcAft>
                <a:spcPts val="0"/>
              </a:spcAft>
              <a:buSzPts val="1400"/>
              <a:buChar char="●"/>
            </a:pPr>
            <a:r>
              <a:rPr lang="en" sz="1400"/>
              <a:t>Backend - Nodejs, MongoDB</a:t>
            </a:r>
            <a:endParaRPr sz="1400"/>
          </a:p>
          <a:p>
            <a:pPr indent="-317500" lvl="0" marL="457200" rtl="0" algn="l">
              <a:lnSpc>
                <a:spcPct val="100000"/>
              </a:lnSpc>
              <a:spcBef>
                <a:spcPts val="0"/>
              </a:spcBef>
              <a:spcAft>
                <a:spcPts val="0"/>
              </a:spcAft>
              <a:buSzPts val="1400"/>
              <a:buChar char="●"/>
            </a:pPr>
            <a:r>
              <a:rPr lang="en" sz="1400"/>
              <a:t>Docker</a:t>
            </a:r>
            <a:endParaRPr sz="1400"/>
          </a:p>
          <a:p>
            <a:pPr indent="-317500" lvl="0" marL="457200" rtl="0" algn="l">
              <a:lnSpc>
                <a:spcPct val="100000"/>
              </a:lnSpc>
              <a:spcBef>
                <a:spcPts val="0"/>
              </a:spcBef>
              <a:spcAft>
                <a:spcPts val="0"/>
              </a:spcAft>
              <a:buSzPts val="1400"/>
              <a:buChar char="●"/>
            </a:pPr>
            <a:r>
              <a:rPr lang="en" sz="1400"/>
              <a:t>Kubernetes</a:t>
            </a:r>
            <a:endParaRPr sz="1400"/>
          </a:p>
          <a:p>
            <a:pPr indent="-317500" lvl="0" marL="457200" rtl="0" algn="l">
              <a:lnSpc>
                <a:spcPct val="100000"/>
              </a:lnSpc>
              <a:spcBef>
                <a:spcPts val="0"/>
              </a:spcBef>
              <a:spcAft>
                <a:spcPts val="0"/>
              </a:spcAft>
              <a:buSzPts val="1400"/>
              <a:buChar char="●"/>
            </a:pPr>
            <a:r>
              <a:rPr lang="en" sz="1400"/>
              <a:t>Helm Chart</a:t>
            </a:r>
            <a:endParaRPr sz="1400"/>
          </a:p>
          <a:p>
            <a:pPr indent="-317500" lvl="0" marL="457200" rtl="0" algn="l">
              <a:lnSpc>
                <a:spcPct val="100000"/>
              </a:lnSpc>
              <a:spcBef>
                <a:spcPts val="0"/>
              </a:spcBef>
              <a:spcAft>
                <a:spcPts val="0"/>
              </a:spcAft>
              <a:buSzPts val="1400"/>
              <a:buChar char="●"/>
            </a:pPr>
            <a:r>
              <a:rPr lang="en" sz="1400"/>
              <a:t>Prometheus and Grafana</a:t>
            </a:r>
            <a:endParaRPr sz="1400"/>
          </a:p>
          <a:p>
            <a:pPr indent="-317500" lvl="0" marL="457200" rtl="0" algn="l">
              <a:lnSpc>
                <a:spcPct val="100000"/>
              </a:lnSpc>
              <a:spcBef>
                <a:spcPts val="0"/>
              </a:spcBef>
              <a:spcAft>
                <a:spcPts val="0"/>
              </a:spcAft>
              <a:buSzPts val="1400"/>
              <a:buChar char="●"/>
            </a:pPr>
            <a:r>
              <a:rPr lang="en" sz="1400"/>
              <a:t>ELK</a:t>
            </a:r>
            <a:endParaRPr sz="1400"/>
          </a:p>
          <a:p>
            <a:pPr indent="-317500" lvl="0" marL="457200" rtl="0" algn="l">
              <a:lnSpc>
                <a:spcPct val="100000"/>
              </a:lnSpc>
              <a:spcBef>
                <a:spcPts val="0"/>
              </a:spcBef>
              <a:spcAft>
                <a:spcPts val="0"/>
              </a:spcAft>
              <a:buSzPts val="1400"/>
              <a:buChar char="●"/>
            </a:pPr>
            <a:r>
              <a:rPr lang="en" sz="1400"/>
              <a:t>Terraform</a:t>
            </a:r>
            <a:endParaRPr sz="1400"/>
          </a:p>
          <a:p>
            <a:pPr indent="-317500" lvl="0" marL="457200" rtl="0" algn="l">
              <a:lnSpc>
                <a:spcPct val="100000"/>
              </a:lnSpc>
              <a:spcBef>
                <a:spcPts val="0"/>
              </a:spcBef>
              <a:spcAft>
                <a:spcPts val="0"/>
              </a:spcAft>
              <a:buSzPts val="1400"/>
              <a:buChar char="●"/>
            </a:pPr>
            <a:r>
              <a:rPr lang="en" sz="1400"/>
              <a:t>AWS Cloud EKS</a:t>
            </a:r>
            <a:endParaRPr sz="1400"/>
          </a:p>
          <a:p>
            <a:pPr indent="0" lvl="0" marL="0" rtl="0" algn="l">
              <a:lnSpc>
                <a:spcPct val="100000"/>
              </a:lnSpc>
              <a:spcBef>
                <a:spcPts val="0"/>
              </a:spcBef>
              <a:spcAft>
                <a:spcPts val="1600"/>
              </a:spcAft>
              <a:buNone/>
            </a:pPr>
            <a:r>
              <a:t/>
            </a:r>
            <a:endParaRPr sz="1100"/>
          </a:p>
        </p:txBody>
      </p:sp>
      <p:pic>
        <p:nvPicPr>
          <p:cNvPr id="87" name="Google Shape;87;p15"/>
          <p:cNvPicPr preferRelativeResize="0"/>
          <p:nvPr/>
        </p:nvPicPr>
        <p:blipFill>
          <a:blip r:embed="rId3">
            <a:alphaModFix/>
          </a:blip>
          <a:stretch>
            <a:fillRect/>
          </a:stretch>
        </p:blipFill>
        <p:spPr>
          <a:xfrm>
            <a:off x="533400" y="1363750"/>
            <a:ext cx="5190882" cy="2731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Architecture</a:t>
            </a:r>
            <a:endParaRPr/>
          </a:p>
        </p:txBody>
      </p:sp>
      <p:sp>
        <p:nvSpPr>
          <p:cNvPr id="93" name="Google Shape;93;p16"/>
          <p:cNvSpPr txBox="1"/>
          <p:nvPr>
            <p:ph idx="1" type="body"/>
          </p:nvPr>
        </p:nvSpPr>
        <p:spPr>
          <a:xfrm>
            <a:off x="4716330" y="1595775"/>
            <a:ext cx="40155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React Application Process to the Middleware i.e Redis JSON</a:t>
            </a:r>
            <a:endParaRPr sz="1400"/>
          </a:p>
          <a:p>
            <a:pPr indent="-317500" lvl="0" marL="457200" rtl="0" algn="l">
              <a:spcBef>
                <a:spcPts val="0"/>
              </a:spcBef>
              <a:spcAft>
                <a:spcPts val="0"/>
              </a:spcAft>
              <a:buSzPts val="1400"/>
              <a:buChar char="●"/>
            </a:pPr>
            <a:r>
              <a:rPr lang="en" sz="1400"/>
              <a:t>All the request are clustered in the Middleware</a:t>
            </a:r>
            <a:endParaRPr sz="1400"/>
          </a:p>
          <a:p>
            <a:pPr indent="-317500" lvl="0" marL="457200" rtl="0" algn="l">
              <a:spcBef>
                <a:spcPts val="0"/>
              </a:spcBef>
              <a:spcAft>
                <a:spcPts val="0"/>
              </a:spcAft>
              <a:buSzPts val="1400"/>
              <a:buChar char="●"/>
            </a:pPr>
            <a:r>
              <a:rPr lang="en" sz="1400"/>
              <a:t>After every interval it is transferred to the Backend Server</a:t>
            </a:r>
            <a:endParaRPr sz="1400"/>
          </a:p>
          <a:p>
            <a:pPr indent="-317500" lvl="0" marL="457200" rtl="0" algn="l">
              <a:spcBef>
                <a:spcPts val="0"/>
              </a:spcBef>
              <a:spcAft>
                <a:spcPts val="0"/>
              </a:spcAft>
              <a:buSzPts val="1400"/>
              <a:buChar char="●"/>
            </a:pPr>
            <a:r>
              <a:rPr lang="en" sz="1400"/>
              <a:t>The Redis JSON is connected to the backend Node JS server</a:t>
            </a:r>
            <a:endParaRPr sz="1400"/>
          </a:p>
          <a:p>
            <a:pPr indent="-317500" lvl="0" marL="457200" rtl="0" algn="l">
              <a:spcBef>
                <a:spcPts val="0"/>
              </a:spcBef>
              <a:spcAft>
                <a:spcPts val="0"/>
              </a:spcAft>
              <a:buSzPts val="1400"/>
              <a:buChar char="●"/>
            </a:pPr>
            <a:r>
              <a:rPr lang="en" sz="1400"/>
              <a:t>Node JS Relates to MongoDB</a:t>
            </a:r>
            <a:endParaRPr sz="1400"/>
          </a:p>
          <a:p>
            <a:pPr indent="-317500" lvl="0" marL="457200" rtl="0" algn="l">
              <a:spcBef>
                <a:spcPts val="0"/>
              </a:spcBef>
              <a:spcAft>
                <a:spcPts val="0"/>
              </a:spcAft>
              <a:buSzPts val="1400"/>
              <a:buChar char="●"/>
            </a:pPr>
            <a:r>
              <a:rPr lang="en" sz="1400"/>
              <a:t>User information is stored to the MongoDB for future </a:t>
            </a:r>
            <a:r>
              <a:rPr lang="en" sz="1400"/>
              <a:t>interactions</a:t>
            </a:r>
            <a:endParaRPr sz="1400"/>
          </a:p>
          <a:p>
            <a:pPr indent="0" lvl="0" marL="457200" rtl="0" algn="l">
              <a:spcBef>
                <a:spcPts val="1600"/>
              </a:spcBef>
              <a:spcAft>
                <a:spcPts val="1600"/>
              </a:spcAft>
              <a:buNone/>
            </a:pPr>
            <a:r>
              <a:t/>
            </a:r>
            <a:endParaRPr sz="1400"/>
          </a:p>
        </p:txBody>
      </p:sp>
      <p:pic>
        <p:nvPicPr>
          <p:cNvPr id="94" name="Google Shape;94;p16"/>
          <p:cNvPicPr preferRelativeResize="0"/>
          <p:nvPr/>
        </p:nvPicPr>
        <p:blipFill>
          <a:blip r:embed="rId3">
            <a:alphaModFix/>
          </a:blip>
          <a:stretch>
            <a:fillRect/>
          </a:stretch>
        </p:blipFill>
        <p:spPr>
          <a:xfrm>
            <a:off x="201475" y="1556113"/>
            <a:ext cx="4514850" cy="298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a:t>
            </a:r>
            <a:endParaRPr/>
          </a:p>
        </p:txBody>
      </p:sp>
      <p:sp>
        <p:nvSpPr>
          <p:cNvPr id="100" name="Google Shape;100;p17"/>
          <p:cNvSpPr txBox="1"/>
          <p:nvPr>
            <p:ph idx="1" type="body"/>
          </p:nvPr>
        </p:nvSpPr>
        <p:spPr>
          <a:xfrm>
            <a:off x="3587352" y="1595775"/>
            <a:ext cx="5144400" cy="3002400"/>
          </a:xfrm>
          <a:prstGeom prst="rect">
            <a:avLst/>
          </a:prstGeom>
        </p:spPr>
        <p:txBody>
          <a:bodyPr anchorCtr="0" anchor="t" bIns="91425" lIns="91425" spcFirstLastPara="1" rIns="91425" wrap="square" tIns="91425">
            <a:noAutofit/>
          </a:bodyPr>
          <a:lstStyle/>
          <a:p>
            <a:pPr indent="-342900" lvl="0" marL="457200" marR="228600" rtl="0" algn="just">
              <a:spcBef>
                <a:spcPts val="0"/>
              </a:spcBef>
              <a:spcAft>
                <a:spcPts val="0"/>
              </a:spcAft>
              <a:buClr>
                <a:srgbClr val="000000"/>
              </a:buClr>
              <a:buSzPts val="1800"/>
              <a:buChar char="●"/>
            </a:pPr>
            <a:r>
              <a:rPr lang="en">
                <a:solidFill>
                  <a:srgbClr val="000000"/>
                </a:solidFill>
              </a:rPr>
              <a:t>The frontend application is created in React, which enables the application to run as a SPA.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Login and Sign Up screens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Home Screen for Feed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Comment and Like functionality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Token Based Authentication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Session based user management using cookies</a:t>
            </a:r>
            <a:endParaRPr>
              <a:solidFill>
                <a:srgbClr val="000000"/>
              </a:solidFill>
            </a:endParaRPr>
          </a:p>
        </p:txBody>
      </p:sp>
      <p:pic>
        <p:nvPicPr>
          <p:cNvPr id="101" name="Google Shape;101;p17"/>
          <p:cNvPicPr preferRelativeResize="0"/>
          <p:nvPr/>
        </p:nvPicPr>
        <p:blipFill>
          <a:blip r:embed="rId3">
            <a:alphaModFix/>
          </a:blip>
          <a:stretch>
            <a:fillRect/>
          </a:stretch>
        </p:blipFill>
        <p:spPr>
          <a:xfrm>
            <a:off x="176950" y="1879725"/>
            <a:ext cx="3282552" cy="228284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a:t>
            </a:r>
            <a:endParaRPr/>
          </a:p>
        </p:txBody>
      </p:sp>
      <p:sp>
        <p:nvSpPr>
          <p:cNvPr id="107" name="Google Shape;107;p18"/>
          <p:cNvSpPr txBox="1"/>
          <p:nvPr>
            <p:ph idx="1" type="body"/>
          </p:nvPr>
        </p:nvSpPr>
        <p:spPr>
          <a:xfrm>
            <a:off x="3071351" y="1595775"/>
            <a:ext cx="5660400" cy="3002400"/>
          </a:xfrm>
          <a:prstGeom prst="rect">
            <a:avLst/>
          </a:prstGeom>
        </p:spPr>
        <p:txBody>
          <a:bodyPr anchorCtr="0" anchor="t" bIns="91425" lIns="91425" spcFirstLastPara="1" rIns="91425" wrap="square" tIns="91425">
            <a:noAutofit/>
          </a:bodyPr>
          <a:lstStyle/>
          <a:p>
            <a:pPr indent="-342900" lvl="0" marL="457200" marR="228600" rtl="0" algn="just">
              <a:spcBef>
                <a:spcPts val="0"/>
              </a:spcBef>
              <a:spcAft>
                <a:spcPts val="0"/>
              </a:spcAft>
              <a:buClr>
                <a:srgbClr val="000000"/>
              </a:buClr>
              <a:buSzPts val="1800"/>
              <a:buChar char="●"/>
            </a:pPr>
            <a:r>
              <a:rPr lang="en">
                <a:solidFill>
                  <a:srgbClr val="000000"/>
                </a:solidFill>
              </a:rPr>
              <a:t>The Redis server will act as the middleware for the application</a:t>
            </a:r>
            <a:endParaRPr>
              <a:solidFill>
                <a:srgbClr val="000000"/>
              </a:solidFill>
            </a:endParaRPr>
          </a:p>
          <a:p>
            <a:pPr indent="-342900" lvl="0" marL="457200" marR="228600" rtl="0" algn="just">
              <a:spcBef>
                <a:spcPts val="0"/>
              </a:spcBef>
              <a:spcAft>
                <a:spcPts val="0"/>
              </a:spcAft>
              <a:buClr>
                <a:srgbClr val="000000"/>
              </a:buClr>
              <a:buSzPts val="1800"/>
              <a:buChar char="●"/>
            </a:pPr>
            <a:r>
              <a:rPr lang="en">
                <a:solidFill>
                  <a:srgbClr val="000000"/>
                </a:solidFill>
              </a:rPr>
              <a:t>All the request from the frontend will be forwarded to the Redis server</a:t>
            </a:r>
            <a:endParaRPr>
              <a:solidFill>
                <a:srgbClr val="000000"/>
              </a:solidFill>
            </a:endParaRPr>
          </a:p>
          <a:p>
            <a:pPr indent="-342900" lvl="0" marL="457200" marR="228600" rtl="0" algn="just">
              <a:spcBef>
                <a:spcPts val="0"/>
              </a:spcBef>
              <a:spcAft>
                <a:spcPts val="0"/>
              </a:spcAft>
              <a:buClr>
                <a:srgbClr val="000000"/>
              </a:buClr>
              <a:buSzPts val="1800"/>
              <a:buChar char="●"/>
            </a:pPr>
            <a:r>
              <a:rPr lang="en">
                <a:solidFill>
                  <a:srgbClr val="000000"/>
                </a:solidFill>
              </a:rPr>
              <a:t>The cache is cleared for every 5 tweets and a bulk post method is triggered to backend </a:t>
            </a:r>
            <a:endParaRPr>
              <a:solidFill>
                <a:srgbClr val="000000"/>
              </a:solidFill>
            </a:endParaRPr>
          </a:p>
          <a:p>
            <a:pPr indent="-342900" lvl="0" marL="457200" marR="228600" rtl="0" algn="just">
              <a:spcBef>
                <a:spcPts val="0"/>
              </a:spcBef>
              <a:spcAft>
                <a:spcPts val="0"/>
              </a:spcAft>
              <a:buClr>
                <a:srgbClr val="000000"/>
              </a:buClr>
              <a:buSzPts val="1800"/>
              <a:buChar char="●"/>
            </a:pPr>
            <a:r>
              <a:rPr lang="en">
                <a:solidFill>
                  <a:srgbClr val="000000"/>
                </a:solidFill>
              </a:rPr>
              <a:t>All the calls will be forwarded to the Node Server if the searched record is not present in the cache.</a:t>
            </a:r>
            <a:endParaRPr>
              <a:solidFill>
                <a:srgbClr val="000000"/>
              </a:solidFill>
            </a:endParaRPr>
          </a:p>
        </p:txBody>
      </p:sp>
      <p:pic>
        <p:nvPicPr>
          <p:cNvPr id="108" name="Google Shape;108;p18"/>
          <p:cNvPicPr preferRelativeResize="0"/>
          <p:nvPr/>
        </p:nvPicPr>
        <p:blipFill>
          <a:blip r:embed="rId3">
            <a:alphaModFix/>
          </a:blip>
          <a:stretch>
            <a:fillRect/>
          </a:stretch>
        </p:blipFill>
        <p:spPr>
          <a:xfrm>
            <a:off x="381725" y="1709688"/>
            <a:ext cx="2528876" cy="2528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End</a:t>
            </a:r>
            <a:endParaRPr/>
          </a:p>
        </p:txBody>
      </p:sp>
      <p:sp>
        <p:nvSpPr>
          <p:cNvPr id="114" name="Google Shape;114;p19"/>
          <p:cNvSpPr txBox="1"/>
          <p:nvPr>
            <p:ph idx="1" type="body"/>
          </p:nvPr>
        </p:nvSpPr>
        <p:spPr>
          <a:xfrm>
            <a:off x="4144278" y="1595775"/>
            <a:ext cx="4587300" cy="3002400"/>
          </a:xfrm>
          <a:prstGeom prst="rect">
            <a:avLst/>
          </a:prstGeom>
        </p:spPr>
        <p:txBody>
          <a:bodyPr anchorCtr="0" anchor="t" bIns="91425" lIns="91425" spcFirstLastPara="1" rIns="91425" wrap="square" tIns="91425">
            <a:noAutofit/>
          </a:bodyPr>
          <a:lstStyle/>
          <a:p>
            <a:pPr indent="-317500" lvl="0" marL="457200" marR="228600" rtl="0" algn="just">
              <a:spcBef>
                <a:spcPts val="0"/>
              </a:spcBef>
              <a:spcAft>
                <a:spcPts val="0"/>
              </a:spcAft>
              <a:buClr>
                <a:srgbClr val="000000"/>
              </a:buClr>
              <a:buSzPts val="1400"/>
              <a:buChar char="●"/>
            </a:pPr>
            <a:r>
              <a:rPr lang="en" sz="1400">
                <a:solidFill>
                  <a:srgbClr val="000000"/>
                </a:solidFill>
              </a:rPr>
              <a:t>All the requests from the Redis JSON is forwarded to the Node JS Servers</a:t>
            </a:r>
            <a:endParaRPr sz="1400">
              <a:solidFill>
                <a:srgbClr val="000000"/>
              </a:solidFill>
            </a:endParaRPr>
          </a:p>
          <a:p>
            <a:pPr indent="-317500" lvl="0" marL="457200" marR="228600" rtl="0" algn="just">
              <a:spcBef>
                <a:spcPts val="0"/>
              </a:spcBef>
              <a:spcAft>
                <a:spcPts val="0"/>
              </a:spcAft>
              <a:buClr>
                <a:srgbClr val="000000"/>
              </a:buClr>
              <a:buSzPts val="1400"/>
              <a:buChar char="●"/>
            </a:pPr>
            <a:r>
              <a:rPr lang="en" sz="1400">
                <a:solidFill>
                  <a:srgbClr val="000000"/>
                </a:solidFill>
              </a:rPr>
              <a:t>The Server Controllers API exposes endpoints for tweet management and user management i.e., for creating bulk tweets and displaying tweets, adding comments, adding likes, removing likes  to the tweet, registering and authenticating the user</a:t>
            </a:r>
            <a:endParaRPr sz="1400">
              <a:solidFill>
                <a:srgbClr val="000000"/>
              </a:solidFill>
            </a:endParaRPr>
          </a:p>
          <a:p>
            <a:pPr indent="-317500" lvl="0" marL="457200" marR="228600" rtl="0" algn="just">
              <a:spcBef>
                <a:spcPts val="0"/>
              </a:spcBef>
              <a:spcAft>
                <a:spcPts val="0"/>
              </a:spcAft>
              <a:buClr>
                <a:srgbClr val="000000"/>
              </a:buClr>
              <a:buSzPts val="1400"/>
              <a:buChar char="●"/>
            </a:pPr>
            <a:r>
              <a:rPr lang="en" sz="1400">
                <a:solidFill>
                  <a:srgbClr val="000000"/>
                </a:solidFill>
              </a:rPr>
              <a:t>The Nodejs backend server will never be accessed from frontend.</a:t>
            </a:r>
            <a:endParaRPr sz="1400">
              <a:solidFill>
                <a:srgbClr val="000000"/>
              </a:solidFill>
            </a:endParaRPr>
          </a:p>
          <a:p>
            <a:pPr indent="-317500" lvl="0" marL="457200" marR="228600" rtl="0" algn="just">
              <a:spcBef>
                <a:spcPts val="0"/>
              </a:spcBef>
              <a:spcAft>
                <a:spcPts val="0"/>
              </a:spcAft>
              <a:buClr>
                <a:srgbClr val="000000"/>
              </a:buClr>
              <a:buSzPts val="1400"/>
              <a:buChar char="●"/>
            </a:pPr>
            <a:r>
              <a:rPr lang="en" sz="1400">
                <a:solidFill>
                  <a:srgbClr val="000000"/>
                </a:solidFill>
              </a:rPr>
              <a:t>The server is only exposed to our redis server.</a:t>
            </a:r>
            <a:endParaRPr sz="1400">
              <a:solidFill>
                <a:srgbClr val="000000"/>
              </a:solidFill>
            </a:endParaRPr>
          </a:p>
        </p:txBody>
      </p:sp>
      <p:pic>
        <p:nvPicPr>
          <p:cNvPr id="115" name="Google Shape;115;p19"/>
          <p:cNvPicPr preferRelativeResize="0"/>
          <p:nvPr/>
        </p:nvPicPr>
        <p:blipFill>
          <a:blip r:embed="rId3">
            <a:alphaModFix/>
          </a:blip>
          <a:stretch>
            <a:fillRect/>
          </a:stretch>
        </p:blipFill>
        <p:spPr>
          <a:xfrm>
            <a:off x="308722" y="2007662"/>
            <a:ext cx="3561801" cy="2178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a:t>
            </a:r>
            <a:endParaRPr/>
          </a:p>
        </p:txBody>
      </p:sp>
      <p:sp>
        <p:nvSpPr>
          <p:cNvPr id="121" name="Google Shape;121;p20"/>
          <p:cNvSpPr txBox="1"/>
          <p:nvPr>
            <p:ph idx="1" type="body"/>
          </p:nvPr>
        </p:nvSpPr>
        <p:spPr>
          <a:xfrm>
            <a:off x="3800303" y="1595775"/>
            <a:ext cx="493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Docker </a:t>
            </a:r>
            <a:endParaRPr sz="1400">
              <a:solidFill>
                <a:srgbClr val="000000"/>
              </a:solidFill>
            </a:endParaRPr>
          </a:p>
          <a:p>
            <a:pPr indent="-317500" lvl="0" marL="457200" marR="228600" rtl="0" algn="just">
              <a:spcBef>
                <a:spcPts val="1600"/>
              </a:spcBef>
              <a:spcAft>
                <a:spcPts val="0"/>
              </a:spcAft>
              <a:buClr>
                <a:srgbClr val="000000"/>
              </a:buClr>
              <a:buSzPts val="1400"/>
              <a:buChar char="●"/>
            </a:pPr>
            <a:r>
              <a:rPr lang="en" sz="1400">
                <a:solidFill>
                  <a:srgbClr val="000000"/>
                </a:solidFill>
              </a:rPr>
              <a:t>All the layers are separately containerized in the Docker Container</a:t>
            </a:r>
            <a:endParaRPr sz="1400">
              <a:solidFill>
                <a:srgbClr val="000000"/>
              </a:solidFill>
            </a:endParaRPr>
          </a:p>
          <a:p>
            <a:pPr indent="-317500" lvl="0" marL="457200" marR="228600" rtl="0" algn="just">
              <a:spcBef>
                <a:spcPts val="0"/>
              </a:spcBef>
              <a:spcAft>
                <a:spcPts val="0"/>
              </a:spcAft>
              <a:buClr>
                <a:srgbClr val="000000"/>
              </a:buClr>
              <a:buSzPts val="1400"/>
              <a:buChar char="●"/>
            </a:pPr>
            <a:r>
              <a:rPr lang="en" sz="1400">
                <a:solidFill>
                  <a:srgbClr val="000000"/>
                </a:solidFill>
              </a:rPr>
              <a:t>The Docker containers are further deployed as the Kubernetes pods</a:t>
            </a:r>
            <a:endParaRPr sz="1400">
              <a:solidFill>
                <a:srgbClr val="000000"/>
              </a:solidFill>
            </a:endParaRPr>
          </a:p>
          <a:p>
            <a:pPr indent="0" lvl="0" marL="0" marR="228600" rtl="0" algn="just">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solidFill>
                  <a:srgbClr val="000000"/>
                </a:solidFill>
              </a:rPr>
              <a:t>Kubernetes </a:t>
            </a:r>
            <a:endParaRPr sz="1400">
              <a:solidFill>
                <a:srgbClr val="000000"/>
              </a:solidFill>
            </a:endParaRPr>
          </a:p>
          <a:p>
            <a:pPr indent="-317500" lvl="0" marL="457200" marR="228600" rtl="0" algn="just">
              <a:spcBef>
                <a:spcPts val="1600"/>
              </a:spcBef>
              <a:spcAft>
                <a:spcPts val="0"/>
              </a:spcAft>
              <a:buClr>
                <a:srgbClr val="000000"/>
              </a:buClr>
              <a:buSzPts val="1400"/>
              <a:buChar char="●"/>
            </a:pPr>
            <a:r>
              <a:rPr lang="en" sz="1400">
                <a:solidFill>
                  <a:srgbClr val="000000"/>
                </a:solidFill>
              </a:rPr>
              <a:t>Infrastructure provisioning using Terraform </a:t>
            </a:r>
            <a:endParaRPr sz="1400">
              <a:solidFill>
                <a:srgbClr val="000000"/>
              </a:solidFill>
            </a:endParaRPr>
          </a:p>
          <a:p>
            <a:pPr indent="-317500" lvl="0" marL="457200" marR="228600" rtl="0" algn="just">
              <a:spcBef>
                <a:spcPts val="0"/>
              </a:spcBef>
              <a:spcAft>
                <a:spcPts val="0"/>
              </a:spcAft>
              <a:buClr>
                <a:srgbClr val="000000"/>
              </a:buClr>
              <a:buSzPts val="1400"/>
              <a:buChar char="●"/>
            </a:pPr>
            <a:r>
              <a:rPr lang="en" sz="1400">
                <a:solidFill>
                  <a:srgbClr val="000000"/>
                </a:solidFill>
              </a:rPr>
              <a:t>AWS - EKS service is used</a:t>
            </a:r>
            <a:endParaRPr sz="1400">
              <a:solidFill>
                <a:srgbClr val="000000"/>
              </a:solidFill>
            </a:endParaRPr>
          </a:p>
          <a:p>
            <a:pPr indent="0" lvl="0" marL="0" rtl="0" algn="l">
              <a:spcBef>
                <a:spcPts val="0"/>
              </a:spcBef>
              <a:spcAft>
                <a:spcPts val="1600"/>
              </a:spcAft>
              <a:buNone/>
            </a:pPr>
            <a:r>
              <a:t/>
            </a:r>
            <a:endParaRPr sz="1400">
              <a:solidFill>
                <a:srgbClr val="000000"/>
              </a:solidFill>
            </a:endParaRPr>
          </a:p>
        </p:txBody>
      </p:sp>
      <p:pic>
        <p:nvPicPr>
          <p:cNvPr id="122" name="Google Shape;122;p20"/>
          <p:cNvPicPr preferRelativeResize="0"/>
          <p:nvPr/>
        </p:nvPicPr>
        <p:blipFill rotWithShape="1">
          <a:blip r:embed="rId3">
            <a:alphaModFix/>
          </a:blip>
          <a:srcRect b="25716" l="21179" r="23965" t="0"/>
          <a:stretch/>
        </p:blipFill>
        <p:spPr>
          <a:xfrm>
            <a:off x="270300" y="1826900"/>
            <a:ext cx="3333450" cy="254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Infrastructure</a:t>
            </a:r>
            <a:endParaRPr/>
          </a:p>
        </p:txBody>
      </p:sp>
      <p:sp>
        <p:nvSpPr>
          <p:cNvPr id="128" name="Google Shape;128;p21"/>
          <p:cNvSpPr txBox="1"/>
          <p:nvPr>
            <p:ph idx="1" type="body"/>
          </p:nvPr>
        </p:nvSpPr>
        <p:spPr>
          <a:xfrm>
            <a:off x="3530025" y="1595775"/>
            <a:ext cx="5201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Helm Chart</a:t>
            </a:r>
            <a:endParaRPr sz="1200">
              <a:solidFill>
                <a:srgbClr val="000000"/>
              </a:solidFill>
            </a:endParaRPr>
          </a:p>
          <a:p>
            <a:pPr indent="-304800" lvl="0" marL="457200" marR="228600" rtl="0" algn="just">
              <a:spcBef>
                <a:spcPts val="1600"/>
              </a:spcBef>
              <a:spcAft>
                <a:spcPts val="0"/>
              </a:spcAft>
              <a:buClr>
                <a:srgbClr val="000000"/>
              </a:buClr>
              <a:buSzPts val="1200"/>
              <a:buChar char="●"/>
            </a:pPr>
            <a:r>
              <a:rPr lang="en" sz="1200">
                <a:solidFill>
                  <a:srgbClr val="000000"/>
                </a:solidFill>
              </a:rPr>
              <a:t>Helm is a package Manager for Kubernetes</a:t>
            </a:r>
            <a:endParaRPr sz="1200">
              <a:solidFill>
                <a:srgbClr val="000000"/>
              </a:solidFill>
            </a:endParaRPr>
          </a:p>
          <a:p>
            <a:pPr indent="-304800" lvl="0" marL="457200" marR="228600" rtl="0" algn="just">
              <a:spcBef>
                <a:spcPts val="0"/>
              </a:spcBef>
              <a:spcAft>
                <a:spcPts val="0"/>
              </a:spcAft>
              <a:buClr>
                <a:srgbClr val="000000"/>
              </a:buClr>
              <a:buSzPts val="1200"/>
              <a:buChar char="●"/>
            </a:pPr>
            <a:r>
              <a:rPr lang="en" sz="1200">
                <a:solidFill>
                  <a:srgbClr val="000000"/>
                </a:solidFill>
              </a:rPr>
              <a:t>They provide a standard, opinionated way to install, configure, upgrade, and run an application in a matter of minutes</a:t>
            </a:r>
            <a:endParaRPr sz="1200">
              <a:solidFill>
                <a:srgbClr val="000000"/>
              </a:solidFill>
            </a:endParaRPr>
          </a:p>
          <a:p>
            <a:pPr indent="0" lvl="0" marL="457200" marR="228600" rtl="0" algn="just">
              <a:spcBef>
                <a:spcPts val="0"/>
              </a:spcBef>
              <a:spcAft>
                <a:spcPts val="0"/>
              </a:spcAft>
              <a:buNone/>
            </a:pPr>
            <a:r>
              <a:t/>
            </a:r>
            <a:endParaRPr sz="1200">
              <a:solidFill>
                <a:srgbClr val="000000"/>
              </a:solidFill>
            </a:endParaRPr>
          </a:p>
          <a:p>
            <a:pPr indent="0" lvl="0" marL="0" rtl="0" algn="l">
              <a:spcBef>
                <a:spcPts val="0"/>
              </a:spcBef>
              <a:spcAft>
                <a:spcPts val="0"/>
              </a:spcAft>
              <a:buNone/>
            </a:pPr>
            <a:r>
              <a:rPr lang="en" sz="1200">
                <a:solidFill>
                  <a:srgbClr val="000000"/>
                </a:solidFill>
              </a:rPr>
              <a:t>Terraform</a:t>
            </a:r>
            <a:endParaRPr sz="1200">
              <a:solidFill>
                <a:srgbClr val="000000"/>
              </a:solidFill>
            </a:endParaRPr>
          </a:p>
          <a:p>
            <a:pPr indent="-304800" lvl="0" marL="457200" rtl="0" algn="l">
              <a:spcBef>
                <a:spcPts val="1600"/>
              </a:spcBef>
              <a:spcAft>
                <a:spcPts val="0"/>
              </a:spcAft>
              <a:buClr>
                <a:srgbClr val="000000"/>
              </a:buClr>
              <a:buSzPts val="1200"/>
              <a:buChar char="●"/>
            </a:pPr>
            <a:r>
              <a:rPr lang="en" sz="1200">
                <a:solidFill>
                  <a:srgbClr val="000000"/>
                </a:solidFill>
              </a:rPr>
              <a:t>Terraform is a tool for building, changing, and versioning infrastructure safely and efficiently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Terraform can manage existing and popular service providers as well as custom in-house solutions</a:t>
            </a:r>
            <a:endParaRPr sz="1200">
              <a:solidFill>
                <a:srgbClr val="000000"/>
              </a:solidFill>
            </a:endParaRPr>
          </a:p>
          <a:p>
            <a:pPr indent="0" lvl="0" marL="0" rtl="0" algn="l">
              <a:spcBef>
                <a:spcPts val="1600"/>
              </a:spcBef>
              <a:spcAft>
                <a:spcPts val="1600"/>
              </a:spcAft>
              <a:buNone/>
            </a:pPr>
            <a:r>
              <a:t/>
            </a:r>
            <a:endParaRPr sz="1200">
              <a:solidFill>
                <a:srgbClr val="000000"/>
              </a:solidFill>
            </a:endParaRPr>
          </a:p>
        </p:txBody>
      </p:sp>
      <p:pic>
        <p:nvPicPr>
          <p:cNvPr id="129" name="Google Shape;129;p21"/>
          <p:cNvPicPr preferRelativeResize="0"/>
          <p:nvPr/>
        </p:nvPicPr>
        <p:blipFill>
          <a:blip r:embed="rId3">
            <a:alphaModFix/>
          </a:blip>
          <a:stretch>
            <a:fillRect/>
          </a:stretch>
        </p:blipFill>
        <p:spPr>
          <a:xfrm>
            <a:off x="136025" y="1768138"/>
            <a:ext cx="3084900" cy="252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