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ctrTitle"/>
          </p:nvPr>
        </p:nvSpPr>
        <p:spPr>
          <a:xfrm>
            <a:off x="1664335" y="0"/>
            <a:ext cx="9253220" cy="2026285"/>
          </a:xfrm>
          <a:ln>
            <a:noFill/>
          </a:ln>
        </p:spPr>
        <p:txBody>
          <a:bodyPr/>
          <a:p>
            <a:pPr algn="ctr"/>
            <a:r>
              <a:rPr lang="en-US">
                <a:solidFill>
                  <a:schemeClr val="bg1"/>
                </a:solidFill>
                <a:latin typeface="Arial Black" panose="020B0A04020102020204" charset="0"/>
                <a:cs typeface="Arial Black" panose="020B0A04020102020204" charset="0"/>
              </a:rPr>
              <a:t>INTEGRATED PROJECT</a:t>
            </a:r>
            <a:endParaRPr lang="en-US">
              <a:solidFill>
                <a:schemeClr val="bg1"/>
              </a:solidFill>
              <a:latin typeface="Arial Black" panose="020B0A04020102020204" charset="0"/>
              <a:cs typeface="Arial Black" panose="020B0A04020102020204" charset="0"/>
            </a:endParaRPr>
          </a:p>
        </p:txBody>
      </p:sp>
      <p:sp>
        <p:nvSpPr>
          <p:cNvPr id="3" name="Subtitle 2"/>
          <p:cNvSpPr>
            <a:spLocks noGrp="1"/>
          </p:cNvSpPr>
          <p:nvPr>
            <p:ph type="subTitle" idx="1"/>
          </p:nvPr>
        </p:nvSpPr>
        <p:spPr/>
        <p:txBody>
          <a:bodyPr/>
          <a:p>
            <a:r>
              <a:rPr lang="en-US" sz="2800">
                <a:solidFill>
                  <a:schemeClr val="bg1"/>
                </a:solidFill>
                <a:latin typeface="Arial Black" panose="020B0A04020102020204" charset="0"/>
                <a:cs typeface="Arial Black" panose="020B0A04020102020204" charset="0"/>
              </a:rPr>
              <a:t>BUSISIWE DLALA</a:t>
            </a:r>
            <a:endParaRPr lang="en-US" sz="2800">
              <a:solidFill>
                <a:schemeClr val="bg1"/>
              </a:solidFill>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latin typeface="Arial Black" panose="020B0A04020102020204" charset="0"/>
                <a:cs typeface="Arial Black" panose="020B0A04020102020204" charset="0"/>
              </a:rPr>
              <a:t>Problem Statement</a:t>
            </a:r>
            <a:br>
              <a:rPr lang="en-US">
                <a:solidFill>
                  <a:schemeClr val="bg1"/>
                </a:solidFill>
                <a:latin typeface="Arial Black" panose="020B0A04020102020204" charset="0"/>
                <a:cs typeface="Arial Black" panose="020B0A04020102020204" charset="0"/>
              </a:rPr>
            </a:br>
            <a:br>
              <a:rPr lang="en-US">
                <a:solidFill>
                  <a:schemeClr val="bg1"/>
                </a:solidFill>
                <a:latin typeface="Arial Black" panose="020B0A04020102020204" charset="0"/>
                <a:cs typeface="Arial Black" panose="020B0A04020102020204" charset="0"/>
              </a:rPr>
            </a:br>
            <a:r>
              <a:rPr lang="en-US" sz="2000">
                <a:solidFill>
                  <a:schemeClr val="bg1"/>
                </a:solidFill>
                <a:latin typeface="Arial Black" panose="020B0A04020102020204" charset="0"/>
                <a:cs typeface="Arial Black" panose="020B0A04020102020204" charset="0"/>
              </a:rPr>
              <a:t>Revolutionizing Insurance Accessibility for Africa's Diverse Population</a:t>
            </a:r>
            <a:endParaRPr lang="en-US" sz="2000">
              <a:solidFill>
                <a:schemeClr val="bg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230505" y="1600200"/>
            <a:ext cx="11812905" cy="11074400"/>
          </a:xfrm>
        </p:spPr>
        <p:txBody>
          <a:bodyPr/>
          <a:p>
            <a:endParaRPr lang="en-US"/>
          </a:p>
          <a:p>
            <a:r>
              <a:rPr lang="en-US" sz="1800">
                <a:solidFill>
                  <a:schemeClr val="bg1"/>
                </a:solidFill>
              </a:rPr>
              <a:t>Fostering financial inclusion in Africa by revolutionizing insurance solutions to reach underserved populations.</a:t>
            </a:r>
            <a:endParaRPr lang="en-US" sz="1800">
              <a:solidFill>
                <a:schemeClr val="bg1"/>
              </a:solidFill>
            </a:endParaRPr>
          </a:p>
          <a:p>
            <a:r>
              <a:rPr lang="en-US" sz="1800">
                <a:solidFill>
                  <a:schemeClr val="bg1"/>
                </a:solidFill>
              </a:rPr>
              <a:t>Africa, housing 17% of the global population, struggles with a mere 1% representation in insured catastrophe losses worldwide. The prevailing issue is the exorbitant insurance premium, averaging $25 per day and significantly deviating from global standards. This financial barrier, coupled with low awareness, a 30% unemployment rate, and income inequalities, impedes widespread adoption.</a:t>
            </a:r>
            <a:endParaRPr lang="en-US" sz="1800">
              <a:solidFill>
                <a:schemeClr val="bg1"/>
              </a:solidFill>
            </a:endParaRPr>
          </a:p>
          <a:p>
            <a:endParaRPr lang="en-US" sz="1800">
              <a:solidFill>
                <a:schemeClr val="bg1"/>
              </a:solidFill>
            </a:endParaRPr>
          </a:p>
          <a:p>
            <a:r>
              <a:rPr lang="en-US" sz="1800">
                <a:solidFill>
                  <a:schemeClr val="bg1"/>
                </a:solidFill>
              </a:rPr>
              <a:t>A data-driven solution is imperative. By deploying advanced analytics, machine learning models, and targeted marketing, we aim to pinpoint untapped market segments, tailor affordable insurance products, and conduct impactful awareness campaigns. The establishment of strategic partnerships with local entities will fortify the groundwork for widespread insurance adoption.</a:t>
            </a:r>
            <a:endParaRPr lang="en-US" sz="1800">
              <a:solidFill>
                <a:schemeClr val="bg1"/>
              </a:solidFill>
            </a:endParaRPr>
          </a:p>
          <a:p>
            <a:endParaRPr lang="en-US"/>
          </a:p>
          <a:p>
            <a:endParaRPr lang="en-US"/>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latin typeface="Arial Black" panose="020B0A04020102020204" charset="0"/>
                <a:cs typeface="Arial Black" panose="020B0A04020102020204" charset="0"/>
              </a:rPr>
              <a:t>Problem Landscape</a:t>
            </a:r>
            <a:endParaRPr lang="en-US">
              <a:solidFill>
                <a:schemeClr val="bg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p>
            <a:r>
              <a:rPr lang="en-US" sz="1800">
                <a:solidFill>
                  <a:schemeClr val="bg1"/>
                </a:solidFill>
                <a:latin typeface="Arial Black" panose="020B0A04020102020204" charset="0"/>
                <a:cs typeface="Arial Black" panose="020B0A04020102020204" charset="0"/>
              </a:rPr>
              <a:t>Gather</a:t>
            </a:r>
            <a:endParaRPr lang="en-US" sz="1800">
              <a:solidFill>
                <a:schemeClr val="bg1"/>
              </a:solidFill>
              <a:latin typeface="Arial Black" panose="020B0A04020102020204" charset="0"/>
              <a:cs typeface="Arial Black" panose="020B0A04020102020204" charset="0"/>
            </a:endParaRPr>
          </a:p>
          <a:p>
            <a:r>
              <a:rPr lang="en-US" sz="1800">
                <a:solidFill>
                  <a:schemeClr val="bg1"/>
                </a:solidFill>
                <a:latin typeface="Arial Black" panose="020B0A04020102020204" charset="0"/>
                <a:cs typeface="Arial Black" panose="020B0A04020102020204" charset="0"/>
              </a:rPr>
              <a:t>Data Sources:</a:t>
            </a:r>
            <a:endParaRPr lang="en-US" sz="1800">
              <a:solidFill>
                <a:schemeClr val="bg1"/>
              </a:solidFill>
              <a:latin typeface="Arial Black" panose="020B0A04020102020204" charset="0"/>
              <a:cs typeface="Arial Black" panose="020B0A04020102020204" charset="0"/>
            </a:endParaRPr>
          </a:p>
          <a:p>
            <a:endParaRPr lang="en-US" sz="1800">
              <a:solidFill>
                <a:schemeClr val="bg1"/>
              </a:solidFill>
            </a:endParaRPr>
          </a:p>
          <a:p>
            <a:r>
              <a:rPr lang="en-US" sz="1800">
                <a:solidFill>
                  <a:schemeClr val="bg1"/>
                </a:solidFill>
              </a:rPr>
              <a:t>Demographic data on the African population</a:t>
            </a:r>
            <a:endParaRPr lang="en-US" sz="1800">
              <a:solidFill>
                <a:schemeClr val="bg1"/>
              </a:solidFill>
            </a:endParaRPr>
          </a:p>
          <a:p>
            <a:r>
              <a:rPr lang="en-US" sz="1800">
                <a:solidFill>
                  <a:schemeClr val="bg1"/>
                </a:solidFill>
              </a:rPr>
              <a:t>Historical insurance market data in Africa</a:t>
            </a:r>
            <a:endParaRPr lang="en-US" sz="1800">
              <a:solidFill>
                <a:schemeClr val="bg1"/>
              </a:solidFill>
            </a:endParaRPr>
          </a:p>
          <a:p>
            <a:r>
              <a:rPr lang="en-US" sz="1800">
                <a:solidFill>
                  <a:schemeClr val="bg1"/>
                </a:solidFill>
              </a:rPr>
              <a:t>Economic indicators for African countries</a:t>
            </a:r>
            <a:endParaRPr lang="en-US" sz="1800">
              <a:solidFill>
                <a:schemeClr val="bg1"/>
              </a:solidFill>
            </a:endParaRPr>
          </a:p>
          <a:p>
            <a:r>
              <a:rPr lang="en-US" sz="1800">
                <a:solidFill>
                  <a:schemeClr val="bg1"/>
                </a:solidFill>
              </a:rPr>
              <a:t>Data on current insurance premium structures</a:t>
            </a:r>
            <a:endParaRPr lang="en-US" sz="1800">
              <a:solidFill>
                <a:schemeClr val="bg1"/>
              </a:solidFill>
            </a:endParaRPr>
          </a:p>
          <a:p>
            <a:endParaRPr lang="en-US" sz="1800">
              <a:solidFill>
                <a:schemeClr val="bg1"/>
              </a:solidFill>
            </a:endParaRPr>
          </a:p>
          <a:p>
            <a:r>
              <a:rPr lang="en-US" sz="1800">
                <a:solidFill>
                  <a:schemeClr val="bg1"/>
                </a:solidFill>
                <a:latin typeface="Arial Black" panose="020B0A04020102020204" charset="0"/>
                <a:cs typeface="Arial Black" panose="020B0A04020102020204" charset="0"/>
              </a:rPr>
              <a:t>Existing Pipelines:</a:t>
            </a:r>
            <a:endParaRPr lang="en-US" sz="1800">
              <a:solidFill>
                <a:schemeClr val="bg1"/>
              </a:solidFill>
              <a:latin typeface="Arial Black" panose="020B0A04020102020204" charset="0"/>
              <a:cs typeface="Arial Black" panose="020B0A04020102020204" charset="0"/>
            </a:endParaRPr>
          </a:p>
          <a:p>
            <a:endParaRPr lang="en-US" sz="1800">
              <a:solidFill>
                <a:schemeClr val="bg1"/>
              </a:solidFill>
            </a:endParaRPr>
          </a:p>
          <a:p>
            <a:r>
              <a:rPr lang="en-US" sz="1800">
                <a:solidFill>
                  <a:schemeClr val="bg1"/>
                </a:solidFill>
              </a:rPr>
              <a:t>Assessment of current data processing systems within the insurance industry</a:t>
            </a:r>
            <a:endParaRPr lang="en-US" sz="1800">
              <a:solidFill>
                <a:schemeClr val="bg1"/>
              </a:solidFill>
            </a:endParaRPr>
          </a:p>
          <a:p>
            <a:r>
              <a:rPr lang="en-US" sz="1800">
                <a:solidFill>
                  <a:schemeClr val="bg1"/>
                </a:solidFill>
              </a:rPr>
              <a:t>Identification of data sources and gaps in the current infrastructure</a:t>
            </a:r>
            <a:endParaRPr lang="en-US" sz="1800">
              <a:solidFill>
                <a:schemeClr val="bg1"/>
              </a:solidFill>
            </a:endParaRPr>
          </a:p>
          <a:p>
            <a:r>
              <a:rPr lang="en-US" sz="1800">
                <a:solidFill>
                  <a:schemeClr val="bg1"/>
                </a:solidFill>
              </a:rPr>
              <a:t>Potential for integrating external data sources for a comprehensive analysis</a:t>
            </a:r>
            <a:endParaRPr lang="en-US" sz="1800">
              <a:solidFill>
                <a:schemeClr val="bg1"/>
              </a:solidFill>
            </a:endParaRPr>
          </a:p>
          <a:p>
            <a:endParaRPr lang="en-US" sz="1800">
              <a:solidFill>
                <a:schemeClr val="bg1"/>
              </a:solidFill>
            </a:endParaRPr>
          </a:p>
          <a:p>
            <a:pPr marL="0" indent="0">
              <a:buNone/>
            </a:pPr>
            <a:endParaRPr lang="en-US" sz="1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latin typeface="Arial Black" panose="020B0A04020102020204" charset="0"/>
                <a:cs typeface="Arial Black" panose="020B0A04020102020204" charset="0"/>
              </a:rPr>
              <a:t>Problem Landscape</a:t>
            </a:r>
            <a:endParaRPr lang="en-US">
              <a:solidFill>
                <a:schemeClr val="bg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609600" y="1417955"/>
            <a:ext cx="10972800" cy="4708525"/>
          </a:xfrm>
        </p:spPr>
        <p:txBody>
          <a:bodyPr/>
          <a:p>
            <a:r>
              <a:rPr lang="en-US" sz="1800">
                <a:solidFill>
                  <a:schemeClr val="bg1"/>
                </a:solidFill>
                <a:latin typeface="Arial Black" panose="020B0A04020102020204" charset="0"/>
                <a:cs typeface="Arial Black" panose="020B0A04020102020204" charset="0"/>
              </a:rPr>
              <a:t>Assessment</a:t>
            </a:r>
            <a:endParaRPr lang="en-US" sz="1800">
              <a:solidFill>
                <a:schemeClr val="bg1"/>
              </a:solidFill>
              <a:latin typeface="Arial Black" panose="020B0A04020102020204" charset="0"/>
              <a:cs typeface="Arial Black" panose="020B0A04020102020204" charset="0"/>
            </a:endParaRPr>
          </a:p>
          <a:p>
            <a:r>
              <a:rPr lang="en-US" sz="1800">
                <a:solidFill>
                  <a:schemeClr val="bg1"/>
                </a:solidFill>
                <a:latin typeface="Arial Black" panose="020B0A04020102020204" charset="0"/>
                <a:cs typeface="Arial Black" panose="020B0A04020102020204" charset="0"/>
              </a:rPr>
              <a:t>Insurance Landscape:</a:t>
            </a:r>
            <a:endParaRPr lang="en-US" sz="1800">
              <a:solidFill>
                <a:schemeClr val="bg1"/>
              </a:solidFill>
              <a:latin typeface="Arial Black" panose="020B0A04020102020204" charset="0"/>
              <a:cs typeface="Arial Black" panose="020B0A04020102020204" charset="0"/>
            </a:endParaRPr>
          </a:p>
          <a:p>
            <a:endParaRPr lang="en-US" sz="1800">
              <a:solidFill>
                <a:schemeClr val="bg1"/>
              </a:solidFill>
            </a:endParaRPr>
          </a:p>
          <a:p>
            <a:r>
              <a:rPr lang="en-US" sz="1800">
                <a:solidFill>
                  <a:schemeClr val="bg1"/>
                </a:solidFill>
              </a:rPr>
              <a:t>Evaluate the current state of the insurance industry in Africa</a:t>
            </a:r>
            <a:endParaRPr lang="en-US" sz="1800">
              <a:solidFill>
                <a:schemeClr val="bg1"/>
              </a:solidFill>
            </a:endParaRPr>
          </a:p>
          <a:p>
            <a:r>
              <a:rPr lang="en-US" sz="1800">
                <a:solidFill>
                  <a:schemeClr val="bg1"/>
                </a:solidFill>
              </a:rPr>
              <a:t>Understand the factors contributing to the low market penetration</a:t>
            </a:r>
            <a:endParaRPr lang="en-US" sz="1800">
              <a:solidFill>
                <a:schemeClr val="bg1"/>
              </a:solidFill>
            </a:endParaRPr>
          </a:p>
          <a:p>
            <a:r>
              <a:rPr lang="en-US" sz="1800">
                <a:solidFill>
                  <a:schemeClr val="bg1"/>
                </a:solidFill>
              </a:rPr>
              <a:t>Identify the challenges faced by the industry in catering to the diverse population</a:t>
            </a:r>
            <a:endParaRPr lang="en-US" sz="1800">
              <a:solidFill>
                <a:schemeClr val="bg1"/>
              </a:solidFill>
            </a:endParaRPr>
          </a:p>
          <a:p>
            <a:r>
              <a:rPr lang="en-US" sz="1800">
                <a:solidFill>
                  <a:schemeClr val="bg1"/>
                </a:solidFill>
              </a:rPr>
              <a:t>Market Segmentation:</a:t>
            </a:r>
            <a:endParaRPr lang="en-US" sz="1800">
              <a:solidFill>
                <a:schemeClr val="bg1"/>
              </a:solidFill>
            </a:endParaRPr>
          </a:p>
          <a:p>
            <a:endParaRPr lang="en-US" sz="1800">
              <a:solidFill>
                <a:schemeClr val="bg1"/>
              </a:solidFill>
            </a:endParaRPr>
          </a:p>
          <a:p>
            <a:r>
              <a:rPr lang="en-US" sz="1800">
                <a:solidFill>
                  <a:schemeClr val="bg1"/>
                </a:solidFill>
              </a:rPr>
              <a:t>Analyze demographic data to identify specific market segments</a:t>
            </a:r>
            <a:endParaRPr lang="en-US" sz="1800">
              <a:solidFill>
                <a:schemeClr val="bg1"/>
              </a:solidFill>
            </a:endParaRPr>
          </a:p>
          <a:p>
            <a:r>
              <a:rPr lang="en-US" sz="1800">
                <a:solidFill>
                  <a:schemeClr val="bg1"/>
                </a:solidFill>
              </a:rPr>
              <a:t>Understand the unique needs and preferences of different population groups</a:t>
            </a:r>
            <a:endParaRPr lang="en-US" sz="1800">
              <a:solidFill>
                <a:schemeClr val="bg1"/>
              </a:solidFill>
            </a:endParaRPr>
          </a:p>
          <a:p>
            <a:r>
              <a:rPr lang="en-US" sz="1800">
                <a:solidFill>
                  <a:schemeClr val="bg1"/>
                </a:solidFill>
              </a:rPr>
              <a:t>Evaluate the potential for expanding insurance offerings to untapped segments</a:t>
            </a:r>
            <a:endParaRPr lang="en-US" sz="1800">
              <a:solidFill>
                <a:schemeClr val="bg1"/>
              </a:solidFill>
            </a:endParaRPr>
          </a:p>
          <a:p>
            <a:r>
              <a:rPr lang="en-US" sz="1800">
                <a:solidFill>
                  <a:schemeClr val="bg1"/>
                </a:solidFill>
              </a:rPr>
              <a:t>Economic Factors:</a:t>
            </a:r>
            <a:endParaRPr lang="en-US" sz="1800">
              <a:solidFill>
                <a:schemeClr val="bg1"/>
              </a:solidFill>
            </a:endParaRPr>
          </a:p>
          <a:p>
            <a:endParaRPr lang="en-US" sz="1800">
              <a:solidFill>
                <a:schemeClr val="bg1"/>
              </a:solidFill>
            </a:endParaRPr>
          </a:p>
          <a:p>
            <a:r>
              <a:rPr lang="en-US" sz="1800">
                <a:solidFill>
                  <a:schemeClr val="bg1"/>
                </a:solidFill>
              </a:rPr>
              <a:t>Assess economic indicators to understand the impact of affordability</a:t>
            </a:r>
            <a:endParaRPr lang="en-US" sz="1800">
              <a:solidFill>
                <a:schemeClr val="bg1"/>
              </a:solidFill>
            </a:endParaRPr>
          </a:p>
          <a:p>
            <a:r>
              <a:rPr lang="en-US" sz="1800">
                <a:solidFill>
                  <a:schemeClr val="bg1"/>
                </a:solidFill>
              </a:rPr>
              <a:t>Analyze income disparities and their implications on insurance accessibility</a:t>
            </a:r>
            <a:endParaRPr lang="en-US" sz="1800">
              <a:solidFill>
                <a:schemeClr val="bg1"/>
              </a:solidFill>
            </a:endParaRPr>
          </a:p>
          <a:p>
            <a:r>
              <a:rPr lang="en-US" sz="1800">
                <a:solidFill>
                  <a:schemeClr val="bg1"/>
                </a:solidFill>
              </a:rPr>
              <a:t>Identify regions with the highest unemployment rates for targeted interventions</a:t>
            </a:r>
            <a:endParaRPr lang="en-US" sz="18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latin typeface="Arial Black" panose="020B0A04020102020204" charset="0"/>
                <a:cs typeface="Arial Black" panose="020B0A04020102020204" charset="0"/>
              </a:rPr>
              <a:t>Problem Landscape</a:t>
            </a:r>
            <a:r>
              <a:rPr lang="en-US">
                <a:solidFill>
                  <a:schemeClr val="bg1"/>
                </a:solidFill>
              </a:rPr>
              <a:t> </a:t>
            </a:r>
            <a:endParaRPr lang="en-US">
              <a:solidFill>
                <a:schemeClr val="bg1"/>
              </a:solidFill>
            </a:endParaRPr>
          </a:p>
        </p:txBody>
      </p:sp>
      <p:sp>
        <p:nvSpPr>
          <p:cNvPr id="3" name="Content Placeholder 2"/>
          <p:cNvSpPr>
            <a:spLocks noGrp="1"/>
          </p:cNvSpPr>
          <p:nvPr>
            <p:ph idx="1"/>
          </p:nvPr>
        </p:nvSpPr>
        <p:spPr>
          <a:xfrm>
            <a:off x="609600" y="1417955"/>
            <a:ext cx="10972800" cy="4708525"/>
          </a:xfrm>
        </p:spPr>
        <p:txBody>
          <a:bodyPr/>
          <a:p>
            <a:r>
              <a:rPr lang="en-US" sz="1800">
                <a:solidFill>
                  <a:schemeClr val="bg1"/>
                </a:solidFill>
                <a:latin typeface="Arial Black" panose="020B0A04020102020204" charset="0"/>
                <a:cs typeface="Arial Black" panose="020B0A04020102020204" charset="0"/>
              </a:rPr>
              <a:t>Insights</a:t>
            </a:r>
            <a:endParaRPr lang="en-US" sz="1800">
              <a:solidFill>
                <a:schemeClr val="bg1"/>
              </a:solidFill>
              <a:latin typeface="Arial Black" panose="020B0A04020102020204" charset="0"/>
              <a:cs typeface="Arial Black" panose="020B0A04020102020204" charset="0"/>
            </a:endParaRPr>
          </a:p>
          <a:p>
            <a:r>
              <a:rPr lang="en-US" sz="1800">
                <a:solidFill>
                  <a:schemeClr val="bg1"/>
                </a:solidFill>
              </a:rPr>
              <a:t>Data Processing Optimization:</a:t>
            </a:r>
            <a:endParaRPr lang="en-US" sz="1800">
              <a:solidFill>
                <a:schemeClr val="bg1"/>
              </a:solidFill>
            </a:endParaRPr>
          </a:p>
          <a:p>
            <a:endParaRPr lang="en-US" sz="1800">
              <a:solidFill>
                <a:schemeClr val="bg1"/>
              </a:solidFill>
            </a:endParaRPr>
          </a:p>
          <a:p>
            <a:r>
              <a:rPr lang="en-US" sz="1800">
                <a:solidFill>
                  <a:schemeClr val="bg1"/>
                </a:solidFill>
              </a:rPr>
              <a:t>Develop automated data processing pipelines for efficient analysis</a:t>
            </a:r>
            <a:endParaRPr lang="en-US" sz="1800">
              <a:solidFill>
                <a:schemeClr val="bg1"/>
              </a:solidFill>
            </a:endParaRPr>
          </a:p>
          <a:p>
            <a:r>
              <a:rPr lang="en-US" sz="1800">
                <a:solidFill>
                  <a:schemeClr val="bg1"/>
                </a:solidFill>
              </a:rPr>
              <a:t>Ensure data accuracy and reliability for meaningful insights</a:t>
            </a:r>
            <a:endParaRPr lang="en-US" sz="1800">
              <a:solidFill>
                <a:schemeClr val="bg1"/>
              </a:solidFill>
            </a:endParaRPr>
          </a:p>
          <a:p>
            <a:r>
              <a:rPr lang="en-US" sz="1800">
                <a:solidFill>
                  <a:schemeClr val="bg1"/>
                </a:solidFill>
              </a:rPr>
              <a:t>Identify key performance indicators for tracking the success of data-driven strategies</a:t>
            </a:r>
            <a:endParaRPr lang="en-US" sz="1800">
              <a:solidFill>
                <a:schemeClr val="bg1"/>
              </a:solidFill>
            </a:endParaRPr>
          </a:p>
          <a:p>
            <a:r>
              <a:rPr lang="en-US" sz="1800">
                <a:solidFill>
                  <a:schemeClr val="bg1"/>
                </a:solidFill>
              </a:rPr>
              <a:t>Market Tailoring:</a:t>
            </a:r>
            <a:endParaRPr lang="en-US" sz="1800">
              <a:solidFill>
                <a:schemeClr val="bg1"/>
              </a:solidFill>
            </a:endParaRPr>
          </a:p>
          <a:p>
            <a:endParaRPr lang="en-US" sz="1800">
              <a:solidFill>
                <a:schemeClr val="bg1"/>
              </a:solidFill>
            </a:endParaRPr>
          </a:p>
          <a:p>
            <a:r>
              <a:rPr lang="en-US" sz="1800">
                <a:solidFill>
                  <a:schemeClr val="bg1"/>
                </a:solidFill>
              </a:rPr>
              <a:t>Utilize machine learning models to identify patterns in market behavior</a:t>
            </a:r>
            <a:endParaRPr lang="en-US" sz="1800">
              <a:solidFill>
                <a:schemeClr val="bg1"/>
              </a:solidFill>
            </a:endParaRPr>
          </a:p>
          <a:p>
            <a:r>
              <a:rPr lang="en-US" sz="1800">
                <a:solidFill>
                  <a:schemeClr val="bg1"/>
                </a:solidFill>
              </a:rPr>
              <a:t>Develop tailored insurance products based on the identified market segments</a:t>
            </a:r>
            <a:endParaRPr lang="en-US" sz="1800">
              <a:solidFill>
                <a:schemeClr val="bg1"/>
              </a:solidFill>
            </a:endParaRPr>
          </a:p>
          <a:p>
            <a:r>
              <a:rPr lang="en-US" sz="1800">
                <a:solidFill>
                  <a:schemeClr val="bg1"/>
                </a:solidFill>
              </a:rPr>
              <a:t>Implement adaptive pricing models to address affordability challenges</a:t>
            </a:r>
            <a:endParaRPr lang="en-US" sz="1800">
              <a:solidFill>
                <a:schemeClr val="bg1"/>
              </a:solidFill>
            </a:endParaRPr>
          </a:p>
          <a:p>
            <a:r>
              <a:rPr lang="en-US" sz="1800">
                <a:solidFill>
                  <a:schemeClr val="bg1"/>
                </a:solidFill>
              </a:rPr>
              <a:t>Targeted Marketing:</a:t>
            </a:r>
            <a:endParaRPr lang="en-US" sz="1800">
              <a:solidFill>
                <a:schemeClr val="bg1"/>
              </a:solidFill>
            </a:endParaRPr>
          </a:p>
          <a:p>
            <a:endParaRPr lang="en-US" sz="1800">
              <a:solidFill>
                <a:schemeClr val="bg1"/>
              </a:solidFill>
            </a:endParaRPr>
          </a:p>
          <a:p>
            <a:r>
              <a:rPr lang="en-US" sz="1800">
                <a:solidFill>
                  <a:schemeClr val="bg1"/>
                </a:solidFill>
              </a:rPr>
              <a:t>Implement targeted marketing strategies based on demographic insights</a:t>
            </a:r>
            <a:endParaRPr lang="en-US" sz="1800">
              <a:solidFill>
                <a:schemeClr val="bg1"/>
              </a:solidFill>
            </a:endParaRPr>
          </a:p>
          <a:p>
            <a:r>
              <a:rPr lang="en-US" sz="1800">
                <a:solidFill>
                  <a:schemeClr val="bg1"/>
                </a:solidFill>
              </a:rPr>
              <a:t>Utilize market research methodologies to craft impactful awareness campaigns</a:t>
            </a:r>
            <a:endParaRPr lang="en-US" sz="1800">
              <a:solidFill>
                <a:schemeClr val="bg1"/>
              </a:solidFill>
            </a:endParaRPr>
          </a:p>
          <a:p>
            <a:r>
              <a:rPr lang="en-US" sz="1800">
                <a:solidFill>
                  <a:schemeClr val="bg1"/>
                </a:solidFill>
              </a:rPr>
              <a:t>Monitor and analyze the effectiveness of marketing efforts in real-time</a:t>
            </a:r>
            <a:endParaRPr lang="en-US" sz="18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a:xfrm>
            <a:off x="609600" y="274638"/>
            <a:ext cx="10972800" cy="1143000"/>
          </a:xfrm>
        </p:spPr>
        <p:txBody>
          <a:bodyPr/>
          <a:p>
            <a:r>
              <a:rPr lang="en-US">
                <a:solidFill>
                  <a:schemeClr val="bg1"/>
                </a:solidFill>
                <a:latin typeface="Arial Black" panose="020B0A04020102020204" charset="0"/>
                <a:cs typeface="Arial Black" panose="020B0A04020102020204" charset="0"/>
              </a:rPr>
              <a:t>Problem Landscape</a:t>
            </a:r>
            <a:endParaRPr lang="en-US">
              <a:solidFill>
                <a:schemeClr val="bg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609600" y="1417955"/>
            <a:ext cx="10972800" cy="4525963"/>
          </a:xfrm>
        </p:spPr>
        <p:txBody>
          <a:bodyPr/>
          <a:p>
            <a:r>
              <a:rPr lang="en-US" sz="1800">
                <a:solidFill>
                  <a:schemeClr val="bg1"/>
                </a:solidFill>
                <a:latin typeface="Arial Black" panose="020B0A04020102020204" charset="0"/>
                <a:cs typeface="Arial Black" panose="020B0A04020102020204" charset="0"/>
              </a:rPr>
              <a:t>Plan</a:t>
            </a:r>
            <a:endParaRPr lang="en-US" sz="1800">
              <a:solidFill>
                <a:schemeClr val="bg1"/>
              </a:solidFill>
              <a:latin typeface="Arial Black" panose="020B0A04020102020204" charset="0"/>
              <a:cs typeface="Arial Black" panose="020B0A04020102020204" charset="0"/>
            </a:endParaRPr>
          </a:p>
          <a:p>
            <a:r>
              <a:rPr lang="en-US" sz="1800">
                <a:solidFill>
                  <a:schemeClr val="bg1"/>
                </a:solidFill>
              </a:rPr>
              <a:t>Data Solution:</a:t>
            </a:r>
            <a:endParaRPr lang="en-US" sz="1800">
              <a:solidFill>
                <a:schemeClr val="bg1"/>
              </a:solidFill>
            </a:endParaRPr>
          </a:p>
          <a:p>
            <a:endParaRPr lang="en-US" sz="1800">
              <a:solidFill>
                <a:schemeClr val="bg1"/>
              </a:solidFill>
            </a:endParaRPr>
          </a:p>
          <a:p>
            <a:r>
              <a:rPr lang="en-US" sz="1800">
                <a:solidFill>
                  <a:schemeClr val="bg1"/>
                </a:solidFill>
              </a:rPr>
              <a:t>Implement advanced analytics tools and platforms</a:t>
            </a:r>
            <a:endParaRPr lang="en-US" sz="1800">
              <a:solidFill>
                <a:schemeClr val="bg1"/>
              </a:solidFill>
            </a:endParaRPr>
          </a:p>
          <a:p>
            <a:r>
              <a:rPr lang="en-US" sz="1800">
                <a:solidFill>
                  <a:schemeClr val="bg1"/>
                </a:solidFill>
              </a:rPr>
              <a:t>Develop machine learning models for predictive analysis</a:t>
            </a:r>
            <a:endParaRPr lang="en-US" sz="1800">
              <a:solidFill>
                <a:schemeClr val="bg1"/>
              </a:solidFill>
            </a:endParaRPr>
          </a:p>
          <a:p>
            <a:r>
              <a:rPr lang="en-US" sz="1800">
                <a:solidFill>
                  <a:schemeClr val="bg1"/>
                </a:solidFill>
              </a:rPr>
              <a:t>Integrate data-driven decision-making into the core of insurance operations</a:t>
            </a:r>
            <a:endParaRPr lang="en-US" sz="1800">
              <a:solidFill>
                <a:schemeClr val="bg1"/>
              </a:solidFill>
            </a:endParaRPr>
          </a:p>
          <a:p>
            <a:r>
              <a:rPr lang="en-US" sz="1800">
                <a:solidFill>
                  <a:schemeClr val="bg1"/>
                </a:solidFill>
              </a:rPr>
              <a:t>Collaborations:</a:t>
            </a:r>
            <a:endParaRPr lang="en-US" sz="1800">
              <a:solidFill>
                <a:schemeClr val="bg1"/>
              </a:solidFill>
            </a:endParaRPr>
          </a:p>
          <a:p>
            <a:endParaRPr lang="en-US" sz="1800">
              <a:solidFill>
                <a:schemeClr val="bg1"/>
              </a:solidFill>
            </a:endParaRPr>
          </a:p>
          <a:p>
            <a:r>
              <a:rPr lang="en-US" sz="1800">
                <a:solidFill>
                  <a:schemeClr val="bg1"/>
                </a:solidFill>
              </a:rPr>
              <a:t>Establish collaborations with local entities, governments, and businesses</a:t>
            </a:r>
            <a:endParaRPr lang="en-US" sz="1800">
              <a:solidFill>
                <a:schemeClr val="bg1"/>
              </a:solidFill>
            </a:endParaRPr>
          </a:p>
          <a:p>
            <a:r>
              <a:rPr lang="en-US" sz="1800">
                <a:solidFill>
                  <a:schemeClr val="bg1"/>
                </a:solidFill>
              </a:rPr>
              <a:t>Create partnerships for data-sharing and mutual support</a:t>
            </a:r>
            <a:endParaRPr lang="en-US" sz="1800">
              <a:solidFill>
                <a:schemeClr val="bg1"/>
              </a:solidFill>
            </a:endParaRPr>
          </a:p>
          <a:p>
            <a:r>
              <a:rPr lang="en-US" sz="1800">
                <a:solidFill>
                  <a:schemeClr val="bg1"/>
                </a:solidFill>
              </a:rPr>
              <a:t>Develop a supportive ecosystem for promoting insurance adoption</a:t>
            </a:r>
            <a:endParaRPr lang="en-US" sz="1800">
              <a:solidFill>
                <a:schemeClr val="bg1"/>
              </a:solidFill>
            </a:endParaRPr>
          </a:p>
          <a:p>
            <a:r>
              <a:rPr lang="en-US" sz="1800">
                <a:solidFill>
                  <a:schemeClr val="bg1"/>
                </a:solidFill>
              </a:rPr>
              <a:t>Educational Initiatives:</a:t>
            </a:r>
            <a:endParaRPr lang="en-US" sz="1800">
              <a:solidFill>
                <a:schemeClr val="bg1"/>
              </a:solidFill>
            </a:endParaRPr>
          </a:p>
          <a:p>
            <a:endParaRPr lang="en-US" sz="1800">
              <a:solidFill>
                <a:schemeClr val="bg1"/>
              </a:solidFill>
            </a:endParaRPr>
          </a:p>
          <a:p>
            <a:r>
              <a:rPr lang="en-US" sz="1800">
                <a:solidFill>
                  <a:schemeClr val="bg1"/>
                </a:solidFill>
              </a:rPr>
              <a:t>Implement educational initiatives to address limited awareness</a:t>
            </a:r>
            <a:endParaRPr lang="en-US" sz="1800">
              <a:solidFill>
                <a:schemeClr val="bg1"/>
              </a:solidFill>
            </a:endParaRPr>
          </a:p>
          <a:p>
            <a:r>
              <a:rPr lang="en-US" sz="1800">
                <a:solidFill>
                  <a:schemeClr val="bg1"/>
                </a:solidFill>
              </a:rPr>
              <a:t>Partner with local organizations for community outreach</a:t>
            </a:r>
            <a:endParaRPr lang="en-US" sz="1800">
              <a:solidFill>
                <a:schemeClr val="bg1"/>
              </a:solidFill>
            </a:endParaRPr>
          </a:p>
          <a:p>
            <a:r>
              <a:rPr lang="en-US" sz="1800">
                <a:solidFill>
                  <a:schemeClr val="bg1"/>
                </a:solidFill>
              </a:rPr>
              <a:t>Leverage digital platforms for disseminating information about insurance</a:t>
            </a:r>
            <a:endParaRPr lang="en-US" sz="18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12D86"/>
            </a:gs>
            <a:gs pos="100000">
              <a:srgbClr val="0E2557"/>
            </a:gs>
          </a:gsLst>
          <a:lin scaled="0"/>
        </a:gra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latin typeface="Arial Black" panose="020B0A04020102020204" charset="0"/>
                <a:cs typeface="Arial Black" panose="020B0A04020102020204" charset="0"/>
              </a:rPr>
              <a:t>Problem Landscape</a:t>
            </a:r>
            <a:endParaRPr lang="en-US">
              <a:solidFill>
                <a:schemeClr val="bg1"/>
              </a:solidFill>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p>
            <a:pPr marL="0" indent="0">
              <a:buNone/>
            </a:pPr>
            <a:r>
              <a:rPr lang="en-US" sz="1800" b="1">
                <a:solidFill>
                  <a:schemeClr val="bg1"/>
                </a:solidFill>
                <a:latin typeface="Arial Black" panose="020B0A04020102020204" charset="0"/>
                <a:cs typeface="Arial Black" panose="020B0A04020102020204" charset="0"/>
              </a:rPr>
              <a:t>Learnings</a:t>
            </a:r>
            <a:endParaRPr lang="en-US" sz="1800" b="1">
              <a:solidFill>
                <a:schemeClr val="bg1"/>
              </a:solidFill>
              <a:latin typeface="Arial Black" panose="020B0A04020102020204" charset="0"/>
              <a:cs typeface="Arial Black" panose="020B0A04020102020204" charset="0"/>
            </a:endParaRPr>
          </a:p>
          <a:p>
            <a:pPr marL="0" indent="0">
              <a:buNone/>
            </a:pPr>
            <a:r>
              <a:rPr lang="en-US" sz="1800">
                <a:solidFill>
                  <a:schemeClr val="bg1"/>
                </a:solidFill>
              </a:rPr>
              <a:t>Data-Driven Culture:</a:t>
            </a:r>
            <a:endParaRPr lang="en-US" sz="1800">
              <a:solidFill>
                <a:schemeClr val="bg1"/>
              </a:solidFill>
            </a:endParaRPr>
          </a:p>
          <a:p>
            <a:pPr marL="0" indent="0">
              <a:buNone/>
            </a:pPr>
            <a:endParaRPr lang="en-US" sz="1800">
              <a:solidFill>
                <a:schemeClr val="bg1"/>
              </a:solidFill>
            </a:endParaRPr>
          </a:p>
          <a:p>
            <a:pPr marL="0" indent="0">
              <a:buNone/>
            </a:pPr>
            <a:r>
              <a:rPr lang="en-US" sz="1800">
                <a:solidFill>
                  <a:schemeClr val="bg1"/>
                </a:solidFill>
              </a:rPr>
              <a:t>Foster a culture of data-driven decision-making within the insurance industry</a:t>
            </a:r>
            <a:endParaRPr lang="en-US" sz="1800">
              <a:solidFill>
                <a:schemeClr val="bg1"/>
              </a:solidFill>
            </a:endParaRPr>
          </a:p>
          <a:p>
            <a:pPr marL="0" indent="0">
              <a:buNone/>
            </a:pPr>
            <a:r>
              <a:rPr lang="en-US" sz="1800">
                <a:solidFill>
                  <a:schemeClr val="bg1"/>
                </a:solidFill>
              </a:rPr>
              <a:t>Continuously assess and adapt data solutions based on evolving market dynamics</a:t>
            </a:r>
            <a:endParaRPr lang="en-US" sz="1800">
              <a:solidFill>
                <a:schemeClr val="bg1"/>
              </a:solidFill>
            </a:endParaRPr>
          </a:p>
          <a:p>
            <a:pPr marL="0" indent="0">
              <a:buNone/>
            </a:pPr>
            <a:r>
              <a:rPr lang="en-US" sz="1800">
                <a:solidFill>
                  <a:schemeClr val="bg1"/>
                </a:solidFill>
              </a:rPr>
              <a:t>Local Collaborations:</a:t>
            </a:r>
            <a:endParaRPr lang="en-US" sz="1800">
              <a:solidFill>
                <a:schemeClr val="bg1"/>
              </a:solidFill>
            </a:endParaRPr>
          </a:p>
          <a:p>
            <a:pPr marL="0" indent="0">
              <a:buNone/>
            </a:pPr>
            <a:endParaRPr lang="en-US" sz="1800">
              <a:solidFill>
                <a:schemeClr val="bg1"/>
              </a:solidFill>
            </a:endParaRPr>
          </a:p>
          <a:p>
            <a:pPr marL="0" indent="0">
              <a:buNone/>
            </a:pPr>
            <a:r>
              <a:rPr lang="en-US" sz="1800">
                <a:solidFill>
                  <a:schemeClr val="bg1"/>
                </a:solidFill>
              </a:rPr>
              <a:t>Recognize the importance of local partnerships for effective implementation</a:t>
            </a:r>
            <a:endParaRPr lang="en-US" sz="1800">
              <a:solidFill>
                <a:schemeClr val="bg1"/>
              </a:solidFill>
            </a:endParaRPr>
          </a:p>
          <a:p>
            <a:pPr marL="0" indent="0">
              <a:buNone/>
            </a:pPr>
            <a:r>
              <a:rPr lang="en-US" sz="1800">
                <a:solidFill>
                  <a:schemeClr val="bg1"/>
                </a:solidFill>
              </a:rPr>
              <a:t>Understand and respect regional nuances for successful collaborations</a:t>
            </a:r>
            <a:endParaRPr lang="en-US" sz="1800">
              <a:solidFill>
                <a:schemeClr val="bg1"/>
              </a:solidFill>
            </a:endParaRPr>
          </a:p>
          <a:p>
            <a:pPr marL="0" indent="0">
              <a:buNone/>
            </a:pPr>
            <a:r>
              <a:rPr lang="en-US" sz="1800">
                <a:solidFill>
                  <a:schemeClr val="bg1"/>
                </a:solidFill>
              </a:rPr>
              <a:t>Continuous Improvement:</a:t>
            </a:r>
            <a:endParaRPr lang="en-US" sz="1800">
              <a:solidFill>
                <a:schemeClr val="bg1"/>
              </a:solidFill>
            </a:endParaRPr>
          </a:p>
          <a:p>
            <a:pPr marL="0" indent="0">
              <a:buNone/>
            </a:pPr>
            <a:endParaRPr lang="en-US" sz="1800">
              <a:solidFill>
                <a:schemeClr val="bg1"/>
              </a:solidFill>
            </a:endParaRPr>
          </a:p>
          <a:p>
            <a:pPr marL="0" indent="0">
              <a:buNone/>
            </a:pPr>
            <a:r>
              <a:rPr lang="en-US" sz="1800">
                <a:solidFill>
                  <a:schemeClr val="bg1"/>
                </a:solidFill>
              </a:rPr>
              <a:t>Embrace a mindset of continuous improvement in insurance accessibility</a:t>
            </a:r>
            <a:endParaRPr lang="en-US" sz="1800">
              <a:solidFill>
                <a:schemeClr val="bg1"/>
              </a:solidFill>
            </a:endParaRPr>
          </a:p>
          <a:p>
            <a:pPr marL="0" indent="0">
              <a:buNone/>
            </a:pPr>
            <a:r>
              <a:rPr lang="en-US" sz="1800">
                <a:solidFill>
                  <a:schemeClr val="bg1"/>
                </a:solidFill>
              </a:rPr>
              <a:t>Regularly update strategies based on feedback and market responses</a:t>
            </a:r>
            <a:endParaRPr lang="en-US" sz="1800">
              <a:solidFill>
                <a:schemeClr val="bg1"/>
              </a:solidFill>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4059</Words>
  <Application>WPS Presentation</Application>
  <PresentationFormat>Widescreen</PresentationFormat>
  <Paragraphs>107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 Black</vt:lpstr>
      <vt:lpstr>Microsoft YaHei</vt:lpstr>
      <vt:lpstr>Arial Unicode MS</vt:lpstr>
      <vt:lpstr>Calibri</vt:lpstr>
      <vt:lpstr>1_Default Design</vt:lpstr>
      <vt:lpstr>INTEGRATED PROJECT</vt:lpstr>
      <vt:lpstr>Problem Statement  Revolutionizing Insurance Accessibility for Africa's Diverse Population</vt:lpstr>
      <vt:lpstr>Problem Landscape</vt:lpstr>
      <vt:lpstr>Problem Landscape</vt:lpstr>
      <vt:lpstr>Problem Landscape </vt:lpstr>
      <vt:lpstr>Problem Landscape</vt:lpstr>
      <vt:lpstr>Problem Landscape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PROJECT</dc:title>
  <dc:creator>USER</dc:creator>
  <cp:lastModifiedBy>USER</cp:lastModifiedBy>
  <cp:revision>3</cp:revision>
  <dcterms:created xsi:type="dcterms:W3CDTF">2023-11-26T13:53:00Z</dcterms:created>
  <dcterms:modified xsi:type="dcterms:W3CDTF">2023-12-03T09:37:41Z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7AA57FE5C89E493FA00D8A841AAD6699_13</vt:lpwstr>
  </property>
  <property fmtid="{D5CDD505-2E9C-101B-9397-08002B2CF9AE}" pid="3" name="KSOProductBuildVer">
    <vt:lpwstr>1033-12.2.0.13306</vt:lpwstr>
  </property>
</Properties>
</file>