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5" r:id="rId3"/>
    <p:sldId id="272" r:id="rId4"/>
    <p:sldId id="262" r:id="rId5"/>
    <p:sldId id="266" r:id="rId6"/>
    <p:sldId id="276" r:id="rId7"/>
    <p:sldId id="268" r:id="rId8"/>
    <p:sldId id="270" r:id="rId9"/>
    <p:sldId id="273" r:id="rId10"/>
    <p:sldId id="277" r:id="rId11"/>
    <p:sldId id="271" r:id="rId12"/>
    <p:sldId id="267" r:id="rId13"/>
    <p:sldId id="274" r:id="rId14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유진" initials="정유" lastIdx="1" clrIdx="0">
    <p:extLst>
      <p:ext uri="{19B8F6BF-5375-455C-9EA6-DF929625EA0E}">
        <p15:presenceInfo xmlns:p15="http://schemas.microsoft.com/office/powerpoint/2012/main" userId="700bcd77db0be4a9" providerId="Windows Live"/>
      </p:ext>
    </p:extLst>
  </p:cmAuthor>
  <p:cmAuthor id="2" name="정유진" initials="정" lastIdx="1" clrIdx="1">
    <p:extLst>
      <p:ext uri="{19B8F6BF-5375-455C-9EA6-DF929625EA0E}">
        <p15:presenceInfo xmlns:p15="http://schemas.microsoft.com/office/powerpoint/2012/main" userId="0c1fa486-ed97-4802-bc85-250069b4a7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466"/>
    <a:srgbClr val="FFCB06"/>
    <a:srgbClr val="646464"/>
    <a:srgbClr val="EAB800"/>
    <a:srgbClr val="FFCE19"/>
    <a:srgbClr val="DBDBDB"/>
    <a:srgbClr val="1C4D76"/>
    <a:srgbClr val="6F6F6F"/>
    <a:srgbClr val="E8E8E8"/>
    <a:srgbClr val="686B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7" autoAdjust="0"/>
    <p:restoredTop sz="98382" autoAdjust="0"/>
  </p:normalViewPr>
  <p:slideViewPr>
    <p:cSldViewPr>
      <p:cViewPr varScale="1">
        <p:scale>
          <a:sx n="90" d="100"/>
          <a:sy n="90" d="100"/>
        </p:scale>
        <p:origin x="318" y="90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fld id="{D6A5DF16-F5BB-408F-8981-D3F6E9656F13}" type="datetimeFigureOut">
              <a:rPr lang="ko-KR" altLang="en-US" smtClean="0"/>
              <a:pPr/>
              <a:t>2018-10-02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fld id="{01693EB0-C1CE-4C32-ADBE-22BBAB168E0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53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Noto Sans CJK KR Light" panose="020B0300000000000000" pitchFamily="34" charset="-127"/>
        <a:ea typeface="Noto Sans CJK KR Light" panose="020B0300000000000000" pitchFamily="34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98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8941594" y="666914"/>
            <a:ext cx="202405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>
            <a:off x="0" y="806449"/>
            <a:ext cx="395536" cy="4908550"/>
          </a:xfrm>
          <a:custGeom>
            <a:avLst/>
            <a:gdLst>
              <a:gd name="connsiteX0" fmla="*/ 0 w 395536"/>
              <a:gd name="connsiteY0" fmla="*/ 0 h 4908550"/>
              <a:gd name="connsiteX1" fmla="*/ 195774 w 395536"/>
              <a:gd name="connsiteY1" fmla="*/ 0 h 4908550"/>
              <a:gd name="connsiteX2" fmla="*/ 195774 w 395536"/>
              <a:gd name="connsiteY2" fmla="*/ 4706327 h 4908550"/>
              <a:gd name="connsiteX3" fmla="*/ 395536 w 395536"/>
              <a:gd name="connsiteY3" fmla="*/ 4706327 h 4908550"/>
              <a:gd name="connsiteX4" fmla="*/ 395536 w 395536"/>
              <a:gd name="connsiteY4" fmla="*/ 4908550 h 4908550"/>
              <a:gd name="connsiteX5" fmla="*/ 0 w 395536"/>
              <a:gd name="connsiteY5" fmla="*/ 4908550 h 4908550"/>
              <a:gd name="connsiteX6" fmla="*/ 0 w 395536"/>
              <a:gd name="connsiteY6" fmla="*/ 4715345 h 4908550"/>
              <a:gd name="connsiteX7" fmla="*/ 0 w 395536"/>
              <a:gd name="connsiteY7" fmla="*/ 4706327 h 49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536" h="4908550">
                <a:moveTo>
                  <a:pt x="0" y="0"/>
                </a:moveTo>
                <a:lnTo>
                  <a:pt x="195774" y="0"/>
                </a:lnTo>
                <a:lnTo>
                  <a:pt x="195774" y="4706327"/>
                </a:lnTo>
                <a:lnTo>
                  <a:pt x="395536" y="4706327"/>
                </a:lnTo>
                <a:lnTo>
                  <a:pt x="395536" y="4908550"/>
                </a:lnTo>
                <a:lnTo>
                  <a:pt x="0" y="4908550"/>
                </a:lnTo>
                <a:lnTo>
                  <a:pt x="0" y="4715345"/>
                </a:lnTo>
                <a:lnTo>
                  <a:pt x="0" y="4706327"/>
                </a:lnTo>
                <a:close/>
              </a:path>
            </a:pathLst>
          </a:cu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683568" y="244997"/>
            <a:ext cx="1411770" cy="525695"/>
            <a:chOff x="683568" y="244997"/>
            <a:chExt cx="1411770" cy="525695"/>
          </a:xfrm>
        </p:grpSpPr>
        <p:sp>
          <p:nvSpPr>
            <p:cNvPr id="10" name="자유형 9"/>
            <p:cNvSpPr/>
            <p:nvPr/>
          </p:nvSpPr>
          <p:spPr>
            <a:xfrm>
              <a:off x="1662758" y="441963"/>
              <a:ext cx="432580" cy="328729"/>
            </a:xfrm>
            <a:custGeom>
              <a:avLst/>
              <a:gdLst>
                <a:gd name="connsiteX0" fmla="*/ 0 w 432580"/>
                <a:gd name="connsiteY0" fmla="*/ 0 h 328729"/>
                <a:gd name="connsiteX1" fmla="*/ 242789 w 432580"/>
                <a:gd name="connsiteY1" fmla="*/ 0 h 328729"/>
                <a:gd name="connsiteX2" fmla="*/ 432580 w 432580"/>
                <a:gd name="connsiteY2" fmla="*/ 328729 h 328729"/>
                <a:gd name="connsiteX3" fmla="*/ 0 w 432580"/>
                <a:gd name="connsiteY3" fmla="*/ 328729 h 32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80" h="328729">
                  <a:moveTo>
                    <a:pt x="0" y="0"/>
                  </a:moveTo>
                  <a:lnTo>
                    <a:pt x="242789" y="0"/>
                  </a:lnTo>
                  <a:lnTo>
                    <a:pt x="432580" y="328729"/>
                  </a:lnTo>
                  <a:lnTo>
                    <a:pt x="0" y="32872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683568" y="244997"/>
              <a:ext cx="1224136" cy="504056"/>
            </a:xfrm>
            <a:prstGeom prst="snip1Rect">
              <a:avLst>
                <a:gd name="adj" fmla="val 39343"/>
              </a:avLst>
            </a:prstGeom>
            <a:solidFill>
              <a:srgbClr val="FFC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2169" y="656416"/>
              <a:ext cx="1021186" cy="24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자유형 12"/>
          <p:cNvSpPr/>
          <p:nvPr userDrawn="1"/>
        </p:nvSpPr>
        <p:spPr>
          <a:xfrm>
            <a:off x="202224" y="807544"/>
            <a:ext cx="8941776" cy="4907456"/>
          </a:xfrm>
          <a:custGeom>
            <a:avLst/>
            <a:gdLst>
              <a:gd name="connsiteX0" fmla="*/ 8739554 w 8941776"/>
              <a:gd name="connsiteY0" fmla="*/ 0 h 4907456"/>
              <a:gd name="connsiteX1" fmla="*/ 8941776 w 8941776"/>
              <a:gd name="connsiteY1" fmla="*/ 350258 h 4907456"/>
              <a:gd name="connsiteX2" fmla="*/ 8941776 w 8941776"/>
              <a:gd name="connsiteY2" fmla="*/ 4907456 h 4907456"/>
              <a:gd name="connsiteX3" fmla="*/ 111714 w 8941776"/>
              <a:gd name="connsiteY3" fmla="*/ 4907456 h 4907456"/>
              <a:gd name="connsiteX4" fmla="*/ 0 w 8941776"/>
              <a:gd name="connsiteY4" fmla="*/ 4713962 h 4907456"/>
              <a:gd name="connsiteX5" fmla="*/ 0 w 8941776"/>
              <a:gd name="connsiteY5" fmla="*/ 4705232 h 4907456"/>
              <a:gd name="connsiteX6" fmla="*/ 8739554 w 8941776"/>
              <a:gd name="connsiteY6" fmla="*/ 4705232 h 490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1776" h="4907456">
                <a:moveTo>
                  <a:pt x="8739554" y="0"/>
                </a:moveTo>
                <a:lnTo>
                  <a:pt x="8941776" y="350258"/>
                </a:lnTo>
                <a:lnTo>
                  <a:pt x="8941776" y="4907456"/>
                </a:lnTo>
                <a:lnTo>
                  <a:pt x="111714" y="4907456"/>
                </a:lnTo>
                <a:lnTo>
                  <a:pt x="0" y="4713962"/>
                </a:lnTo>
                <a:lnTo>
                  <a:pt x="0" y="4705232"/>
                </a:lnTo>
                <a:lnTo>
                  <a:pt x="8739554" y="470523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49596"/>
            <a:ext cx="9144000" cy="56854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8941594" y="666914"/>
            <a:ext cx="202405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 userDrawn="1"/>
        </p:nvSpPr>
        <p:spPr>
          <a:xfrm>
            <a:off x="0" y="806449"/>
            <a:ext cx="395536" cy="4908550"/>
          </a:xfrm>
          <a:custGeom>
            <a:avLst/>
            <a:gdLst>
              <a:gd name="connsiteX0" fmla="*/ 0 w 395536"/>
              <a:gd name="connsiteY0" fmla="*/ 0 h 4908550"/>
              <a:gd name="connsiteX1" fmla="*/ 195774 w 395536"/>
              <a:gd name="connsiteY1" fmla="*/ 0 h 4908550"/>
              <a:gd name="connsiteX2" fmla="*/ 195774 w 395536"/>
              <a:gd name="connsiteY2" fmla="*/ 4706327 h 4908550"/>
              <a:gd name="connsiteX3" fmla="*/ 395536 w 395536"/>
              <a:gd name="connsiteY3" fmla="*/ 4706327 h 4908550"/>
              <a:gd name="connsiteX4" fmla="*/ 395536 w 395536"/>
              <a:gd name="connsiteY4" fmla="*/ 4908550 h 4908550"/>
              <a:gd name="connsiteX5" fmla="*/ 0 w 395536"/>
              <a:gd name="connsiteY5" fmla="*/ 4908550 h 4908550"/>
              <a:gd name="connsiteX6" fmla="*/ 0 w 395536"/>
              <a:gd name="connsiteY6" fmla="*/ 4715345 h 4908550"/>
              <a:gd name="connsiteX7" fmla="*/ 0 w 395536"/>
              <a:gd name="connsiteY7" fmla="*/ 4706327 h 490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536" h="4908550">
                <a:moveTo>
                  <a:pt x="0" y="0"/>
                </a:moveTo>
                <a:lnTo>
                  <a:pt x="195774" y="0"/>
                </a:lnTo>
                <a:lnTo>
                  <a:pt x="195774" y="4706327"/>
                </a:lnTo>
                <a:lnTo>
                  <a:pt x="395536" y="4706327"/>
                </a:lnTo>
                <a:lnTo>
                  <a:pt x="395536" y="4908550"/>
                </a:lnTo>
                <a:lnTo>
                  <a:pt x="0" y="4908550"/>
                </a:lnTo>
                <a:lnTo>
                  <a:pt x="0" y="4715345"/>
                </a:lnTo>
                <a:lnTo>
                  <a:pt x="0" y="4706327"/>
                </a:lnTo>
                <a:close/>
              </a:path>
            </a:pathLst>
          </a:cu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9144000" cy="749053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683568" y="244997"/>
            <a:ext cx="1411770" cy="525695"/>
            <a:chOff x="683568" y="244997"/>
            <a:chExt cx="1411770" cy="525695"/>
          </a:xfrm>
        </p:grpSpPr>
        <p:sp>
          <p:nvSpPr>
            <p:cNvPr id="10" name="자유형 9"/>
            <p:cNvSpPr/>
            <p:nvPr/>
          </p:nvSpPr>
          <p:spPr>
            <a:xfrm>
              <a:off x="1662758" y="441963"/>
              <a:ext cx="432580" cy="328729"/>
            </a:xfrm>
            <a:custGeom>
              <a:avLst/>
              <a:gdLst>
                <a:gd name="connsiteX0" fmla="*/ 0 w 432580"/>
                <a:gd name="connsiteY0" fmla="*/ 0 h 328729"/>
                <a:gd name="connsiteX1" fmla="*/ 242789 w 432580"/>
                <a:gd name="connsiteY1" fmla="*/ 0 h 328729"/>
                <a:gd name="connsiteX2" fmla="*/ 432580 w 432580"/>
                <a:gd name="connsiteY2" fmla="*/ 328729 h 328729"/>
                <a:gd name="connsiteX3" fmla="*/ 0 w 432580"/>
                <a:gd name="connsiteY3" fmla="*/ 328729 h 328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80" h="328729">
                  <a:moveTo>
                    <a:pt x="0" y="0"/>
                  </a:moveTo>
                  <a:lnTo>
                    <a:pt x="242789" y="0"/>
                  </a:lnTo>
                  <a:lnTo>
                    <a:pt x="432580" y="328729"/>
                  </a:lnTo>
                  <a:lnTo>
                    <a:pt x="0" y="328729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한쪽 모서리가 잘린 사각형 10"/>
            <p:cNvSpPr/>
            <p:nvPr/>
          </p:nvSpPr>
          <p:spPr>
            <a:xfrm>
              <a:off x="683568" y="244997"/>
              <a:ext cx="1224136" cy="504056"/>
            </a:xfrm>
            <a:prstGeom prst="snip1Rect">
              <a:avLst>
                <a:gd name="adj" fmla="val 39343"/>
              </a:avLst>
            </a:prstGeom>
            <a:solidFill>
              <a:srgbClr val="FFCB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92169" y="656416"/>
              <a:ext cx="1021186" cy="242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자유형 12"/>
          <p:cNvSpPr/>
          <p:nvPr userDrawn="1"/>
        </p:nvSpPr>
        <p:spPr>
          <a:xfrm>
            <a:off x="202224" y="807544"/>
            <a:ext cx="8941776" cy="4907456"/>
          </a:xfrm>
          <a:custGeom>
            <a:avLst/>
            <a:gdLst>
              <a:gd name="connsiteX0" fmla="*/ 8739554 w 8941776"/>
              <a:gd name="connsiteY0" fmla="*/ 0 h 4907456"/>
              <a:gd name="connsiteX1" fmla="*/ 8941776 w 8941776"/>
              <a:gd name="connsiteY1" fmla="*/ 350258 h 4907456"/>
              <a:gd name="connsiteX2" fmla="*/ 8941776 w 8941776"/>
              <a:gd name="connsiteY2" fmla="*/ 4907456 h 4907456"/>
              <a:gd name="connsiteX3" fmla="*/ 111714 w 8941776"/>
              <a:gd name="connsiteY3" fmla="*/ 4907456 h 4907456"/>
              <a:gd name="connsiteX4" fmla="*/ 0 w 8941776"/>
              <a:gd name="connsiteY4" fmla="*/ 4713962 h 4907456"/>
              <a:gd name="connsiteX5" fmla="*/ 0 w 8941776"/>
              <a:gd name="connsiteY5" fmla="*/ 4705232 h 4907456"/>
              <a:gd name="connsiteX6" fmla="*/ 8739554 w 8941776"/>
              <a:gd name="connsiteY6" fmla="*/ 4705232 h 490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1776" h="4907456">
                <a:moveTo>
                  <a:pt x="8739554" y="0"/>
                </a:moveTo>
                <a:lnTo>
                  <a:pt x="8941776" y="350258"/>
                </a:lnTo>
                <a:lnTo>
                  <a:pt x="8941776" y="4907456"/>
                </a:lnTo>
                <a:lnTo>
                  <a:pt x="111714" y="4907456"/>
                </a:lnTo>
                <a:lnTo>
                  <a:pt x="0" y="4713962"/>
                </a:lnTo>
                <a:lnTo>
                  <a:pt x="0" y="4705232"/>
                </a:lnTo>
                <a:lnTo>
                  <a:pt x="8739554" y="4705232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749596"/>
            <a:ext cx="9144000" cy="56854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4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97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64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3131840" y="1202356"/>
            <a:ext cx="5475076" cy="4512645"/>
          </a:xfrm>
          <a:custGeom>
            <a:avLst/>
            <a:gdLst>
              <a:gd name="connsiteX0" fmla="*/ 0 w 5475076"/>
              <a:gd name="connsiteY0" fmla="*/ 0 h 4512645"/>
              <a:gd name="connsiteX1" fmla="*/ 2869701 w 5475076"/>
              <a:gd name="connsiteY1" fmla="*/ 0 h 4512645"/>
              <a:gd name="connsiteX2" fmla="*/ 5475076 w 5475076"/>
              <a:gd name="connsiteY2" fmla="*/ 4512645 h 4512645"/>
              <a:gd name="connsiteX3" fmla="*/ 936932 w 5475076"/>
              <a:gd name="connsiteY3" fmla="*/ 4512645 h 4512645"/>
              <a:gd name="connsiteX4" fmla="*/ 0 w 5475076"/>
              <a:gd name="connsiteY4" fmla="*/ 2889832 h 451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076" h="4512645">
                <a:moveTo>
                  <a:pt x="0" y="0"/>
                </a:moveTo>
                <a:lnTo>
                  <a:pt x="2869701" y="0"/>
                </a:lnTo>
                <a:lnTo>
                  <a:pt x="5475076" y="4512645"/>
                </a:lnTo>
                <a:lnTo>
                  <a:pt x="936932" y="4512645"/>
                </a:lnTo>
                <a:lnTo>
                  <a:pt x="0" y="28898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131840" y="1202355"/>
            <a:ext cx="2880000" cy="2880000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99466" y="1370348"/>
            <a:ext cx="264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스마트 전등</a:t>
            </a:r>
            <a:endParaRPr lang="en-US" altLang="ko-KR" sz="36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9103" y="2965310"/>
            <a:ext cx="2189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권우영</a:t>
            </a:r>
            <a:endParaRPr lang="en-US" altLang="ko-KR" sz="12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2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이효엽</a:t>
            </a:r>
            <a:endParaRPr lang="en-US" altLang="ko-KR" sz="12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2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정유진</a:t>
            </a:r>
            <a:endParaRPr lang="en-US" altLang="ko-KR" sz="12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1200" dirty="0" err="1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최혜리</a:t>
            </a:r>
            <a:endParaRPr lang="ko-KR" altLang="en-US" sz="1200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394960" y="2811781"/>
            <a:ext cx="223224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100318" y="3739526"/>
            <a:ext cx="1812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ea typeface="Noto Sans CJK KR Black" panose="020B0A00000000000000" pitchFamily="34" charset="-127"/>
              </a:rPr>
              <a:t> 미정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03025" y="1104901"/>
            <a:ext cx="1128815" cy="4056856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47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F81CD-C5A2-3348-9BE9-3BFF2BE17BE5}"/>
              </a:ext>
            </a:extLst>
          </p:cNvPr>
          <p:cNvSpPr txBox="1"/>
          <p:nvPr/>
        </p:nvSpPr>
        <p:spPr>
          <a:xfrm>
            <a:off x="413657" y="2211161"/>
            <a:ext cx="83166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</a:t>
            </a:r>
            <a:r>
              <a:rPr lang="af-ZA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RedMine tool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사용하여 전체적인 프로젝트의 진행상황을 관리</a:t>
            </a:r>
            <a:endParaRPr lang="en-US" altLang="ko-KR" sz="1800" b="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ko-KR" altLang="en-US" dirty="0">
              <a:effectLst/>
            </a:endParaRPr>
          </a:p>
          <a:p>
            <a:pPr algn="l"/>
            <a:r>
              <a:rPr lang="ko-KR" altLang="en-US" dirty="0"/>
              <a:t>●안드로이드 플랫폼에 최적화 되어있는 안드로이드 스튜디오를 사용하여 개발자에게 제작하기 편한 환경을 제공 및 어플 제작이 용이하고 보급이 수월해짐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●</a:t>
            </a:r>
            <a:r>
              <a:rPr lang="ko-KR" altLang="en-US" dirty="0" err="1"/>
              <a:t>아두이노를</a:t>
            </a:r>
            <a:r>
              <a:rPr lang="ko-KR" altLang="en-US" dirty="0"/>
              <a:t> 사용하여 외부 전자 장치를 이용해 다양한 환경과 상호작용할 수 있으며</a:t>
            </a:r>
            <a:r>
              <a:rPr lang="en-US" altLang="ko-KR" dirty="0"/>
              <a:t>,</a:t>
            </a:r>
            <a:r>
              <a:rPr lang="ko-KR" altLang="en-US" dirty="0"/>
              <a:t> 오픈소스를 기반으로 하여 관련 정보를 쉽게 얻을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6FC09-D7C1-3046-9099-584C297AF6AB}"/>
              </a:ext>
            </a:extLst>
          </p:cNvPr>
          <p:cNvSpPr txBox="1"/>
          <p:nvPr/>
        </p:nvSpPr>
        <p:spPr>
          <a:xfrm>
            <a:off x="523875" y="1108983"/>
            <a:ext cx="496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400"/>
              <a:t>소프트웨어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30452-6B0D-416A-8AFC-54E0723FBE5B}"/>
              </a:ext>
            </a:extLst>
          </p:cNvPr>
          <p:cNvSpPr txBox="1"/>
          <p:nvPr/>
        </p:nvSpPr>
        <p:spPr>
          <a:xfrm>
            <a:off x="654950" y="33896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3.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제품 설명</a:t>
            </a:r>
          </a:p>
        </p:txBody>
      </p:sp>
    </p:spTree>
    <p:extLst>
      <p:ext uri="{BB962C8B-B14F-4D97-AF65-F5344CB8AC3E}">
        <p14:creationId xmlns:p14="http://schemas.microsoft.com/office/powerpoint/2010/main" val="113372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3C3E3-CC3C-41DA-AF82-54D9E09E089E}"/>
              </a:ext>
            </a:extLst>
          </p:cNvPr>
          <p:cNvSpPr txBox="1"/>
          <p:nvPr/>
        </p:nvSpPr>
        <p:spPr>
          <a:xfrm>
            <a:off x="539552" y="1633364"/>
            <a:ext cx="73448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외부에서의 입력으로 전등을 끔으로써 전기비용을 절약할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오래 집을 비울 경우</a:t>
            </a:r>
            <a:r>
              <a:rPr lang="en-US" altLang="ko-KR" dirty="0"/>
              <a:t>( ex </a:t>
            </a:r>
            <a:r>
              <a:rPr lang="ko-KR" altLang="en-US" dirty="0"/>
              <a:t>출장</a:t>
            </a:r>
            <a:r>
              <a:rPr lang="en-US" altLang="ko-KR" dirty="0"/>
              <a:t>, </a:t>
            </a:r>
            <a:r>
              <a:rPr lang="ko-KR" altLang="en-US" dirty="0"/>
              <a:t>여행 </a:t>
            </a:r>
            <a:r>
              <a:rPr lang="en-US" altLang="ko-KR" dirty="0"/>
              <a:t>)</a:t>
            </a:r>
            <a:r>
              <a:rPr lang="ko-KR" altLang="en-US" dirty="0"/>
              <a:t>전등을 조절하여 범죄를 예방할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r>
              <a:rPr lang="en-US" altLang="ko-KR" dirty="0"/>
              <a:t>LED</a:t>
            </a:r>
            <a:r>
              <a:rPr lang="ko-KR" altLang="en-US" dirty="0"/>
              <a:t>를 조절하여 여러 분위기를 연출 할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집에 들어가기 전에 전등을 킴으로써 두려움 없이 집에 들어갈 수 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arenR"/>
            </a:pPr>
            <a:endParaRPr lang="en-US" altLang="ko-KR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dirty="0"/>
              <a:t>디스플레이를 통해 날씨를 확인할 수 있어 예기치 않은 날씨 변화를 대비할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94B699-2B07-48B8-88C4-CE09942EEFA8}"/>
              </a:ext>
            </a:extLst>
          </p:cNvPr>
          <p:cNvSpPr/>
          <p:nvPr/>
        </p:nvSpPr>
        <p:spPr>
          <a:xfrm>
            <a:off x="632068" y="1457877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0FBDE-C1C6-4444-8DB0-A1D34270F48C}"/>
              </a:ext>
            </a:extLst>
          </p:cNvPr>
          <p:cNvSpPr txBox="1"/>
          <p:nvPr/>
        </p:nvSpPr>
        <p:spPr>
          <a:xfrm>
            <a:off x="522371" y="9852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기대효과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408BC-3BCE-FD42-ADF4-39400A8FCEAA}"/>
              </a:ext>
            </a:extLst>
          </p:cNvPr>
          <p:cNvSpPr txBox="1"/>
          <p:nvPr/>
        </p:nvSpPr>
        <p:spPr>
          <a:xfrm>
            <a:off x="726201" y="33809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4.</a:t>
            </a:r>
            <a:r>
              <a:rPr lang="ko-KR" altLang="en-US" sz="1600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151811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23325-9593-4F77-B6C5-ADEFDC1475F9}"/>
              </a:ext>
            </a:extLst>
          </p:cNvPr>
          <p:cNvSpPr txBox="1"/>
          <p:nvPr/>
        </p:nvSpPr>
        <p:spPr>
          <a:xfrm>
            <a:off x="3617894" y="2349668"/>
            <a:ext cx="190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Q&amp;A</a:t>
            </a:r>
            <a:endParaRPr lang="ko-KR" altLang="en-US" sz="6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23EF6-61F6-4787-BE5A-AC2F5E8E4486}"/>
              </a:ext>
            </a:extLst>
          </p:cNvPr>
          <p:cNvSpPr txBox="1"/>
          <p:nvPr/>
        </p:nvSpPr>
        <p:spPr>
          <a:xfrm>
            <a:off x="726201" y="338091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4.</a:t>
            </a:r>
            <a:r>
              <a:rPr lang="ko-KR" altLang="en-US" sz="1600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3095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23325-9593-4F77-B6C5-ADEFDC1475F9}"/>
              </a:ext>
            </a:extLst>
          </p:cNvPr>
          <p:cNvSpPr txBox="1"/>
          <p:nvPr/>
        </p:nvSpPr>
        <p:spPr>
          <a:xfrm>
            <a:off x="2699792" y="2349668"/>
            <a:ext cx="4482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Thank you</a:t>
            </a:r>
            <a:endParaRPr lang="ko-KR" altLang="en-US" sz="6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66376-B7D6-4F11-A216-9F1F82AD78CF}"/>
              </a:ext>
            </a:extLst>
          </p:cNvPr>
          <p:cNvSpPr txBox="1"/>
          <p:nvPr/>
        </p:nvSpPr>
        <p:spPr>
          <a:xfrm>
            <a:off x="715751" y="36260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4.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17153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32796" y="3576497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자유형 81"/>
          <p:cNvSpPr/>
          <p:nvPr/>
        </p:nvSpPr>
        <p:spPr>
          <a:xfrm rot="19800000">
            <a:off x="1066428" y="3886746"/>
            <a:ext cx="758138" cy="600715"/>
          </a:xfrm>
          <a:custGeom>
            <a:avLst/>
            <a:gdLst>
              <a:gd name="connsiteX0" fmla="*/ 758138 w 758138"/>
              <a:gd name="connsiteY0" fmla="*/ 40651 h 600715"/>
              <a:gd name="connsiteX1" fmla="*/ 758138 w 758138"/>
              <a:gd name="connsiteY1" fmla="*/ 189494 h 600715"/>
              <a:gd name="connsiteX2" fmla="*/ 520720 w 758138"/>
              <a:gd name="connsiteY2" fmla="*/ 600715 h 600715"/>
              <a:gd name="connsiteX3" fmla="*/ 0 w 758138"/>
              <a:gd name="connsiteY3" fmla="*/ 300077 h 600715"/>
              <a:gd name="connsiteX4" fmla="*/ 0 w 758138"/>
              <a:gd name="connsiteY4" fmla="*/ 45577 h 600715"/>
              <a:gd name="connsiteX5" fmla="*/ 111992 w 758138"/>
              <a:gd name="connsiteY5" fmla="*/ 45577 h 600715"/>
              <a:gd name="connsiteX6" fmla="*/ 282086 w 758138"/>
              <a:gd name="connsiteY6" fmla="*/ 0 h 600715"/>
              <a:gd name="connsiteX7" fmla="*/ 293585 w 758138"/>
              <a:gd name="connsiteY7" fmla="*/ 42917 h 600715"/>
              <a:gd name="connsiteX8" fmla="*/ 379862 w 758138"/>
              <a:gd name="connsiteY8" fmla="*/ 192353 h 600715"/>
              <a:gd name="connsiteX9" fmla="*/ 684080 w 758138"/>
              <a:gd name="connsiteY9" fmla="*/ 75035 h 600715"/>
              <a:gd name="connsiteX10" fmla="*/ 684080 w 758138"/>
              <a:gd name="connsiteY10" fmla="*/ 40651 h 600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8138" h="600715">
                <a:moveTo>
                  <a:pt x="758138" y="40651"/>
                </a:moveTo>
                <a:lnTo>
                  <a:pt x="758138" y="189494"/>
                </a:lnTo>
                <a:lnTo>
                  <a:pt x="520720" y="600715"/>
                </a:lnTo>
                <a:lnTo>
                  <a:pt x="0" y="300077"/>
                </a:lnTo>
                <a:lnTo>
                  <a:pt x="0" y="45577"/>
                </a:lnTo>
                <a:lnTo>
                  <a:pt x="111992" y="45577"/>
                </a:lnTo>
                <a:lnTo>
                  <a:pt x="282086" y="0"/>
                </a:lnTo>
                <a:lnTo>
                  <a:pt x="293585" y="42917"/>
                </a:lnTo>
                <a:lnTo>
                  <a:pt x="379862" y="192353"/>
                </a:lnTo>
                <a:lnTo>
                  <a:pt x="684080" y="75035"/>
                </a:lnTo>
                <a:lnTo>
                  <a:pt x="684080" y="40651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41637" y="1436001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1411883" y="1686468"/>
            <a:ext cx="340761" cy="560538"/>
          </a:xfrm>
          <a:custGeom>
            <a:avLst/>
            <a:gdLst>
              <a:gd name="connsiteX0" fmla="*/ 0 w 340761"/>
              <a:gd name="connsiteY0" fmla="*/ 0 h 560538"/>
              <a:gd name="connsiteX1" fmla="*/ 7208 w 340761"/>
              <a:gd name="connsiteY1" fmla="*/ 0 h 560538"/>
              <a:gd name="connsiteX2" fmla="*/ 149035 w 340761"/>
              <a:gd name="connsiteY2" fmla="*/ 245652 h 560538"/>
              <a:gd name="connsiteX3" fmla="*/ 264931 w 340761"/>
              <a:gd name="connsiteY3" fmla="*/ 178740 h 560538"/>
              <a:gd name="connsiteX4" fmla="*/ 340761 w 340761"/>
              <a:gd name="connsiteY4" fmla="*/ 310082 h 560538"/>
              <a:gd name="connsiteX5" fmla="*/ 340761 w 340761"/>
              <a:gd name="connsiteY5" fmla="*/ 560538 h 560538"/>
              <a:gd name="connsiteX6" fmla="*/ 0 w 340761"/>
              <a:gd name="connsiteY6" fmla="*/ 560538 h 56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0761" h="560538">
                <a:moveTo>
                  <a:pt x="0" y="0"/>
                </a:moveTo>
                <a:lnTo>
                  <a:pt x="7208" y="0"/>
                </a:lnTo>
                <a:lnTo>
                  <a:pt x="149035" y="245652"/>
                </a:lnTo>
                <a:lnTo>
                  <a:pt x="264931" y="178740"/>
                </a:lnTo>
                <a:lnTo>
                  <a:pt x="340761" y="310082"/>
                </a:lnTo>
                <a:lnTo>
                  <a:pt x="340761" y="560538"/>
                </a:lnTo>
                <a:lnTo>
                  <a:pt x="0" y="560538"/>
                </a:lnTo>
                <a:close/>
              </a:path>
            </a:pathLst>
          </a:cu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34771" y="3543865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030391" y="1201316"/>
            <a:ext cx="31227" cy="3816424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47812" y="1597405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1. 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소개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2293" y="3812970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3. 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제품 설명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14149" y="3816927"/>
            <a:ext cx="15055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4. 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마무리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022630" y="1694848"/>
            <a:ext cx="380945" cy="557741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403575" y="1871644"/>
            <a:ext cx="260191" cy="380945"/>
          </a:xfrm>
          <a:prstGeom prst="rect">
            <a:avLst/>
          </a:prstGeom>
          <a:solidFill>
            <a:srgbClr val="FFCB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114559" y="1710086"/>
            <a:ext cx="195485" cy="161558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461621" y="1925925"/>
            <a:ext cx="133519" cy="91195"/>
          </a:xfrm>
          <a:prstGeom prst="rect">
            <a:avLst/>
          </a:prstGeom>
          <a:solidFill>
            <a:srgbClr val="5151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983932" y="3757670"/>
            <a:ext cx="652224" cy="388979"/>
          </a:xfrm>
          <a:custGeom>
            <a:avLst/>
            <a:gdLst>
              <a:gd name="connsiteX0" fmla="*/ 0 w 592931"/>
              <a:gd name="connsiteY0" fmla="*/ 321469 h 321469"/>
              <a:gd name="connsiteX1" fmla="*/ 204788 w 592931"/>
              <a:gd name="connsiteY1" fmla="*/ 169069 h 321469"/>
              <a:gd name="connsiteX2" fmla="*/ 354806 w 592931"/>
              <a:gd name="connsiteY2" fmla="*/ 269081 h 321469"/>
              <a:gd name="connsiteX3" fmla="*/ 592931 w 592931"/>
              <a:gd name="connsiteY3" fmla="*/ 0 h 32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931" h="321469">
                <a:moveTo>
                  <a:pt x="0" y="321469"/>
                </a:moveTo>
                <a:lnTo>
                  <a:pt x="204788" y="169069"/>
                </a:lnTo>
                <a:lnTo>
                  <a:pt x="354806" y="269081"/>
                </a:lnTo>
                <a:lnTo>
                  <a:pt x="592931" y="0"/>
                </a:lnTo>
              </a:path>
            </a:pathLst>
          </a:custGeom>
          <a:noFill/>
          <a:ln>
            <a:solidFill>
              <a:srgbClr val="FFCB06"/>
            </a:solidFill>
            <a:miter lim="800000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58154" y="319290"/>
            <a:ext cx="774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INDEX</a:t>
            </a:r>
            <a:endParaRPr lang="ko-KR" altLang="en-US" sz="1600" dirty="0">
              <a:latin typeface="+mj-lt"/>
              <a:ea typeface="Noto Sans CJK KR Bold" panose="020B08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1185A-0F78-4873-96BF-0CF4397A2BD7}"/>
              </a:ext>
            </a:extLst>
          </p:cNvPr>
          <p:cNvSpPr txBox="1"/>
          <p:nvPr/>
        </p:nvSpPr>
        <p:spPr>
          <a:xfrm>
            <a:off x="4946354" y="3728536"/>
            <a:ext cx="8198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>
                <a:solidFill>
                  <a:srgbClr val="FFC000"/>
                </a:solidFill>
              </a:rPr>
              <a:t>END</a:t>
            </a:r>
            <a:endParaRPr lang="ko-KR" altLang="en-US" sz="2200" b="1" dirty="0">
              <a:solidFill>
                <a:srgbClr val="FFC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16DA05-89E7-4CB1-8B62-84034BBF7105}"/>
              </a:ext>
            </a:extLst>
          </p:cNvPr>
          <p:cNvSpPr/>
          <p:nvPr/>
        </p:nvSpPr>
        <p:spPr>
          <a:xfrm>
            <a:off x="4934771" y="1436001"/>
            <a:ext cx="816588" cy="816588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7BD233-567F-49D1-AC84-8153B55959D3}"/>
              </a:ext>
            </a:extLst>
          </p:cNvPr>
          <p:cNvSpPr txBox="1"/>
          <p:nvPr/>
        </p:nvSpPr>
        <p:spPr>
          <a:xfrm>
            <a:off x="6246025" y="1694848"/>
            <a:ext cx="18261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2. 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j-lt"/>
              </a:rPr>
              <a:t>해결방안</a:t>
            </a:r>
          </a:p>
        </p:txBody>
      </p:sp>
      <p:pic>
        <p:nvPicPr>
          <p:cNvPr id="10" name="그래픽 9" descr="전구">
            <a:extLst>
              <a:ext uri="{FF2B5EF4-FFF2-40B4-BE49-F238E27FC236}">
                <a16:creationId xmlns:a16="http://schemas.microsoft.com/office/drawing/2014/main" id="{FA32BD83-1AC1-4A3D-BB2A-C589FC01C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86" y="1506581"/>
            <a:ext cx="665758" cy="665758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490654-0311-4F4F-98E6-6A43D158F524}"/>
              </a:ext>
            </a:extLst>
          </p:cNvPr>
          <p:cNvSpPr/>
          <p:nvPr/>
        </p:nvSpPr>
        <p:spPr>
          <a:xfrm>
            <a:off x="6024562" y="1201316"/>
            <a:ext cx="31227" cy="3816424"/>
          </a:xfrm>
          <a:prstGeom prst="rect">
            <a:avLst/>
          </a:prstGeom>
          <a:solidFill>
            <a:srgbClr val="6364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14F8D-C5A2-4C96-AC64-29ABB261D447}"/>
              </a:ext>
            </a:extLst>
          </p:cNvPr>
          <p:cNvSpPr txBox="1"/>
          <p:nvPr/>
        </p:nvSpPr>
        <p:spPr>
          <a:xfrm>
            <a:off x="683568" y="3372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sz="1600" dirty="0"/>
              <a:t>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DB472-D229-42D0-B8C1-B40083296C86}"/>
              </a:ext>
            </a:extLst>
          </p:cNvPr>
          <p:cNvSpPr txBox="1"/>
          <p:nvPr/>
        </p:nvSpPr>
        <p:spPr>
          <a:xfrm>
            <a:off x="522371" y="1744818"/>
            <a:ext cx="7972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기존 전등을 사용할 때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느끼는 불편함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기존 전등을 </a:t>
            </a:r>
            <a:r>
              <a:rPr lang="en-US" altLang="ko-KR" sz="2000" dirty="0">
                <a:latin typeface="+mn-ea"/>
              </a:rPr>
              <a:t>LED </a:t>
            </a:r>
            <a:r>
              <a:rPr lang="ko-KR" altLang="en-US" sz="2000" dirty="0">
                <a:latin typeface="+mn-ea"/>
              </a:rPr>
              <a:t>전등으로 교체하는 가정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기관이 증가</a:t>
            </a:r>
            <a:endParaRPr lang="en-US" altLang="ko-KR" sz="2000" dirty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3.  </a:t>
            </a:r>
            <a:r>
              <a:rPr lang="ko-KR" altLang="en-US" sz="2000" dirty="0">
                <a:latin typeface="+mn-ea"/>
              </a:rPr>
              <a:t>스위치로 </a:t>
            </a:r>
            <a:r>
              <a:rPr lang="en-US" altLang="ko-KR" sz="2000" dirty="0">
                <a:latin typeface="+mn-ea"/>
              </a:rPr>
              <a:t>ON/OFF</a:t>
            </a:r>
            <a:r>
              <a:rPr lang="ko-KR" altLang="en-US" sz="2000" dirty="0">
                <a:latin typeface="+mn-ea"/>
              </a:rPr>
              <a:t>를 조절 할 수 있는 간단한 구조이기에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     직접적인 조작 필요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4. </a:t>
            </a:r>
            <a:r>
              <a:rPr lang="ko-KR" altLang="en-US" sz="2000" dirty="0">
                <a:latin typeface="+mn-ea"/>
              </a:rPr>
              <a:t>기존의 전등을 개선한 여러 제품들의 높은 가격대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A9A36-8F6B-48D9-9043-18F880CB39F5}"/>
              </a:ext>
            </a:extLst>
          </p:cNvPr>
          <p:cNvSpPr/>
          <p:nvPr/>
        </p:nvSpPr>
        <p:spPr>
          <a:xfrm>
            <a:off x="632068" y="1457877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FB3B57-C065-4735-90B2-0835334079DD}"/>
              </a:ext>
            </a:extLst>
          </p:cNvPr>
          <p:cNvSpPr txBox="1"/>
          <p:nvPr/>
        </p:nvSpPr>
        <p:spPr>
          <a:xfrm>
            <a:off x="522371" y="9852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배경과 목적</a:t>
            </a:r>
          </a:p>
        </p:txBody>
      </p:sp>
    </p:spTree>
    <p:extLst>
      <p:ext uri="{BB962C8B-B14F-4D97-AF65-F5344CB8AC3E}">
        <p14:creationId xmlns:p14="http://schemas.microsoft.com/office/powerpoint/2010/main" val="27342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1120016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LED</a:t>
            </a:r>
            <a:r>
              <a:rPr lang="ko-KR" altLang="en-US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적용 의무화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751" y="36260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1.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소개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DBF216-B397-40AF-9BF9-FAA6528A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057300"/>
            <a:ext cx="5933672" cy="418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7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751" y="36260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1.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소개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6054" y="10996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문제점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15751" y="1572276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83314" y="1829101"/>
            <a:ext cx="6369005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전등의 문제점</a:t>
            </a:r>
            <a:endParaRPr lang="en-US" altLang="ko-KR" sz="2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단순한 작동방식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작동으로 동작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anose="020B0503020000020004" pitchFamily="50" charset="-127"/>
              </a:rPr>
              <a:t>2. </a:t>
            </a:r>
            <a:r>
              <a:rPr lang="ko-KR" altLang="en-US" sz="25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anose="020B0503020000020004" pitchFamily="50" charset="-127"/>
              </a:rPr>
              <a:t>현재 출시된 기기들의 문제점</a:t>
            </a:r>
            <a:endParaRPr lang="en-US" altLang="ko-KR" sz="25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anose="020B0503020000020004" pitchFamily="50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  <a:ea typeface="맑은 고딕" panose="020B0503020000020004" pitchFamily="50" charset="-127"/>
              </a:rPr>
              <a:t>높게 형성된 가격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+mn-ea"/>
              </a:rPr>
              <a:t>기기를 조정하기 위한 별도의 제품 필요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제품과의 호환성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680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5751" y="362605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1.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CB1139-BE21-4952-A5ED-EF428A5B823D}"/>
              </a:ext>
            </a:extLst>
          </p:cNvPr>
          <p:cNvSpPr/>
          <p:nvPr/>
        </p:nvSpPr>
        <p:spPr>
          <a:xfrm>
            <a:off x="632068" y="1457877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7FE86-4E43-4D09-BEAF-508BBCCE3709}"/>
              </a:ext>
            </a:extLst>
          </p:cNvPr>
          <p:cNvSpPr txBox="1"/>
          <p:nvPr/>
        </p:nvSpPr>
        <p:spPr>
          <a:xfrm>
            <a:off x="522371" y="985292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현재 출시된 타제품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689807-90B7-4469-B320-C53063EB3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014645"/>
              </p:ext>
            </p:extLst>
          </p:nvPr>
        </p:nvGraphicFramePr>
        <p:xfrm>
          <a:off x="609838" y="1993404"/>
          <a:ext cx="7924323" cy="3117222"/>
        </p:xfrm>
        <a:graphic>
          <a:graphicData uri="http://schemas.openxmlformats.org/drawingml/2006/table">
            <a:tbl>
              <a:tblPr/>
              <a:tblGrid>
                <a:gridCol w="2641617">
                  <a:extLst>
                    <a:ext uri="{9D8B030D-6E8A-4147-A177-3AD203B41FA5}">
                      <a16:colId xmlns:a16="http://schemas.microsoft.com/office/drawing/2014/main" val="3278566348"/>
                    </a:ext>
                  </a:extLst>
                </a:gridCol>
                <a:gridCol w="2641617">
                  <a:extLst>
                    <a:ext uri="{9D8B030D-6E8A-4147-A177-3AD203B41FA5}">
                      <a16:colId xmlns:a16="http://schemas.microsoft.com/office/drawing/2014/main" val="2555856278"/>
                    </a:ext>
                  </a:extLst>
                </a:gridCol>
                <a:gridCol w="2641089">
                  <a:extLst>
                    <a:ext uri="{9D8B030D-6E8A-4147-A177-3AD203B41FA5}">
                      <a16:colId xmlns:a16="http://schemas.microsoft.com/office/drawing/2014/main" val="37490919"/>
                    </a:ext>
                  </a:extLst>
                </a:gridCol>
              </a:tblGrid>
              <a:tr h="624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심플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스퀘어 </a:t>
                      </a: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LED</a:t>
                      </a:r>
                      <a:endParaRPr 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루나스퀘어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ko-KR" alt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엘리사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100W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14322"/>
                  </a:ext>
                </a:extLst>
              </a:tr>
              <a:tr h="624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가격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27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만원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만원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732779"/>
                  </a:ext>
                </a:extLst>
              </a:tr>
              <a:tr h="6242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조작방법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리모컨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스마트폰 어플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93526"/>
                  </a:ext>
                </a:extLst>
              </a:tr>
              <a:tr h="1244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기능</a:t>
                      </a:r>
                      <a:endParaRPr lang="ko-KR" altLang="en-US" sz="14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-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취침예약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-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학습모드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-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밝기조절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-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온도 조절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-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타이머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 - 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모션 감지 스위치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15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5751" y="362605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+mj-lt"/>
                <a:ea typeface="Noto Sans CJK KR Bold" panose="020B0800000000000000" pitchFamily="34" charset="-127"/>
              </a:rPr>
              <a:t>2.</a:t>
            </a:r>
            <a:r>
              <a:rPr lang="ko-KR" altLang="en-US" sz="1600" dirty="0">
                <a:solidFill>
                  <a:prstClr val="black"/>
                </a:solidFill>
                <a:latin typeface="+mj-lt"/>
                <a:ea typeface="Noto Sans CJK KR Bold" panose="020B0800000000000000" pitchFamily="34" charset="-127"/>
              </a:rPr>
              <a:t>해결방안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5751" y="1572276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B6CF1-56AD-4B5D-8A0A-B16825826DCB}"/>
              </a:ext>
            </a:extLst>
          </p:cNvPr>
          <p:cNvSpPr txBox="1"/>
          <p:nvPr/>
        </p:nvSpPr>
        <p:spPr>
          <a:xfrm>
            <a:off x="606054" y="109969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해결책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62631-F535-4331-A825-DC7B6DFDA4BC}"/>
              </a:ext>
            </a:extLst>
          </p:cNvPr>
          <p:cNvSpPr txBox="1"/>
          <p:nvPr/>
        </p:nvSpPr>
        <p:spPr>
          <a:xfrm>
            <a:off x="899592" y="2065412"/>
            <a:ext cx="7272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전등 제품들과 호환가능한 기기 제작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직관적인 디자인으로 연령 상관없이 쉽게 이용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와이파이를 통해 외부에서 조작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기능 제공</a:t>
            </a:r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gradFill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4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770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4950" y="33896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3.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제품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83C3E3-CC3C-41DA-AF82-54D9E09E089E}"/>
              </a:ext>
            </a:extLst>
          </p:cNvPr>
          <p:cNvSpPr txBox="1"/>
          <p:nvPr/>
        </p:nvSpPr>
        <p:spPr>
          <a:xfrm>
            <a:off x="529623" y="1867386"/>
            <a:ext cx="73448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arenR"/>
            </a:pPr>
            <a:r>
              <a:rPr lang="ko-KR" altLang="en-US" sz="2000" dirty="0"/>
              <a:t>외부의 입력으로 전등의 스위치를 </a:t>
            </a:r>
            <a:r>
              <a:rPr lang="en-US" altLang="ko-KR" sz="2000" dirty="0"/>
              <a:t>OF/OFF</a:t>
            </a:r>
          </a:p>
          <a:p>
            <a:pPr marL="342900" indent="-342900" fontAlgn="base">
              <a:buFont typeface="+mj-lt"/>
              <a:buAutoNum type="arabicParenR"/>
            </a:pPr>
            <a:endParaRPr lang="ko-KR" altLang="en-US" sz="20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/>
              <a:t>사람이 없을 시에 자동으로 꺼지는 전등</a:t>
            </a:r>
            <a:endParaRPr lang="en-US" altLang="ko-KR" sz="2000" dirty="0"/>
          </a:p>
          <a:p>
            <a:pPr marL="342900" indent="-342900">
              <a:buFont typeface="+mj-lt"/>
              <a:buAutoNum type="arabicParenR"/>
            </a:pPr>
            <a:endParaRPr lang="ko-KR" altLang="en-US" sz="20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/>
              <a:t>전등의 </a:t>
            </a:r>
            <a:r>
              <a:rPr lang="en-US" altLang="ko-KR" sz="2000" dirty="0"/>
              <a:t>ON/OFF </a:t>
            </a:r>
            <a:r>
              <a:rPr lang="ko-KR" altLang="en-US" sz="2000" dirty="0"/>
              <a:t>예약</a:t>
            </a:r>
            <a:endParaRPr lang="en-US" altLang="ko-KR" sz="2000" dirty="0"/>
          </a:p>
          <a:p>
            <a:pPr marL="342900" indent="-342900">
              <a:buFont typeface="+mj-lt"/>
              <a:buAutoNum type="arabicParenR"/>
            </a:pPr>
            <a:endParaRPr lang="ko-KR" altLang="en-US" sz="20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/>
              <a:t>사용자의 기호에 맞게 조절가능한 </a:t>
            </a:r>
            <a:r>
              <a:rPr lang="en-US" altLang="ko-KR" sz="2000" dirty="0"/>
              <a:t>LED</a:t>
            </a:r>
          </a:p>
          <a:p>
            <a:pPr marL="342900" indent="-342900">
              <a:buFont typeface="+mj-lt"/>
              <a:buAutoNum type="arabicParenR"/>
            </a:pPr>
            <a:endParaRPr lang="en-US" altLang="ko-KR" sz="2000" dirty="0"/>
          </a:p>
          <a:p>
            <a:pPr marL="342900" indent="-342900">
              <a:buFont typeface="+mj-lt"/>
              <a:buAutoNum type="arabicParenR"/>
            </a:pPr>
            <a:r>
              <a:rPr lang="ko-KR" altLang="en-US" sz="2000" dirty="0"/>
              <a:t>디스플레이로 표현되는 그날의 날씨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028C53-DD86-4EB9-9BD1-8BCA9EF6E269}"/>
              </a:ext>
            </a:extLst>
          </p:cNvPr>
          <p:cNvSpPr/>
          <p:nvPr/>
        </p:nvSpPr>
        <p:spPr>
          <a:xfrm>
            <a:off x="632068" y="1457877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EA431-162B-4AB1-A72A-59D5C4E3451A}"/>
              </a:ext>
            </a:extLst>
          </p:cNvPr>
          <p:cNvSpPr txBox="1"/>
          <p:nvPr/>
        </p:nvSpPr>
        <p:spPr>
          <a:xfrm>
            <a:off x="522371" y="985292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기능 소개</a:t>
            </a:r>
          </a:p>
        </p:txBody>
      </p:sp>
    </p:spTree>
    <p:extLst>
      <p:ext uri="{BB962C8B-B14F-4D97-AF65-F5344CB8AC3E}">
        <p14:creationId xmlns:p14="http://schemas.microsoft.com/office/powerpoint/2010/main" val="1498173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DCB1139-BE21-4952-A5ED-EF428A5B823D}"/>
              </a:ext>
            </a:extLst>
          </p:cNvPr>
          <p:cNvSpPr/>
          <p:nvPr/>
        </p:nvSpPr>
        <p:spPr>
          <a:xfrm>
            <a:off x="632068" y="1457877"/>
            <a:ext cx="3436006" cy="511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Light"/>
              <a:cs typeface="+mn-cs"/>
            </a:endParaRPr>
          </a:p>
        </p:txBody>
      </p:sp>
      <p:pic>
        <p:nvPicPr>
          <p:cNvPr id="4" name="그림 3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FB3073C8-28B7-46F6-93A0-46116EFD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08739"/>
            <a:ext cx="6954358" cy="4173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77FE86-4E43-4D09-BEAF-508BBCCE3709}"/>
              </a:ext>
            </a:extLst>
          </p:cNvPr>
          <p:cNvSpPr txBox="1"/>
          <p:nvPr/>
        </p:nvSpPr>
        <p:spPr>
          <a:xfrm>
            <a:off x="522371" y="9852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구상도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BDDD4-5B9F-42C3-B9DD-0310040DEACF}"/>
              </a:ext>
            </a:extLst>
          </p:cNvPr>
          <p:cNvSpPr txBox="1"/>
          <p:nvPr/>
        </p:nvSpPr>
        <p:spPr>
          <a:xfrm>
            <a:off x="654950" y="338961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j-lt"/>
                <a:ea typeface="Noto Sans CJK KR Bold" panose="020B0800000000000000" pitchFamily="34" charset="-127"/>
              </a:rPr>
              <a:t>3.</a:t>
            </a:r>
            <a:r>
              <a:rPr lang="ko-KR" altLang="en-US" sz="1600" dirty="0">
                <a:latin typeface="+mj-lt"/>
                <a:ea typeface="Noto Sans CJK KR Bold" panose="020B0800000000000000" pitchFamily="34" charset="-127"/>
              </a:rPr>
              <a:t>제품 설명</a:t>
            </a:r>
          </a:p>
        </p:txBody>
      </p:sp>
    </p:spTree>
    <p:extLst>
      <p:ext uri="{BB962C8B-B14F-4D97-AF65-F5344CB8AC3E}">
        <p14:creationId xmlns:p14="http://schemas.microsoft.com/office/powerpoint/2010/main" val="93867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BNL">
      <a:majorFont>
        <a:latin typeface="Noto Sans CJK KR Bold"/>
        <a:ea typeface="Noto Sans CJK KR Bold"/>
        <a:cs typeface=""/>
      </a:majorFont>
      <a:minorFont>
        <a:latin typeface="Noto Sans CJK KR Light"/>
        <a:ea typeface="Noto Sans CJK KR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347</Words>
  <Application>Microsoft Office PowerPoint</Application>
  <PresentationFormat>화면 슬라이드 쇼(16:10)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 Sans CJK KR Black</vt:lpstr>
      <vt:lpstr>Noto Sans CJK KR Bold</vt:lpstr>
      <vt:lpstr>Noto Sans CJK KR Light</vt:lpstr>
      <vt:lpstr>굴림체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JhSystem</dc:creator>
  <cp:lastModifiedBy>정 유진</cp:lastModifiedBy>
  <cp:revision>111</cp:revision>
  <dcterms:created xsi:type="dcterms:W3CDTF">2015-04-26T18:28:14Z</dcterms:created>
  <dcterms:modified xsi:type="dcterms:W3CDTF">2018-10-01T17:30:28Z</dcterms:modified>
</cp:coreProperties>
</file>