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65" r:id="rId3"/>
    <p:sldId id="276" r:id="rId4"/>
    <p:sldId id="282" r:id="rId5"/>
    <p:sldId id="289" r:id="rId6"/>
    <p:sldId id="278" r:id="rId7"/>
    <p:sldId id="274" r:id="rId8"/>
    <p:sldId id="279" r:id="rId9"/>
    <p:sldId id="280" r:id="rId10"/>
    <p:sldId id="281" r:id="rId11"/>
    <p:sldId id="283" r:id="rId12"/>
    <p:sldId id="284" r:id="rId13"/>
    <p:sldId id="288" r:id="rId14"/>
    <p:sldId id="290" r:id="rId15"/>
    <p:sldId id="291" r:id="rId1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82"/>
            <p14:sldId id="289"/>
            <p14:sldId id="278"/>
            <p14:sldId id="274"/>
            <p14:sldId id="279"/>
            <p14:sldId id="280"/>
            <p14:sldId id="281"/>
            <p14:sldId id="283"/>
            <p14:sldId id="284"/>
            <p14:sldId id="288"/>
            <p14:sldId id="290"/>
            <p14:sldId id="2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27" d="100"/>
          <a:sy n="127" d="100"/>
        </p:scale>
        <p:origin x="156" y="1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2022-06-24</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3004211"/>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822615"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a:t>
            </a:r>
            <a:r>
              <a:rPr lang="en-US" sz="600" dirty="0">
                <a:solidFill>
                  <a:srgbClr val="8D95A0"/>
                </a:solidFill>
              </a:rPr>
              <a:t>22</a:t>
            </a:r>
            <a:r>
              <a:rPr sz="600" dirty="0">
                <a:solidFill>
                  <a:srgbClr val="8D95A0"/>
                </a:solidFill>
              </a:rPr>
              <a:t>  ©</a:t>
            </a:r>
            <a:r>
              <a:rPr lang="en-US" altLang="ko-KR" sz="600" dirty="0">
                <a:solidFill>
                  <a:srgbClr val="8D95A0"/>
                </a:solidFill>
              </a:rPr>
              <a:t> Developing Class</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sz="quarter" idx="10"/>
          </p:nvPr>
        </p:nvSpPr>
        <p:spPr/>
        <p:txBody>
          <a:bodyPr/>
          <a:lstStyle/>
          <a:p>
            <a:r>
              <a:rPr lang="en-US" altLang="ko-KR" dirty="0">
                <a:solidFill>
                  <a:schemeClr val="tx1"/>
                </a:solidFill>
              </a:rPr>
              <a:t>1.2.0</a:t>
            </a:r>
          </a:p>
        </p:txBody>
      </p:sp>
      <p:sp>
        <p:nvSpPr>
          <p:cNvPr id="4" name="텍스트 개체 틀 3"/>
          <p:cNvSpPr>
            <a:spLocks noGrp="1"/>
          </p:cNvSpPr>
          <p:nvPr>
            <p:ph type="body" sz="quarter" idx="11"/>
          </p:nvPr>
        </p:nvSpPr>
        <p:spPr/>
        <p:txBody>
          <a:bodyPr/>
          <a:lstStyle/>
          <a:p>
            <a:r>
              <a:rPr lang="en-US" altLang="ko-KR" dirty="0">
                <a:solidFill>
                  <a:schemeClr val="tx1"/>
                </a:solidFill>
              </a:rPr>
              <a:t>2022.06.24</a:t>
            </a:r>
          </a:p>
        </p:txBody>
      </p:sp>
      <p:sp>
        <p:nvSpPr>
          <p:cNvPr id="5" name="텍스트 개체 틀 4"/>
          <p:cNvSpPr>
            <a:spLocks noGrp="1"/>
          </p:cNvSpPr>
          <p:nvPr>
            <p:ph type="body" sz="quarter" idx="12"/>
          </p:nvPr>
        </p:nvSpPr>
        <p:spPr/>
        <p:txBody>
          <a:bodyPr/>
          <a:lstStyle/>
          <a:p>
            <a:r>
              <a:rPr lang="en-US" altLang="ko-KR" dirty="0" err="1">
                <a:solidFill>
                  <a:schemeClr val="tx1"/>
                </a:solidFill>
              </a:rPr>
              <a:t>Jaerim</a:t>
            </a:r>
            <a:r>
              <a:rPr lang="en-US" altLang="ko-KR" dirty="0">
                <a:solidFill>
                  <a:schemeClr val="tx1"/>
                </a:solidFill>
              </a:rPr>
              <a:t> YU</a:t>
            </a:r>
            <a:endParaRPr lang="ko-KR" altLang="en-US" dirty="0">
              <a:solidFill>
                <a:schemeClr val="tx1"/>
              </a:solidFill>
            </a:endParaRPr>
          </a:p>
        </p:txBody>
      </p:sp>
      <p:sp>
        <p:nvSpPr>
          <p:cNvPr id="7" name="제목 6">
            <a:extLst>
              <a:ext uri="{FF2B5EF4-FFF2-40B4-BE49-F238E27FC236}">
                <a16:creationId xmlns:a16="http://schemas.microsoft.com/office/drawing/2014/main" id="{03BDA87B-8D8A-CA2F-2F7A-8DE9F42965C7}"/>
              </a:ext>
            </a:extLst>
          </p:cNvPr>
          <p:cNvSpPr>
            <a:spLocks noGrp="1"/>
          </p:cNvSpPr>
          <p:nvPr>
            <p:ph type="title"/>
          </p:nvPr>
        </p:nvSpPr>
        <p:spPr>
          <a:xfrm>
            <a:off x="191344" y="4077072"/>
            <a:ext cx="11425269" cy="849577"/>
          </a:xfrm>
        </p:spPr>
        <p:txBody>
          <a:bodyPr/>
          <a:lstStyle/>
          <a:p>
            <a:r>
              <a:rPr lang="en-US" altLang="ko-KR" sz="3600" dirty="0">
                <a:latin typeface="Segoe UI Variable Small" pitchFamily="2" charset="0"/>
                <a:cs typeface="Cascadia Mono" panose="020B0609020000020004" pitchFamily="49" charset="0"/>
              </a:rPr>
              <a:t>Project Name : </a:t>
            </a:r>
            <a:r>
              <a:rPr lang="en-US" altLang="ko-KR" sz="3600" dirty="0" err="1">
                <a:latin typeface="Segoe UI Variable Small" pitchFamily="2" charset="0"/>
                <a:cs typeface="Cascadia Mono" panose="020B0609020000020004" pitchFamily="49" charset="0"/>
              </a:rPr>
              <a:t>Daon</a:t>
            </a:r>
            <a:r>
              <a:rPr lang="en-US" altLang="ko-KR" sz="3600" dirty="0">
                <a:latin typeface="Segoe UI Variable Small" pitchFamily="2" charset="0"/>
                <a:cs typeface="Cascadia Mono" panose="020B0609020000020004" pitchFamily="49" charset="0"/>
              </a:rPr>
              <a:t> </a:t>
            </a:r>
            <a:endParaRPr lang="ko-KR" altLang="en-US" sz="3600" dirty="0">
              <a:latin typeface="Segoe UI Variable Small" pitchFamily="2" charset="0"/>
              <a:cs typeface="Cascadia Mono" panose="020B0609020000020004" pitchFamily="49" charset="0"/>
            </a:endParaRP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Index.html (</a:t>
            </a:r>
            <a:r>
              <a:rPr lang="ko-KR" altLang="en-US" dirty="0" err="1"/>
              <a:t>회면이</a:t>
            </a:r>
            <a:r>
              <a:rPr lang="ko-KR" altLang="en-US" dirty="0"/>
              <a:t> </a:t>
            </a:r>
            <a:r>
              <a:rPr lang="ko-KR" altLang="en-US" dirty="0" err="1"/>
              <a:t>좁아질때</a:t>
            </a:r>
            <a:r>
              <a:rPr lang="ko-KR" altLang="en-US" dirty="0"/>
              <a:t> 반응형 </a:t>
            </a:r>
            <a:r>
              <a:rPr lang="en-US" altLang="ko-KR" dirty="0"/>
              <a:t>) </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메인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07685134"/>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전 </a:t>
                      </a:r>
                      <a:r>
                        <a:rPr lang="en-US" altLang="ko-KR" sz="800" b="0" dirty="0">
                          <a:solidFill>
                            <a:schemeClr val="tx1"/>
                          </a:solidFill>
                          <a:latin typeface="+mn-ea"/>
                          <a:ea typeface="+mn-ea"/>
                          <a:sym typeface="맑은 고딕"/>
                        </a:rPr>
                        <a:t>index.html </a:t>
                      </a:r>
                      <a:r>
                        <a:rPr lang="ko-KR" altLang="en-US" sz="800" b="0" dirty="0">
                          <a:solidFill>
                            <a:schemeClr val="tx1"/>
                          </a:solidFill>
                          <a:latin typeface="+mn-ea"/>
                          <a:ea typeface="+mn-ea"/>
                          <a:sym typeface="맑은 고딕"/>
                        </a:rPr>
                        <a:t>페이지와 같은 페이지이나 화면이 좁아지면 이렇게 변함 기능은 같음 </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회원가입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아이콘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프로젝트이름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이미지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체크박스 사이드 바 </a:t>
                      </a:r>
                      <a:r>
                        <a:rPr lang="en-US" altLang="ko-KR" sz="850" b="0" dirty="0">
                          <a:latin typeface="+mn-ea"/>
                          <a:ea typeface="+mn-ea"/>
                        </a:rPr>
                        <a:t>, </a:t>
                      </a:r>
                      <a:r>
                        <a:rPr lang="ko-KR" altLang="en-US" sz="850" b="0" dirty="0">
                          <a:latin typeface="+mn-ea"/>
                          <a:ea typeface="+mn-ea"/>
                        </a:rPr>
                        <a:t>불러오는 버튼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++add : </a:t>
                      </a:r>
                      <a:r>
                        <a:rPr lang="ko-KR" altLang="en-US" sz="850" b="0" dirty="0">
                          <a:latin typeface="+mn-ea"/>
                          <a:ea typeface="+mn-ea"/>
                        </a:rPr>
                        <a:t>유저 정보란과 사이드바 </a:t>
                      </a:r>
                      <a:r>
                        <a:rPr lang="en-US" altLang="ko-KR" sz="850" b="0" dirty="0">
                          <a:latin typeface="+mn-ea"/>
                          <a:ea typeface="+mn-ea"/>
                        </a:rPr>
                        <a:t>class</a:t>
                      </a:r>
                      <a:r>
                        <a:rPr lang="ko-KR" altLang="en-US" sz="850" b="0" dirty="0">
                          <a:latin typeface="+mn-ea"/>
                          <a:ea typeface="+mn-ea"/>
                        </a:rPr>
                        <a:t>는 다름 </a:t>
                      </a:r>
                      <a:r>
                        <a:rPr lang="en-US" altLang="ko-KR" sz="850" b="0" dirty="0">
                          <a:latin typeface="+mn-ea"/>
                          <a:ea typeface="+mn-ea"/>
                        </a:rPr>
                        <a:t>( </a:t>
                      </a:r>
                      <a:r>
                        <a:rPr lang="ko-KR" altLang="en-US" sz="850" b="0" dirty="0">
                          <a:latin typeface="+mn-ea"/>
                          <a:ea typeface="+mn-ea"/>
                        </a:rPr>
                        <a:t>처음 </a:t>
                      </a:r>
                      <a:r>
                        <a:rPr lang="en-US" altLang="ko-KR" sz="850" b="0" dirty="0">
                          <a:latin typeface="+mn-ea"/>
                          <a:ea typeface="+mn-ea"/>
                        </a:rPr>
                        <a:t>index.html</a:t>
                      </a:r>
                      <a:r>
                        <a:rPr lang="ko-KR" altLang="en-US" sz="850" b="0" dirty="0">
                          <a:latin typeface="+mn-ea"/>
                          <a:ea typeface="+mn-ea"/>
                        </a:rPr>
                        <a:t>과 </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3" name="그림 2">
            <a:extLst>
              <a:ext uri="{FF2B5EF4-FFF2-40B4-BE49-F238E27FC236}">
                <a16:creationId xmlns:a16="http://schemas.microsoft.com/office/drawing/2014/main" id="{5283A002-6564-769F-5328-E5A5D20E5422}"/>
              </a:ext>
            </a:extLst>
          </p:cNvPr>
          <p:cNvPicPr>
            <a:picLocks noChangeAspect="1"/>
          </p:cNvPicPr>
          <p:nvPr/>
        </p:nvPicPr>
        <p:blipFill>
          <a:blip r:embed="rId2"/>
          <a:stretch>
            <a:fillRect/>
          </a:stretch>
        </p:blipFill>
        <p:spPr>
          <a:xfrm>
            <a:off x="-6514" y="648764"/>
            <a:ext cx="8567887" cy="5560472"/>
          </a:xfrm>
          <a:prstGeom prst="rect">
            <a:avLst/>
          </a:prstGeom>
        </p:spPr>
      </p:pic>
      <p:sp>
        <p:nvSpPr>
          <p:cNvPr id="6" name="TextBox 5">
            <a:extLst>
              <a:ext uri="{FF2B5EF4-FFF2-40B4-BE49-F238E27FC236}">
                <a16:creationId xmlns:a16="http://schemas.microsoft.com/office/drawing/2014/main" id="{68938647-392A-6681-6A46-19E27654EB15}"/>
              </a:ext>
            </a:extLst>
          </p:cNvPr>
          <p:cNvSpPr txBox="1"/>
          <p:nvPr/>
        </p:nvSpPr>
        <p:spPr>
          <a:xfrm>
            <a:off x="2927648" y="764704"/>
            <a:ext cx="288032" cy="369332"/>
          </a:xfrm>
          <a:prstGeom prst="rect">
            <a:avLst/>
          </a:prstGeom>
          <a:noFill/>
        </p:spPr>
        <p:txBody>
          <a:bodyPr wrap="square" rtlCol="0">
            <a:spAutoFit/>
          </a:bodyPr>
          <a:lstStyle/>
          <a:p>
            <a:r>
              <a:rPr lang="en-US" altLang="ko-KR" dirty="0"/>
              <a:t>1</a:t>
            </a:r>
            <a:endParaRPr lang="ko-KR" altLang="en-US" dirty="0"/>
          </a:p>
        </p:txBody>
      </p:sp>
      <p:sp>
        <p:nvSpPr>
          <p:cNvPr id="9" name="TextBox 8">
            <a:extLst>
              <a:ext uri="{FF2B5EF4-FFF2-40B4-BE49-F238E27FC236}">
                <a16:creationId xmlns:a16="http://schemas.microsoft.com/office/drawing/2014/main" id="{40229AB6-0E04-8D8D-FA61-E274BCDAEDB7}"/>
              </a:ext>
            </a:extLst>
          </p:cNvPr>
          <p:cNvSpPr txBox="1"/>
          <p:nvPr/>
        </p:nvSpPr>
        <p:spPr>
          <a:xfrm>
            <a:off x="2927648" y="1069504"/>
            <a:ext cx="288032" cy="369332"/>
          </a:xfrm>
          <a:prstGeom prst="rect">
            <a:avLst/>
          </a:prstGeom>
          <a:noFill/>
        </p:spPr>
        <p:txBody>
          <a:bodyPr wrap="square" rtlCol="0">
            <a:spAutoFit/>
          </a:bodyPr>
          <a:lstStyle/>
          <a:p>
            <a:r>
              <a:rPr lang="en-US" altLang="ko-KR" dirty="0"/>
              <a:t>2</a:t>
            </a:r>
            <a:endParaRPr lang="ko-KR" altLang="en-US" dirty="0"/>
          </a:p>
        </p:txBody>
      </p:sp>
      <p:sp>
        <p:nvSpPr>
          <p:cNvPr id="10" name="TextBox 9">
            <a:extLst>
              <a:ext uri="{FF2B5EF4-FFF2-40B4-BE49-F238E27FC236}">
                <a16:creationId xmlns:a16="http://schemas.microsoft.com/office/drawing/2014/main" id="{526D7355-624E-8BC1-ED65-A25FB6D73C7C}"/>
              </a:ext>
            </a:extLst>
          </p:cNvPr>
          <p:cNvSpPr txBox="1"/>
          <p:nvPr/>
        </p:nvSpPr>
        <p:spPr>
          <a:xfrm>
            <a:off x="0" y="1264902"/>
            <a:ext cx="288032" cy="369332"/>
          </a:xfrm>
          <a:prstGeom prst="rect">
            <a:avLst/>
          </a:prstGeom>
          <a:noFill/>
        </p:spPr>
        <p:txBody>
          <a:bodyPr wrap="square" rtlCol="0">
            <a:spAutoFit/>
          </a:bodyPr>
          <a:lstStyle/>
          <a:p>
            <a:r>
              <a:rPr lang="en-US" altLang="ko-KR" dirty="0"/>
              <a:t>3</a:t>
            </a:r>
            <a:endParaRPr lang="ko-KR" altLang="en-US" dirty="0"/>
          </a:p>
        </p:txBody>
      </p:sp>
      <p:sp>
        <p:nvSpPr>
          <p:cNvPr id="11" name="TextBox 10">
            <a:extLst>
              <a:ext uri="{FF2B5EF4-FFF2-40B4-BE49-F238E27FC236}">
                <a16:creationId xmlns:a16="http://schemas.microsoft.com/office/drawing/2014/main" id="{D7CC5708-A6F1-08F2-463A-23775A05C43F}"/>
              </a:ext>
            </a:extLst>
          </p:cNvPr>
          <p:cNvSpPr txBox="1"/>
          <p:nvPr/>
        </p:nvSpPr>
        <p:spPr>
          <a:xfrm>
            <a:off x="391587" y="1264902"/>
            <a:ext cx="288032" cy="369332"/>
          </a:xfrm>
          <a:prstGeom prst="rect">
            <a:avLst/>
          </a:prstGeom>
          <a:noFill/>
        </p:spPr>
        <p:txBody>
          <a:bodyPr wrap="square" rtlCol="0">
            <a:spAutoFit/>
          </a:bodyPr>
          <a:lstStyle/>
          <a:p>
            <a:r>
              <a:rPr lang="en-US" altLang="ko-KR" dirty="0"/>
              <a:t>4</a:t>
            </a:r>
            <a:endParaRPr lang="ko-KR" altLang="en-US" dirty="0"/>
          </a:p>
        </p:txBody>
      </p:sp>
      <p:sp>
        <p:nvSpPr>
          <p:cNvPr id="12" name="TextBox 11">
            <a:extLst>
              <a:ext uri="{FF2B5EF4-FFF2-40B4-BE49-F238E27FC236}">
                <a16:creationId xmlns:a16="http://schemas.microsoft.com/office/drawing/2014/main" id="{68DDD826-4908-A487-A87F-3E6750A313E7}"/>
              </a:ext>
            </a:extLst>
          </p:cNvPr>
          <p:cNvSpPr txBox="1"/>
          <p:nvPr/>
        </p:nvSpPr>
        <p:spPr>
          <a:xfrm>
            <a:off x="1703512" y="2060848"/>
            <a:ext cx="288032" cy="369332"/>
          </a:xfrm>
          <a:prstGeom prst="rect">
            <a:avLst/>
          </a:prstGeom>
          <a:noFill/>
        </p:spPr>
        <p:txBody>
          <a:bodyPr wrap="square" rtlCol="0">
            <a:spAutoFit/>
          </a:bodyPr>
          <a:lstStyle/>
          <a:p>
            <a:r>
              <a:rPr lang="en-US" altLang="ko-KR" dirty="0"/>
              <a:t>5</a:t>
            </a:r>
            <a:endParaRPr lang="ko-KR" altLang="en-US" dirty="0"/>
          </a:p>
        </p:txBody>
      </p:sp>
      <p:sp>
        <p:nvSpPr>
          <p:cNvPr id="13" name="TextBox 12">
            <a:extLst>
              <a:ext uri="{FF2B5EF4-FFF2-40B4-BE49-F238E27FC236}">
                <a16:creationId xmlns:a16="http://schemas.microsoft.com/office/drawing/2014/main" id="{B07696F7-422D-BB1B-E0C8-51A692BF8233}"/>
              </a:ext>
            </a:extLst>
          </p:cNvPr>
          <p:cNvSpPr txBox="1"/>
          <p:nvPr/>
        </p:nvSpPr>
        <p:spPr>
          <a:xfrm>
            <a:off x="7968208" y="1475490"/>
            <a:ext cx="288032" cy="369332"/>
          </a:xfrm>
          <a:prstGeom prst="rect">
            <a:avLst/>
          </a:prstGeom>
          <a:noFill/>
        </p:spPr>
        <p:txBody>
          <a:bodyPr wrap="square" rtlCol="0">
            <a:spAutoFit/>
          </a:bodyPr>
          <a:lstStyle/>
          <a:p>
            <a:r>
              <a:rPr lang="en-US" altLang="ko-KR" dirty="0"/>
              <a:t>6</a:t>
            </a:r>
            <a:endParaRPr lang="ko-KR" altLang="en-US" dirty="0"/>
          </a:p>
        </p:txBody>
      </p:sp>
    </p:spTree>
    <p:extLst>
      <p:ext uri="{BB962C8B-B14F-4D97-AF65-F5344CB8AC3E}">
        <p14:creationId xmlns:p14="http://schemas.microsoft.com/office/powerpoint/2010/main" val="321930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222DC09-49AD-8573-F23F-CC7EC3BF7C30}"/>
              </a:ext>
            </a:extLst>
          </p:cNvPr>
          <p:cNvSpPr>
            <a:spLocks noGrp="1"/>
          </p:cNvSpPr>
          <p:nvPr>
            <p:ph type="body" sz="quarter" idx="10"/>
          </p:nvPr>
        </p:nvSpPr>
        <p:spPr/>
        <p:txBody>
          <a:bodyPr/>
          <a:lstStyle/>
          <a:p>
            <a:r>
              <a:rPr lang="en-US" altLang="ko-KR" dirty="0"/>
              <a:t>Index &amp; write</a:t>
            </a:r>
            <a:endParaRPr lang="ko-KR" altLang="en-US" dirty="0"/>
          </a:p>
        </p:txBody>
      </p:sp>
      <p:sp>
        <p:nvSpPr>
          <p:cNvPr id="3" name="텍스트 개체 틀 2">
            <a:extLst>
              <a:ext uri="{FF2B5EF4-FFF2-40B4-BE49-F238E27FC236}">
                <a16:creationId xmlns:a16="http://schemas.microsoft.com/office/drawing/2014/main" id="{38E1EA2E-73D7-B089-81CD-76FAFA1A8344}"/>
              </a:ext>
            </a:extLst>
          </p:cNvPr>
          <p:cNvSpPr>
            <a:spLocks noGrp="1"/>
          </p:cNvSpPr>
          <p:nvPr>
            <p:ph type="body" sz="quarter" idx="11"/>
          </p:nvPr>
        </p:nvSpPr>
        <p:spPr/>
        <p:txBody>
          <a:bodyPr/>
          <a:lstStyle/>
          <a:p>
            <a:r>
              <a:rPr lang="ko-KR" altLang="en-US" dirty="0"/>
              <a:t>현재 상황 </a:t>
            </a:r>
            <a:r>
              <a:rPr lang="en-US" altLang="ko-KR" dirty="0"/>
              <a:t>(</a:t>
            </a:r>
            <a:r>
              <a:rPr lang="ko-KR" altLang="en-US" dirty="0"/>
              <a:t>갤러리</a:t>
            </a:r>
            <a:r>
              <a:rPr lang="en-US" altLang="ko-KR" dirty="0"/>
              <a:t>)</a:t>
            </a:r>
            <a:r>
              <a:rPr lang="ko-KR" altLang="en-US" dirty="0"/>
              <a:t> </a:t>
            </a:r>
          </a:p>
        </p:txBody>
      </p:sp>
      <p:pic>
        <p:nvPicPr>
          <p:cNvPr id="7" name="그림 6">
            <a:extLst>
              <a:ext uri="{FF2B5EF4-FFF2-40B4-BE49-F238E27FC236}">
                <a16:creationId xmlns:a16="http://schemas.microsoft.com/office/drawing/2014/main" id="{6A47578E-8434-0E25-0A4B-823269DF1A65}"/>
              </a:ext>
            </a:extLst>
          </p:cNvPr>
          <p:cNvPicPr>
            <a:picLocks noChangeAspect="1"/>
          </p:cNvPicPr>
          <p:nvPr/>
        </p:nvPicPr>
        <p:blipFill>
          <a:blip r:embed="rId2"/>
          <a:stretch>
            <a:fillRect/>
          </a:stretch>
        </p:blipFill>
        <p:spPr>
          <a:xfrm>
            <a:off x="5152693" y="980728"/>
            <a:ext cx="3014060" cy="5472608"/>
          </a:xfrm>
          <a:prstGeom prst="rect">
            <a:avLst/>
          </a:prstGeom>
        </p:spPr>
      </p:pic>
      <p:graphicFrame>
        <p:nvGraphicFramePr>
          <p:cNvPr id="12" name="표 11">
            <a:extLst>
              <a:ext uri="{FF2B5EF4-FFF2-40B4-BE49-F238E27FC236}">
                <a16:creationId xmlns:a16="http://schemas.microsoft.com/office/drawing/2014/main" id="{15113265-DFC2-9015-5778-C806B9833F11}"/>
              </a:ext>
            </a:extLst>
          </p:cNvPr>
          <p:cNvGraphicFramePr>
            <a:graphicFrameLocks noGrp="1"/>
          </p:cNvGraphicFramePr>
          <p:nvPr>
            <p:extLst>
              <p:ext uri="{D42A27DB-BD31-4B8C-83A1-F6EECF244321}">
                <p14:modId xmlns:p14="http://schemas.microsoft.com/office/powerpoint/2010/main" val="3879685408"/>
              </p:ext>
            </p:extLst>
          </p:nvPr>
        </p:nvGraphicFramePr>
        <p:xfrm>
          <a:off x="8688288" y="476672"/>
          <a:ext cx="3384376" cy="272629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전 </a:t>
                      </a:r>
                      <a:r>
                        <a:rPr lang="en-US" altLang="ko-KR" sz="800" b="0" dirty="0">
                          <a:solidFill>
                            <a:schemeClr val="tx1"/>
                          </a:solidFill>
                          <a:latin typeface="+mn-ea"/>
                          <a:ea typeface="+mn-ea"/>
                          <a:sym typeface="맑은 고딕"/>
                        </a:rPr>
                        <a:t>index.html </a:t>
                      </a:r>
                      <a:r>
                        <a:rPr lang="ko-KR" altLang="en-US" sz="800" b="0" dirty="0">
                          <a:solidFill>
                            <a:schemeClr val="tx1"/>
                          </a:solidFill>
                          <a:latin typeface="+mn-ea"/>
                          <a:ea typeface="+mn-ea"/>
                          <a:sym typeface="맑은 고딕"/>
                        </a:rPr>
                        <a:t>페이지와 같은 페이지이나 화면이 좁아지면 이렇게 변함 기능은 같음 </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하드리셋</a:t>
                      </a:r>
                      <a:r>
                        <a:rPr lang="ko-KR" altLang="en-US" sz="850" b="0" dirty="0">
                          <a:latin typeface="+mn-ea"/>
                          <a:ea typeface="+mn-ea"/>
                        </a:rPr>
                        <a:t> </a:t>
                      </a:r>
                      <a:r>
                        <a:rPr lang="en-US" altLang="ko-KR" sz="850" b="0" dirty="0">
                          <a:latin typeface="+mn-ea"/>
                          <a:ea typeface="+mn-ea"/>
                        </a:rPr>
                        <a:t>:  (</a:t>
                      </a:r>
                      <a:r>
                        <a:rPr lang="ko-KR" altLang="en-US" sz="850" b="0" dirty="0">
                          <a:latin typeface="+mn-ea"/>
                          <a:ea typeface="+mn-ea"/>
                        </a:rPr>
                        <a:t> 그냥 </a:t>
                      </a:r>
                      <a:r>
                        <a:rPr lang="en-US" altLang="ko-KR" sz="850" b="0" dirty="0">
                          <a:latin typeface="+mn-ea"/>
                          <a:ea typeface="+mn-ea"/>
                        </a:rPr>
                        <a:t>CSS -&gt; </a:t>
                      </a:r>
                      <a:r>
                        <a:rPr lang="ko-KR" altLang="en-US" sz="850" b="0" dirty="0">
                          <a:latin typeface="+mn-ea"/>
                          <a:ea typeface="+mn-ea"/>
                        </a:rPr>
                        <a:t>부트스트랩 </a:t>
                      </a:r>
                      <a:r>
                        <a:rPr lang="en-US" altLang="ko-KR" sz="850" b="0" dirty="0">
                          <a:latin typeface="+mn-ea"/>
                          <a:ea typeface="+mn-ea"/>
                        </a:rPr>
                        <a:t>)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갤러리 페이지 리셋</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Write</a:t>
                      </a:r>
                      <a:r>
                        <a:rPr lang="ko-KR" altLang="en-US" sz="850" b="0" dirty="0">
                          <a:latin typeface="+mn-ea"/>
                          <a:ea typeface="+mn-ea"/>
                        </a:rPr>
                        <a:t>페이지 추가 </a:t>
                      </a:r>
                      <a:r>
                        <a:rPr lang="en-US" altLang="ko-KR" sz="850" b="0" dirty="0">
                          <a:latin typeface="+mn-ea"/>
                          <a:ea typeface="+mn-ea"/>
                        </a:rPr>
                        <a:t>, </a:t>
                      </a:r>
                      <a:r>
                        <a:rPr lang="ko-KR" altLang="en-US" sz="850" b="0" dirty="0">
                          <a:latin typeface="+mn-ea"/>
                          <a:ea typeface="+mn-ea"/>
                        </a:rPr>
                        <a:t>이미지 미리보기 추가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업로드 버튼 </a:t>
                      </a:r>
                      <a:r>
                        <a:rPr kumimoji="1" lang="en-US" altLang="ko-KR" sz="850" dirty="0">
                          <a:solidFill>
                            <a:schemeClr val="tx1"/>
                          </a:solidFill>
                          <a:latin typeface="+mn-ea"/>
                        </a:rPr>
                        <a:t>post </a:t>
                      </a:r>
                      <a:r>
                        <a:rPr kumimoji="1" lang="ko-KR" altLang="en-US" sz="850" dirty="0">
                          <a:solidFill>
                            <a:schemeClr val="tx1"/>
                          </a:solidFill>
                          <a:latin typeface="+mn-ea"/>
                        </a:rPr>
                        <a:t>형식 </a:t>
                      </a:r>
                      <a:r>
                        <a:rPr kumimoji="1" lang="en-US" altLang="ko-KR" sz="850" dirty="0">
                          <a:solidFill>
                            <a:schemeClr val="tx1"/>
                          </a:solidFill>
                          <a:latin typeface="+mn-ea"/>
                        </a:rPr>
                        <a:t>DB</a:t>
                      </a:r>
                      <a:r>
                        <a:rPr kumimoji="1" lang="ko-KR" altLang="en-US" sz="850" dirty="0">
                          <a:solidFill>
                            <a:schemeClr val="tx1"/>
                          </a:solidFill>
                          <a:latin typeface="+mn-ea"/>
                        </a:rPr>
                        <a:t>연결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20723">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핸드폰으로 접속해도 똑같이 나옴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아래사진을 예제사진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pic>
        <p:nvPicPr>
          <p:cNvPr id="14" name="그림 13">
            <a:extLst>
              <a:ext uri="{FF2B5EF4-FFF2-40B4-BE49-F238E27FC236}">
                <a16:creationId xmlns:a16="http://schemas.microsoft.com/office/drawing/2014/main" id="{3752D72C-DFE7-634F-81EE-8E11C23BEE30}"/>
              </a:ext>
            </a:extLst>
          </p:cNvPr>
          <p:cNvPicPr>
            <a:picLocks noChangeAspect="1"/>
          </p:cNvPicPr>
          <p:nvPr/>
        </p:nvPicPr>
        <p:blipFill>
          <a:blip r:embed="rId3"/>
          <a:stretch>
            <a:fillRect/>
          </a:stretch>
        </p:blipFill>
        <p:spPr>
          <a:xfrm>
            <a:off x="1011189" y="980728"/>
            <a:ext cx="3014060" cy="5301208"/>
          </a:xfrm>
          <a:prstGeom prst="rect">
            <a:avLst/>
          </a:prstGeom>
        </p:spPr>
      </p:pic>
    </p:spTree>
    <p:extLst>
      <p:ext uri="{BB962C8B-B14F-4D97-AF65-F5344CB8AC3E}">
        <p14:creationId xmlns:p14="http://schemas.microsoft.com/office/powerpoint/2010/main" val="2468747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27E00E9-3A95-A6F3-54CB-807D42995A9D}"/>
              </a:ext>
            </a:extLst>
          </p:cNvPr>
          <p:cNvSpPr>
            <a:spLocks noGrp="1"/>
          </p:cNvSpPr>
          <p:nvPr>
            <p:ph type="body" sz="quarter" idx="10"/>
          </p:nvPr>
        </p:nvSpPr>
        <p:spPr/>
        <p:txBody>
          <a:bodyPr/>
          <a:lstStyle/>
          <a:p>
            <a:r>
              <a:rPr lang="en-US" altLang="ko-KR" dirty="0"/>
              <a:t>Login &amp; </a:t>
            </a:r>
            <a:r>
              <a:rPr lang="en-US" altLang="ko-KR" dirty="0" err="1"/>
              <a:t>singup</a:t>
            </a:r>
            <a:endParaRPr lang="ko-KR" altLang="en-US" dirty="0"/>
          </a:p>
        </p:txBody>
      </p:sp>
      <p:sp>
        <p:nvSpPr>
          <p:cNvPr id="3" name="텍스트 개체 틀 2">
            <a:extLst>
              <a:ext uri="{FF2B5EF4-FFF2-40B4-BE49-F238E27FC236}">
                <a16:creationId xmlns:a16="http://schemas.microsoft.com/office/drawing/2014/main" id="{E4D93F9D-7FFC-D097-ACBC-A0292CF21006}"/>
              </a:ext>
            </a:extLst>
          </p:cNvPr>
          <p:cNvSpPr>
            <a:spLocks noGrp="1"/>
          </p:cNvSpPr>
          <p:nvPr>
            <p:ph type="body" sz="quarter" idx="11"/>
          </p:nvPr>
        </p:nvSpPr>
        <p:spPr/>
        <p:txBody>
          <a:bodyPr/>
          <a:lstStyle/>
          <a:p>
            <a:r>
              <a:rPr lang="ko-KR" altLang="en-US" dirty="0"/>
              <a:t>로그인 </a:t>
            </a:r>
          </a:p>
        </p:txBody>
      </p:sp>
      <p:pic>
        <p:nvPicPr>
          <p:cNvPr id="5" name="그림 4">
            <a:extLst>
              <a:ext uri="{FF2B5EF4-FFF2-40B4-BE49-F238E27FC236}">
                <a16:creationId xmlns:a16="http://schemas.microsoft.com/office/drawing/2014/main" id="{602AA687-E58A-6E61-57EF-B0F7276397B4}"/>
              </a:ext>
            </a:extLst>
          </p:cNvPr>
          <p:cNvPicPr>
            <a:picLocks noChangeAspect="1"/>
          </p:cNvPicPr>
          <p:nvPr/>
        </p:nvPicPr>
        <p:blipFill>
          <a:blip r:embed="rId2"/>
          <a:stretch>
            <a:fillRect/>
          </a:stretch>
        </p:blipFill>
        <p:spPr>
          <a:xfrm>
            <a:off x="479376" y="908720"/>
            <a:ext cx="3160981" cy="5517232"/>
          </a:xfrm>
          <a:prstGeom prst="rect">
            <a:avLst/>
          </a:prstGeom>
        </p:spPr>
      </p:pic>
      <p:graphicFrame>
        <p:nvGraphicFramePr>
          <p:cNvPr id="6" name="표 5">
            <a:extLst>
              <a:ext uri="{FF2B5EF4-FFF2-40B4-BE49-F238E27FC236}">
                <a16:creationId xmlns:a16="http://schemas.microsoft.com/office/drawing/2014/main" id="{66FCD219-84EB-1EC1-6BB1-A423D77F1A94}"/>
              </a:ext>
            </a:extLst>
          </p:cNvPr>
          <p:cNvGraphicFramePr>
            <a:graphicFrameLocks noGrp="1"/>
          </p:cNvGraphicFramePr>
          <p:nvPr>
            <p:extLst>
              <p:ext uri="{D42A27DB-BD31-4B8C-83A1-F6EECF244321}">
                <p14:modId xmlns:p14="http://schemas.microsoft.com/office/powerpoint/2010/main" val="1099222658"/>
              </p:ext>
            </p:extLst>
          </p:nvPr>
        </p:nvGraphicFramePr>
        <p:xfrm>
          <a:off x="8688288" y="476672"/>
          <a:ext cx="3384376" cy="331236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31195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974411">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전의 디자인과 같음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 기능은 같으나 아직 </a:t>
                      </a:r>
                      <a:r>
                        <a:rPr lang="ko-KR" altLang="en-US" sz="800" b="0" dirty="0" err="1">
                          <a:solidFill>
                            <a:schemeClr val="tx1"/>
                          </a:solidFill>
                          <a:latin typeface="+mn-ea"/>
                          <a:ea typeface="+mn-ea"/>
                          <a:sym typeface="맑은 고딕"/>
                        </a:rPr>
                        <a:t>벡엔드는</a:t>
                      </a:r>
                      <a:r>
                        <a:rPr lang="ko-KR" altLang="en-US" sz="800" b="0" dirty="0">
                          <a:solidFill>
                            <a:schemeClr val="tx1"/>
                          </a:solidFill>
                          <a:latin typeface="+mn-ea"/>
                          <a:ea typeface="+mn-ea"/>
                          <a:sym typeface="맑은 고딕"/>
                        </a:rPr>
                        <a:t> 추가 안함 기능은 차후 패치예정 </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패치진행도는 깃 </a:t>
                      </a:r>
                      <a:r>
                        <a:rPr lang="ko-KR" altLang="en-US" sz="800" b="0" dirty="0" err="1">
                          <a:solidFill>
                            <a:schemeClr val="tx1"/>
                          </a:solidFill>
                          <a:latin typeface="+mn-ea"/>
                          <a:ea typeface="+mn-ea"/>
                          <a:sym typeface="맑은 고딕"/>
                        </a:rPr>
                        <a:t>레포지토리에서</a:t>
                      </a:r>
                      <a:r>
                        <a:rPr lang="ko-KR" altLang="en-US" sz="800" b="0" dirty="0">
                          <a:solidFill>
                            <a:schemeClr val="tx1"/>
                          </a:solidFill>
                          <a:latin typeface="+mn-ea"/>
                          <a:ea typeface="+mn-ea"/>
                          <a:sym typeface="맑은 고딕"/>
                        </a:rPr>
                        <a:t> 확인 가능 </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디자인 </a:t>
                      </a:r>
                      <a:r>
                        <a:rPr lang="ko-KR" altLang="en-US" sz="800" b="0" dirty="0" err="1">
                          <a:solidFill>
                            <a:schemeClr val="tx1"/>
                          </a:solidFill>
                          <a:latin typeface="+mn-ea"/>
                          <a:ea typeface="+mn-ea"/>
                          <a:sym typeface="맑은 고딕"/>
                        </a:rPr>
                        <a:t>하드리셋예정</a:t>
                      </a:r>
                      <a:r>
                        <a:rPr lang="ko-KR" altLang="en-US" sz="800" b="0" dirty="0">
                          <a:solidFill>
                            <a:schemeClr val="tx1"/>
                          </a:solidFill>
                          <a:latin typeface="+mn-ea"/>
                          <a:ea typeface="+mn-ea"/>
                          <a:sym typeface="맑은 고딕"/>
                        </a:rPr>
                        <a:t> </a:t>
                      </a:r>
                      <a:r>
                        <a:rPr lang="en-US" altLang="ko-KR" sz="800" b="0" dirty="0">
                          <a:solidFill>
                            <a:schemeClr val="tx1"/>
                          </a:solidFill>
                          <a:latin typeface="+mn-ea"/>
                          <a:ea typeface="+mn-ea"/>
                          <a:sym typeface="맑은 고딕"/>
                        </a:rPr>
                        <a:t>(CSS -&gt; </a:t>
                      </a:r>
                      <a:r>
                        <a:rPr lang="ko-KR" altLang="en-US" sz="800" b="0" dirty="0">
                          <a:solidFill>
                            <a:schemeClr val="tx1"/>
                          </a:solidFill>
                          <a:latin typeface="+mn-ea"/>
                          <a:ea typeface="+mn-ea"/>
                          <a:sym typeface="맑은 고딕"/>
                        </a:rPr>
                        <a:t>부트스트랩</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아이디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비밀번호 요구사항이나 자바스크립트 함수는 남기고 다 리셋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반응형으로 만들어 폰에서도 잘 되게끔 패치예정 </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9115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하드리셋</a:t>
                      </a:r>
                      <a:r>
                        <a:rPr lang="ko-KR" altLang="en-US" sz="850" b="0" dirty="0">
                          <a:latin typeface="+mn-ea"/>
                          <a:ea typeface="+mn-ea"/>
                        </a:rPr>
                        <a:t> </a:t>
                      </a:r>
                      <a:r>
                        <a:rPr lang="en-US" altLang="ko-KR" sz="850" b="0" dirty="0">
                          <a:latin typeface="+mn-ea"/>
                          <a:ea typeface="+mn-ea"/>
                        </a:rPr>
                        <a:t>:  (</a:t>
                      </a:r>
                      <a:r>
                        <a:rPr lang="ko-KR" altLang="en-US" sz="850" b="0" dirty="0">
                          <a:latin typeface="+mn-ea"/>
                          <a:ea typeface="+mn-ea"/>
                        </a:rPr>
                        <a:t> 그냥 </a:t>
                      </a:r>
                      <a:r>
                        <a:rPr lang="en-US" altLang="ko-KR" sz="850" b="0" dirty="0">
                          <a:latin typeface="+mn-ea"/>
                          <a:ea typeface="+mn-ea"/>
                        </a:rPr>
                        <a:t>CSS -&gt; </a:t>
                      </a:r>
                      <a:r>
                        <a:rPr lang="ko-KR" altLang="en-US" sz="850" b="0" dirty="0">
                          <a:latin typeface="+mn-ea"/>
                          <a:ea typeface="+mn-ea"/>
                        </a:rPr>
                        <a:t>부트스트랩 </a:t>
                      </a:r>
                      <a:r>
                        <a:rPr lang="en-US" altLang="ko-KR" sz="850" b="0" dirty="0">
                          <a:latin typeface="+mn-ea"/>
                          <a:ea typeface="+mn-ea"/>
                        </a:rPr>
                        <a:t>)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9115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회원가입 링크 추가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9115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색깔 맞춤 </a:t>
                      </a:r>
                      <a:r>
                        <a:rPr lang="en-US" altLang="ko-KR" sz="850" b="0" dirty="0">
                          <a:latin typeface="+mn-ea"/>
                          <a:ea typeface="+mn-ea"/>
                        </a:rPr>
                        <a:t>(</a:t>
                      </a:r>
                      <a:r>
                        <a:rPr lang="ko-KR" altLang="en-US" sz="850" b="0" dirty="0">
                          <a:latin typeface="+mn-ea"/>
                          <a:ea typeface="+mn-ea"/>
                        </a:rPr>
                        <a:t>분홍 </a:t>
                      </a:r>
                      <a:r>
                        <a:rPr lang="en-US" altLang="ko-KR" sz="850" b="0" dirty="0">
                          <a:latin typeface="+mn-ea"/>
                          <a:ea typeface="+mn-ea"/>
                        </a:rPr>
                        <a:t>-&gt; </a:t>
                      </a:r>
                      <a:r>
                        <a:rPr lang="ko-KR" altLang="en-US" sz="850" b="0" dirty="0">
                          <a:latin typeface="+mn-ea"/>
                          <a:ea typeface="+mn-ea"/>
                        </a:rPr>
                        <a:t>파랑 계열</a:t>
                      </a:r>
                      <a:r>
                        <a:rPr lang="en-US" altLang="ko-KR" sz="850" b="0" dirty="0">
                          <a:latin typeface="+mn-ea"/>
                          <a:ea typeface="+mn-ea"/>
                        </a:rPr>
                        <a:t>)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9115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790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9115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9115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pic>
        <p:nvPicPr>
          <p:cNvPr id="8" name="그림 7">
            <a:extLst>
              <a:ext uri="{FF2B5EF4-FFF2-40B4-BE49-F238E27FC236}">
                <a16:creationId xmlns:a16="http://schemas.microsoft.com/office/drawing/2014/main" id="{CE9B70D9-DD1F-3D16-1D25-5DFB28216791}"/>
              </a:ext>
            </a:extLst>
          </p:cNvPr>
          <p:cNvPicPr>
            <a:picLocks noChangeAspect="1"/>
          </p:cNvPicPr>
          <p:nvPr/>
        </p:nvPicPr>
        <p:blipFill>
          <a:blip r:embed="rId3"/>
          <a:stretch>
            <a:fillRect/>
          </a:stretch>
        </p:blipFill>
        <p:spPr>
          <a:xfrm>
            <a:off x="4377636" y="927772"/>
            <a:ext cx="3573372" cy="5085184"/>
          </a:xfrm>
          <a:prstGeom prst="rect">
            <a:avLst/>
          </a:prstGeom>
        </p:spPr>
      </p:pic>
    </p:spTree>
    <p:extLst>
      <p:ext uri="{BB962C8B-B14F-4D97-AF65-F5344CB8AC3E}">
        <p14:creationId xmlns:p14="http://schemas.microsoft.com/office/powerpoint/2010/main" val="152864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DAD283-60E7-4F9E-675F-7AE1ED568815}"/>
              </a:ext>
            </a:extLst>
          </p:cNvPr>
          <p:cNvSpPr>
            <a:spLocks noGrp="1"/>
          </p:cNvSpPr>
          <p:nvPr>
            <p:ph type="title"/>
          </p:nvPr>
        </p:nvSpPr>
        <p:spPr/>
        <p:txBody>
          <a:bodyPr/>
          <a:lstStyle/>
          <a:p>
            <a:r>
              <a:rPr lang="ko-KR" altLang="en-US" dirty="0"/>
              <a:t>후기</a:t>
            </a:r>
            <a:r>
              <a:rPr lang="en-US" altLang="ko-KR" dirty="0"/>
              <a:t>(</a:t>
            </a:r>
            <a:r>
              <a:rPr lang="ko-KR" altLang="en-US" dirty="0"/>
              <a:t>잡담</a:t>
            </a:r>
            <a:r>
              <a:rPr lang="en-US" altLang="ko-KR" dirty="0"/>
              <a:t>)</a:t>
            </a:r>
            <a:r>
              <a:rPr lang="ko-KR" altLang="en-US" dirty="0"/>
              <a:t> </a:t>
            </a:r>
            <a:r>
              <a:rPr lang="en-US" altLang="ko-KR" dirty="0"/>
              <a:t>: </a:t>
            </a:r>
            <a:r>
              <a:rPr lang="ko-KR" altLang="en-US" dirty="0"/>
              <a:t>개발과정 중 있었던 일 </a:t>
            </a:r>
          </a:p>
        </p:txBody>
      </p:sp>
      <p:sp>
        <p:nvSpPr>
          <p:cNvPr id="3" name="사각형: 둥근 모서리 2">
            <a:extLst>
              <a:ext uri="{FF2B5EF4-FFF2-40B4-BE49-F238E27FC236}">
                <a16:creationId xmlns:a16="http://schemas.microsoft.com/office/drawing/2014/main" id="{EFA64722-DE64-DFF5-F448-E0F7FA370DE2}"/>
              </a:ext>
            </a:extLst>
          </p:cNvPr>
          <p:cNvSpPr/>
          <p:nvPr/>
        </p:nvSpPr>
        <p:spPr>
          <a:xfrm>
            <a:off x="191344" y="1556792"/>
            <a:ext cx="2016224" cy="1872208"/>
          </a:xfrm>
          <a:prstGeom prst="roundRect">
            <a:avLst/>
          </a:prstGeom>
          <a:solidFill>
            <a:schemeClr val="bg1">
              <a:lumMod val="95000"/>
            </a:schemeClr>
          </a:solidFill>
          <a:ln w="1905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초기본</a:t>
            </a:r>
            <a:r>
              <a:rPr lang="en-US" altLang="ko-KR" dirty="0">
                <a:solidFill>
                  <a:schemeClr val="tx1"/>
                </a:solidFill>
              </a:rPr>
              <a:t>(</a:t>
            </a:r>
            <a:r>
              <a:rPr lang="ko-KR" altLang="en-US" dirty="0">
                <a:solidFill>
                  <a:schemeClr val="tx1"/>
                </a:solidFill>
              </a:rPr>
              <a:t>기획</a:t>
            </a:r>
            <a:r>
              <a:rPr lang="en-US" altLang="ko-KR" dirty="0">
                <a:solidFill>
                  <a:schemeClr val="tx1"/>
                </a:solidFill>
              </a:rPr>
              <a:t>)</a:t>
            </a:r>
            <a:endParaRPr lang="ko-KR" altLang="en-US" dirty="0">
              <a:solidFill>
                <a:schemeClr val="tx1"/>
              </a:solidFill>
            </a:endParaRPr>
          </a:p>
        </p:txBody>
      </p:sp>
      <p:cxnSp>
        <p:nvCxnSpPr>
          <p:cNvPr id="5" name="직선 화살표 연결선 4">
            <a:extLst>
              <a:ext uri="{FF2B5EF4-FFF2-40B4-BE49-F238E27FC236}">
                <a16:creationId xmlns:a16="http://schemas.microsoft.com/office/drawing/2014/main" id="{422C8865-2EC4-2CBB-45B2-FAC97528858B}"/>
              </a:ext>
            </a:extLst>
          </p:cNvPr>
          <p:cNvCxnSpPr>
            <a:cxnSpLocks/>
          </p:cNvCxnSpPr>
          <p:nvPr/>
        </p:nvCxnSpPr>
        <p:spPr>
          <a:xfrm>
            <a:off x="2495600" y="2564904"/>
            <a:ext cx="1296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그림 7">
            <a:extLst>
              <a:ext uri="{FF2B5EF4-FFF2-40B4-BE49-F238E27FC236}">
                <a16:creationId xmlns:a16="http://schemas.microsoft.com/office/drawing/2014/main" id="{CC2B1289-C5BC-2A88-0306-D7E66AF88AFE}"/>
              </a:ext>
            </a:extLst>
          </p:cNvPr>
          <p:cNvPicPr>
            <a:picLocks noChangeAspect="1"/>
          </p:cNvPicPr>
          <p:nvPr/>
        </p:nvPicPr>
        <p:blipFill>
          <a:blip r:embed="rId2"/>
          <a:stretch>
            <a:fillRect/>
          </a:stretch>
        </p:blipFill>
        <p:spPr>
          <a:xfrm>
            <a:off x="8688288" y="1593655"/>
            <a:ext cx="2016224" cy="2001471"/>
          </a:xfrm>
          <a:prstGeom prst="rect">
            <a:avLst/>
          </a:prstGeom>
        </p:spPr>
      </p:pic>
      <p:pic>
        <p:nvPicPr>
          <p:cNvPr id="10" name="그림 9">
            <a:extLst>
              <a:ext uri="{FF2B5EF4-FFF2-40B4-BE49-F238E27FC236}">
                <a16:creationId xmlns:a16="http://schemas.microsoft.com/office/drawing/2014/main" id="{E9BD3DDD-C3DE-5289-E95A-3836872AA250}"/>
              </a:ext>
            </a:extLst>
          </p:cNvPr>
          <p:cNvPicPr>
            <a:picLocks noChangeAspect="1"/>
          </p:cNvPicPr>
          <p:nvPr/>
        </p:nvPicPr>
        <p:blipFill>
          <a:blip r:embed="rId3"/>
          <a:stretch>
            <a:fillRect/>
          </a:stretch>
        </p:blipFill>
        <p:spPr>
          <a:xfrm>
            <a:off x="4071135" y="1700808"/>
            <a:ext cx="2211149" cy="2001471"/>
          </a:xfrm>
          <a:prstGeom prst="rect">
            <a:avLst/>
          </a:prstGeom>
        </p:spPr>
      </p:pic>
      <p:cxnSp>
        <p:nvCxnSpPr>
          <p:cNvPr id="11" name="직선 화살표 연결선 10">
            <a:extLst>
              <a:ext uri="{FF2B5EF4-FFF2-40B4-BE49-F238E27FC236}">
                <a16:creationId xmlns:a16="http://schemas.microsoft.com/office/drawing/2014/main" id="{EBF094F3-A255-8A6F-85AC-867D6FD6ABCF}"/>
              </a:ext>
            </a:extLst>
          </p:cNvPr>
          <p:cNvCxnSpPr>
            <a:cxnSpLocks/>
          </p:cNvCxnSpPr>
          <p:nvPr/>
        </p:nvCxnSpPr>
        <p:spPr>
          <a:xfrm>
            <a:off x="6816080" y="2546565"/>
            <a:ext cx="1296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674BCE99-B47F-0CEB-3BC6-A3EDEC4A762A}"/>
              </a:ext>
            </a:extLst>
          </p:cNvPr>
          <p:cNvCxnSpPr/>
          <p:nvPr/>
        </p:nvCxnSpPr>
        <p:spPr>
          <a:xfrm flipH="1">
            <a:off x="5447928" y="3501008"/>
            <a:ext cx="3024336" cy="1224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사각형: 둥근 모서리 14">
            <a:extLst>
              <a:ext uri="{FF2B5EF4-FFF2-40B4-BE49-F238E27FC236}">
                <a16:creationId xmlns:a16="http://schemas.microsoft.com/office/drawing/2014/main" id="{45660D71-5AE8-7A37-8934-3B580EB732B9}"/>
              </a:ext>
            </a:extLst>
          </p:cNvPr>
          <p:cNvSpPr/>
          <p:nvPr/>
        </p:nvSpPr>
        <p:spPr>
          <a:xfrm>
            <a:off x="4223792" y="4941168"/>
            <a:ext cx="1872208" cy="1545102"/>
          </a:xfrm>
          <a:prstGeom prst="roundRect">
            <a:avLst/>
          </a:prstGeom>
          <a:solidFill>
            <a:schemeClr val="bg1">
              <a:lumMod val="95000"/>
            </a:schemeClr>
          </a:solidFill>
          <a:ln w="1905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현재상황 </a:t>
            </a:r>
          </a:p>
        </p:txBody>
      </p:sp>
      <p:sp>
        <p:nvSpPr>
          <p:cNvPr id="16" name="TextBox 15">
            <a:extLst>
              <a:ext uri="{FF2B5EF4-FFF2-40B4-BE49-F238E27FC236}">
                <a16:creationId xmlns:a16="http://schemas.microsoft.com/office/drawing/2014/main" id="{0C07E6B8-B885-4F0D-40C1-7F3C48F070BD}"/>
              </a:ext>
            </a:extLst>
          </p:cNvPr>
          <p:cNvSpPr txBox="1"/>
          <p:nvPr/>
        </p:nvSpPr>
        <p:spPr>
          <a:xfrm>
            <a:off x="2639616" y="2060848"/>
            <a:ext cx="1008112" cy="369332"/>
          </a:xfrm>
          <a:prstGeom prst="rect">
            <a:avLst/>
          </a:prstGeom>
          <a:noFill/>
        </p:spPr>
        <p:txBody>
          <a:bodyPr wrap="square" rtlCol="0">
            <a:spAutoFit/>
          </a:bodyPr>
          <a:lstStyle/>
          <a:p>
            <a:pPr algn="ctr"/>
            <a:r>
              <a:rPr lang="en-US" altLang="ko-KR" dirty="0"/>
              <a:t>reset</a:t>
            </a:r>
            <a:endParaRPr lang="ko-KR" altLang="en-US" dirty="0"/>
          </a:p>
        </p:txBody>
      </p:sp>
      <p:sp>
        <p:nvSpPr>
          <p:cNvPr id="17" name="TextBox 16">
            <a:extLst>
              <a:ext uri="{FF2B5EF4-FFF2-40B4-BE49-F238E27FC236}">
                <a16:creationId xmlns:a16="http://schemas.microsoft.com/office/drawing/2014/main" id="{12976909-81D5-AA68-BE96-B69D91E70AF4}"/>
              </a:ext>
            </a:extLst>
          </p:cNvPr>
          <p:cNvSpPr txBox="1"/>
          <p:nvPr/>
        </p:nvSpPr>
        <p:spPr>
          <a:xfrm>
            <a:off x="6888088" y="2057379"/>
            <a:ext cx="1008112" cy="369332"/>
          </a:xfrm>
          <a:prstGeom prst="rect">
            <a:avLst/>
          </a:prstGeom>
          <a:noFill/>
        </p:spPr>
        <p:txBody>
          <a:bodyPr wrap="square" rtlCol="0">
            <a:spAutoFit/>
          </a:bodyPr>
          <a:lstStyle/>
          <a:p>
            <a:pPr algn="ctr"/>
            <a:r>
              <a:rPr lang="en-US" altLang="ko-KR" dirty="0"/>
              <a:t>reset</a:t>
            </a:r>
            <a:endParaRPr lang="ko-KR" altLang="en-US" dirty="0"/>
          </a:p>
        </p:txBody>
      </p:sp>
      <p:sp>
        <p:nvSpPr>
          <p:cNvPr id="18" name="TextBox 17">
            <a:extLst>
              <a:ext uri="{FF2B5EF4-FFF2-40B4-BE49-F238E27FC236}">
                <a16:creationId xmlns:a16="http://schemas.microsoft.com/office/drawing/2014/main" id="{24D0F285-063C-F942-37E2-EF6B422A6440}"/>
              </a:ext>
            </a:extLst>
          </p:cNvPr>
          <p:cNvSpPr txBox="1"/>
          <p:nvPr/>
        </p:nvSpPr>
        <p:spPr>
          <a:xfrm>
            <a:off x="6096000" y="3716108"/>
            <a:ext cx="1008112" cy="369332"/>
          </a:xfrm>
          <a:prstGeom prst="rect">
            <a:avLst/>
          </a:prstGeom>
          <a:noFill/>
        </p:spPr>
        <p:txBody>
          <a:bodyPr wrap="square" rtlCol="0">
            <a:spAutoFit/>
          </a:bodyPr>
          <a:lstStyle/>
          <a:p>
            <a:pPr algn="ctr"/>
            <a:r>
              <a:rPr lang="en-US" altLang="ko-KR" dirty="0"/>
              <a:t>reset</a:t>
            </a:r>
            <a:endParaRPr lang="ko-KR" altLang="en-US" dirty="0"/>
          </a:p>
        </p:txBody>
      </p:sp>
      <p:sp>
        <p:nvSpPr>
          <p:cNvPr id="19" name="TextBox 18">
            <a:extLst>
              <a:ext uri="{FF2B5EF4-FFF2-40B4-BE49-F238E27FC236}">
                <a16:creationId xmlns:a16="http://schemas.microsoft.com/office/drawing/2014/main" id="{4B6E5B9C-52C8-6131-7000-58CAD9ED4125}"/>
              </a:ext>
            </a:extLst>
          </p:cNvPr>
          <p:cNvSpPr txBox="1"/>
          <p:nvPr/>
        </p:nvSpPr>
        <p:spPr>
          <a:xfrm>
            <a:off x="452672" y="981489"/>
            <a:ext cx="6984776" cy="369332"/>
          </a:xfrm>
          <a:prstGeom prst="rect">
            <a:avLst/>
          </a:prstGeom>
          <a:noFill/>
        </p:spPr>
        <p:txBody>
          <a:bodyPr wrap="square" rtlCol="0">
            <a:spAutoFit/>
          </a:bodyPr>
          <a:lstStyle/>
          <a:p>
            <a:r>
              <a:rPr lang="en-US" altLang="ko-KR" dirty="0"/>
              <a:t>Reset : </a:t>
            </a:r>
            <a:r>
              <a:rPr lang="ko-KR" altLang="en-US" dirty="0"/>
              <a:t>지금까지 했던 프론트와 </a:t>
            </a:r>
            <a:r>
              <a:rPr lang="ko-KR" altLang="en-US" dirty="0" err="1"/>
              <a:t>벡엔드를</a:t>
            </a:r>
            <a:r>
              <a:rPr lang="ko-KR" altLang="en-US" dirty="0"/>
              <a:t> 다 엎고 처음부터 시작 </a:t>
            </a:r>
          </a:p>
        </p:txBody>
      </p:sp>
    </p:spTree>
    <p:extLst>
      <p:ext uri="{BB962C8B-B14F-4D97-AF65-F5344CB8AC3E}">
        <p14:creationId xmlns:p14="http://schemas.microsoft.com/office/powerpoint/2010/main" val="348767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9F79E7-3F97-F768-CF1E-167B9C735BFB}"/>
              </a:ext>
            </a:extLst>
          </p:cNvPr>
          <p:cNvSpPr>
            <a:spLocks noGrp="1"/>
          </p:cNvSpPr>
          <p:nvPr>
            <p:ph type="title"/>
          </p:nvPr>
        </p:nvSpPr>
        <p:spPr/>
        <p:txBody>
          <a:bodyPr/>
          <a:lstStyle/>
          <a:p>
            <a:r>
              <a:rPr lang="ko-KR" altLang="en-US" dirty="0"/>
              <a:t>후기</a:t>
            </a:r>
            <a:r>
              <a:rPr lang="en-US" altLang="ko-KR" dirty="0"/>
              <a:t>(</a:t>
            </a:r>
            <a:r>
              <a:rPr lang="ko-KR" altLang="en-US" dirty="0"/>
              <a:t>잡담</a:t>
            </a:r>
            <a:r>
              <a:rPr lang="en-US" altLang="ko-KR" dirty="0"/>
              <a:t>)</a:t>
            </a:r>
            <a:r>
              <a:rPr lang="ko-KR" altLang="en-US" dirty="0"/>
              <a:t> </a:t>
            </a:r>
            <a:r>
              <a:rPr lang="en-US" altLang="ko-KR" dirty="0"/>
              <a:t>: </a:t>
            </a:r>
            <a:r>
              <a:rPr lang="ko-KR" altLang="en-US" dirty="0"/>
              <a:t>개발과정 중 있었던 일 </a:t>
            </a:r>
          </a:p>
        </p:txBody>
      </p:sp>
    </p:spTree>
    <p:extLst>
      <p:ext uri="{BB962C8B-B14F-4D97-AF65-F5344CB8AC3E}">
        <p14:creationId xmlns:p14="http://schemas.microsoft.com/office/powerpoint/2010/main" val="365940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047B77-534C-3A7A-7B3F-6D62794F6217}"/>
              </a:ext>
            </a:extLst>
          </p:cNvPr>
          <p:cNvSpPr>
            <a:spLocks noGrp="1"/>
          </p:cNvSpPr>
          <p:nvPr>
            <p:ph type="title"/>
          </p:nvPr>
        </p:nvSpPr>
        <p:spPr>
          <a:xfrm>
            <a:off x="335360" y="3440495"/>
            <a:ext cx="11425269" cy="611352"/>
          </a:xfrm>
        </p:spPr>
        <p:txBody>
          <a:bodyPr/>
          <a:lstStyle/>
          <a:p>
            <a:pPr algn="ctr"/>
            <a:r>
              <a:rPr lang="ko-KR" altLang="en-US" sz="4000" dirty="0"/>
              <a:t>감사합니다</a:t>
            </a:r>
          </a:p>
        </p:txBody>
      </p:sp>
    </p:spTree>
    <p:extLst>
      <p:ext uri="{BB962C8B-B14F-4D97-AF65-F5344CB8AC3E}">
        <p14:creationId xmlns:p14="http://schemas.microsoft.com/office/powerpoint/2010/main" val="62404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1135892992"/>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V1.0.0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2022/05/14</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초기기획 버전 </a:t>
                      </a:r>
                      <a:r>
                        <a:rPr lang="en-US" altLang="ko-KR" sz="900" dirty="0">
                          <a:solidFill>
                            <a:schemeClr val="tx1"/>
                          </a:solidFill>
                        </a:rPr>
                        <a:t>(</a:t>
                      </a:r>
                      <a:r>
                        <a:rPr lang="ko-KR" altLang="en-US" sz="900" dirty="0">
                          <a:solidFill>
                            <a:schemeClr val="tx1"/>
                          </a:solidFill>
                        </a:rPr>
                        <a:t>최초버전</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유재림</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900" dirty="0">
                          <a:solidFill>
                            <a:schemeClr val="tx1"/>
                          </a:solidFill>
                          <a:latin typeface="+mn-ea"/>
                          <a:ea typeface="+mn-ea"/>
                        </a:rPr>
                        <a:t>V1.1.0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a:solidFill>
                            <a:schemeClr val="tx1"/>
                          </a:solidFill>
                          <a:latin typeface="+mn-ea"/>
                          <a:ea typeface="+mn-ea"/>
                        </a:rPr>
                        <a:t>2022/5/20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900" dirty="0">
                          <a:solidFill>
                            <a:schemeClr val="tx1"/>
                          </a:solidFill>
                        </a:rPr>
                        <a:t>Node</a:t>
                      </a:r>
                      <a:r>
                        <a:rPr lang="ko-KR" altLang="en-US" sz="900" dirty="0">
                          <a:solidFill>
                            <a:schemeClr val="tx1"/>
                          </a:solidFill>
                        </a:rPr>
                        <a:t> </a:t>
                      </a:r>
                      <a:r>
                        <a:rPr lang="en-US" altLang="ko-KR" sz="900" dirty="0" err="1">
                          <a:solidFill>
                            <a:schemeClr val="tx1"/>
                          </a:solidFill>
                        </a:rPr>
                        <a:t>js</a:t>
                      </a:r>
                      <a:r>
                        <a:rPr lang="ko-KR" altLang="en-US" sz="900" dirty="0">
                          <a:solidFill>
                            <a:schemeClr val="tx1"/>
                          </a:solidFill>
                        </a:rPr>
                        <a:t> </a:t>
                      </a:r>
                      <a:r>
                        <a:rPr lang="ko-KR" altLang="en-US" sz="900" dirty="0" err="1">
                          <a:solidFill>
                            <a:schemeClr val="tx1"/>
                          </a:solidFill>
                        </a:rPr>
                        <a:t>로컬호스트</a:t>
                      </a:r>
                      <a:r>
                        <a:rPr lang="ko-KR" altLang="en-US" sz="900" dirty="0">
                          <a:solidFill>
                            <a:schemeClr val="tx1"/>
                          </a:solidFill>
                        </a:rPr>
                        <a:t> 서버 연결 </a:t>
                      </a:r>
                      <a:r>
                        <a:rPr lang="en-US" altLang="ko-KR" sz="900" dirty="0">
                          <a:solidFill>
                            <a:schemeClr val="tx1"/>
                          </a:solidFill>
                        </a:rPr>
                        <a:t>, </a:t>
                      </a:r>
                      <a:r>
                        <a:rPr lang="ko-KR" altLang="en-US" sz="900" dirty="0">
                          <a:solidFill>
                            <a:schemeClr val="tx1"/>
                          </a:solidFill>
                        </a:rPr>
                        <a:t>웹페이지 연결 </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유재림 </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900" dirty="0">
                          <a:solidFill>
                            <a:schemeClr val="tx1"/>
                          </a:solidFill>
                          <a:latin typeface="+mn-ea"/>
                          <a:ea typeface="+mn-ea"/>
                        </a:rPr>
                        <a:t>V1.2.0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2022/06/24</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r>
                        <a:rPr lang="en-US" altLang="ko-KR" sz="900" dirty="0">
                          <a:solidFill>
                            <a:schemeClr val="tx1"/>
                          </a:solidFill>
                          <a:latin typeface="+mn-ea"/>
                          <a:ea typeface="+mn-ea"/>
                        </a:rPr>
                        <a:t>Node </a:t>
                      </a:r>
                      <a:r>
                        <a:rPr lang="en-US" altLang="ko-KR" sz="900" dirty="0" err="1">
                          <a:solidFill>
                            <a:schemeClr val="tx1"/>
                          </a:solidFill>
                          <a:latin typeface="+mn-ea"/>
                          <a:ea typeface="+mn-ea"/>
                        </a:rPr>
                        <a:t>js</a:t>
                      </a:r>
                      <a:r>
                        <a:rPr lang="ko-KR" altLang="en-US" sz="900" dirty="0">
                          <a:solidFill>
                            <a:schemeClr val="tx1"/>
                          </a:solidFill>
                          <a:latin typeface="+mn-ea"/>
                          <a:ea typeface="+mn-ea"/>
                        </a:rPr>
                        <a:t>로 </a:t>
                      </a:r>
                      <a:r>
                        <a:rPr lang="en-US" altLang="ko-KR" sz="900" dirty="0" err="1">
                          <a:solidFill>
                            <a:schemeClr val="tx1"/>
                          </a:solidFill>
                          <a:latin typeface="+mn-ea"/>
                          <a:ea typeface="+mn-ea"/>
                        </a:rPr>
                        <a:t>mariaDB</a:t>
                      </a:r>
                      <a:r>
                        <a:rPr lang="ko-KR" altLang="en-US" sz="900" dirty="0">
                          <a:solidFill>
                            <a:schemeClr val="tx1"/>
                          </a:solidFill>
                          <a:latin typeface="+mn-ea"/>
                          <a:ea typeface="+mn-ea"/>
                        </a:rPr>
                        <a:t>연결 </a:t>
                      </a:r>
                      <a:r>
                        <a:rPr lang="en-US" altLang="ko-KR" sz="900" dirty="0">
                          <a:solidFill>
                            <a:schemeClr val="tx1"/>
                          </a:solidFill>
                          <a:latin typeface="+mn-ea"/>
                          <a:ea typeface="+mn-ea"/>
                        </a:rPr>
                        <a:t>, </a:t>
                      </a:r>
                      <a:r>
                        <a:rPr lang="ko-KR" altLang="en-US" sz="900" dirty="0">
                          <a:solidFill>
                            <a:schemeClr val="tx1"/>
                          </a:solidFill>
                          <a:latin typeface="+mn-ea"/>
                          <a:ea typeface="+mn-ea"/>
                        </a:rPr>
                        <a:t>글쓰기 페이지 추가 </a:t>
                      </a:r>
                      <a:r>
                        <a:rPr lang="en-US" altLang="ko-KR" sz="900" dirty="0">
                          <a:solidFill>
                            <a:schemeClr val="tx1"/>
                          </a:solidFill>
                          <a:latin typeface="+mn-ea"/>
                          <a:ea typeface="+mn-ea"/>
                        </a:rPr>
                        <a:t>, </a:t>
                      </a:r>
                      <a:r>
                        <a:rPr lang="ko-KR" altLang="en-US" sz="900" dirty="0">
                          <a:solidFill>
                            <a:schemeClr val="tx1"/>
                          </a:solidFill>
                          <a:latin typeface="+mn-ea"/>
                          <a:ea typeface="+mn-ea"/>
                        </a:rPr>
                        <a:t>이미지 </a:t>
                      </a:r>
                      <a:r>
                        <a:rPr lang="en-US" altLang="ko-KR" sz="900" dirty="0">
                          <a:solidFill>
                            <a:schemeClr val="tx1"/>
                          </a:solidFill>
                          <a:latin typeface="+mn-ea"/>
                          <a:ea typeface="+mn-ea"/>
                        </a:rPr>
                        <a:t>DB insert</a:t>
                      </a:r>
                      <a:r>
                        <a:rPr lang="ko-KR" altLang="en-US" sz="900" dirty="0">
                          <a:solidFill>
                            <a:schemeClr val="tx1"/>
                          </a:solidFill>
                          <a:latin typeface="+mn-ea"/>
                          <a:ea typeface="+mn-ea"/>
                        </a:rPr>
                        <a:t>기능 추가 </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유재림 </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graphicFrame>
        <p:nvGraphicFramePr>
          <p:cNvPr id="4" name="표 5">
            <a:extLst>
              <a:ext uri="{FF2B5EF4-FFF2-40B4-BE49-F238E27FC236}">
                <a16:creationId xmlns:a16="http://schemas.microsoft.com/office/drawing/2014/main" id="{9546C43B-DFF8-F367-404C-39A42C416E25}"/>
              </a:ext>
            </a:extLst>
          </p:cNvPr>
          <p:cNvGraphicFramePr>
            <a:graphicFrameLocks noGrp="1"/>
          </p:cNvGraphicFramePr>
          <p:nvPr>
            <p:extLst>
              <p:ext uri="{D42A27DB-BD31-4B8C-83A1-F6EECF244321}">
                <p14:modId xmlns:p14="http://schemas.microsoft.com/office/powerpoint/2010/main" val="2640729733"/>
              </p:ext>
            </p:extLst>
          </p:nvPr>
        </p:nvGraphicFramePr>
        <p:xfrm>
          <a:off x="695400" y="1340768"/>
          <a:ext cx="10945216" cy="2238350"/>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709514068"/>
                    </a:ext>
                  </a:extLst>
                </a:gridCol>
                <a:gridCol w="9793088">
                  <a:extLst>
                    <a:ext uri="{9D8B030D-6E8A-4147-A177-3AD203B41FA5}">
                      <a16:colId xmlns:a16="http://schemas.microsoft.com/office/drawing/2014/main" val="527317457"/>
                    </a:ext>
                  </a:extLst>
                </a:gridCol>
              </a:tblGrid>
              <a:tr h="360040">
                <a:tc>
                  <a:txBody>
                    <a:bodyPr/>
                    <a:lstStyle/>
                    <a:p>
                      <a:pPr algn="ctr" latinLnBrk="1"/>
                      <a:r>
                        <a:rPr lang="ko-KR" altLang="en-US" sz="1050" dirty="0">
                          <a:latin typeface="Algerian" panose="04020705040A02060702" pitchFamily="82" charset="0"/>
                        </a:rPr>
                        <a:t>구분 </a:t>
                      </a:r>
                    </a:p>
                  </a:txBody>
                  <a:tcPr anchor="ctr">
                    <a:solidFill>
                      <a:schemeClr val="bg1">
                        <a:lumMod val="85000"/>
                      </a:schemeClr>
                    </a:solidFill>
                  </a:tcPr>
                </a:tc>
                <a:tc>
                  <a:txBody>
                    <a:bodyPr/>
                    <a:lstStyle/>
                    <a:p>
                      <a:pPr algn="ctr" latinLnBrk="1"/>
                      <a:r>
                        <a:rPr lang="ko-KR" altLang="en-US" sz="1050" dirty="0">
                          <a:latin typeface="Algerian" panose="04020705040A02060702" pitchFamily="82" charset="0"/>
                        </a:rPr>
                        <a:t>내용</a:t>
                      </a:r>
                    </a:p>
                  </a:txBody>
                  <a:tcPr anchor="ctr">
                    <a:solidFill>
                      <a:schemeClr val="bg1">
                        <a:lumMod val="85000"/>
                      </a:schemeClr>
                    </a:solidFill>
                  </a:tcPr>
                </a:tc>
                <a:extLst>
                  <a:ext uri="{0D108BD9-81ED-4DB2-BD59-A6C34878D82A}">
                    <a16:rowId xmlns:a16="http://schemas.microsoft.com/office/drawing/2014/main" val="1840959396"/>
                  </a:ext>
                </a:extLst>
              </a:tr>
              <a:tr h="432048">
                <a:tc>
                  <a:txBody>
                    <a:bodyPr/>
                    <a:lstStyle/>
                    <a:p>
                      <a:pPr marL="0" indent="0" algn="ctr" latinLnBrk="1">
                        <a:buFont typeface="+mj-lt"/>
                        <a:buNone/>
                      </a:pPr>
                      <a:r>
                        <a:rPr lang="ko-KR" altLang="en-US" sz="1050" dirty="0">
                          <a:latin typeface="Algerian" panose="04020705040A02060702" pitchFamily="82" charset="0"/>
                        </a:rPr>
                        <a:t>기획목적</a:t>
                      </a:r>
                    </a:p>
                  </a:txBody>
                  <a:tcPr anchor="ctr"/>
                </a:tc>
                <a:tc>
                  <a:txBody>
                    <a:bodyPr/>
                    <a:lstStyle/>
                    <a:p>
                      <a:pPr marL="171450" indent="-171450" latinLnBrk="1">
                        <a:buFont typeface="Arial" panose="020B0604020202020204" pitchFamily="34" charset="0"/>
                        <a:buChar char="•"/>
                      </a:pPr>
                      <a:r>
                        <a:rPr lang="ko-KR" altLang="en-US" sz="900" dirty="0">
                          <a:latin typeface="Algerian" panose="04020705040A02060702" pitchFamily="82" charset="0"/>
                        </a:rPr>
                        <a:t>갤러리를 만들어서 학생들의 추억을 상기하고 </a:t>
                      </a:r>
                      <a:r>
                        <a:rPr lang="en-US" altLang="ko-KR" sz="900" dirty="0">
                          <a:latin typeface="Algerian" panose="04020705040A02060702" pitchFamily="82" charset="0"/>
                        </a:rPr>
                        <a:t>, </a:t>
                      </a:r>
                      <a:r>
                        <a:rPr lang="ko-KR" altLang="en-US" sz="900" dirty="0">
                          <a:latin typeface="Algerian" panose="04020705040A02060702" pitchFamily="82" charset="0"/>
                        </a:rPr>
                        <a:t>앨범형식으로 웹사이트를 만들어서 관리하기 위함</a:t>
                      </a:r>
                    </a:p>
                  </a:txBody>
                  <a:tcPr/>
                </a:tc>
                <a:extLst>
                  <a:ext uri="{0D108BD9-81ED-4DB2-BD59-A6C34878D82A}">
                    <a16:rowId xmlns:a16="http://schemas.microsoft.com/office/drawing/2014/main" val="210719013"/>
                  </a:ext>
                </a:extLst>
              </a:tr>
              <a:tr h="471671">
                <a:tc>
                  <a:txBody>
                    <a:bodyPr/>
                    <a:lstStyle/>
                    <a:p>
                      <a:pPr marL="0" indent="0" algn="ctr" latinLnBrk="1">
                        <a:buFont typeface="+mj-lt"/>
                        <a:buNone/>
                      </a:pPr>
                      <a:r>
                        <a:rPr lang="ko-KR" altLang="en-US" sz="1050" dirty="0">
                          <a:latin typeface="Algerian" panose="04020705040A02060702" pitchFamily="82" charset="0"/>
                        </a:rPr>
                        <a:t>기대효과</a:t>
                      </a:r>
                    </a:p>
                  </a:txBody>
                  <a:tcPr anchor="ctr"/>
                </a:tc>
                <a:tc>
                  <a:txBody>
                    <a:bodyPr/>
                    <a:lstStyle/>
                    <a:p>
                      <a:pPr marL="171450" indent="-171450" latinLnBrk="1">
                        <a:buFont typeface="Arial" panose="020B0604020202020204" pitchFamily="34" charset="0"/>
                        <a:buChar char="•"/>
                      </a:pPr>
                      <a:r>
                        <a:rPr lang="en-US" altLang="ko-KR" sz="900" dirty="0">
                          <a:latin typeface="Algerian" panose="04020705040A02060702" pitchFamily="82" charset="0"/>
                        </a:rPr>
                        <a:t>2</a:t>
                      </a:r>
                      <a:r>
                        <a:rPr lang="ko-KR" altLang="en-US" sz="900" dirty="0">
                          <a:latin typeface="Algerian" panose="04020705040A02060702" pitchFamily="82" charset="0"/>
                        </a:rPr>
                        <a:t>학기말에 공식발표시</a:t>
                      </a:r>
                      <a:r>
                        <a:rPr lang="en-US" altLang="ko-KR" sz="900" dirty="0">
                          <a:latin typeface="Algerian" panose="04020705040A02060702" pitchFamily="82" charset="0"/>
                        </a:rPr>
                        <a:t>,</a:t>
                      </a:r>
                      <a:r>
                        <a:rPr lang="ko-KR" altLang="en-US" sz="900" dirty="0">
                          <a:latin typeface="Algerian" panose="04020705040A02060702" pitchFamily="82" charset="0"/>
                        </a:rPr>
                        <a:t> </a:t>
                      </a:r>
                      <a:r>
                        <a:rPr lang="en-US" altLang="ko-KR" sz="900" dirty="0">
                          <a:latin typeface="Algerian" panose="04020705040A02060702" pitchFamily="82" charset="0"/>
                        </a:rPr>
                        <a:t>MT , </a:t>
                      </a:r>
                      <a:r>
                        <a:rPr lang="ko-KR" altLang="en-US" sz="900" dirty="0">
                          <a:latin typeface="Algerian" panose="04020705040A02060702" pitchFamily="82" charset="0"/>
                        </a:rPr>
                        <a:t>학교 </a:t>
                      </a:r>
                      <a:r>
                        <a:rPr lang="ko-KR" altLang="en-US" sz="900" dirty="0" err="1">
                          <a:latin typeface="Algerian" panose="04020705040A02060702" pitchFamily="82" charset="0"/>
                        </a:rPr>
                        <a:t>축재등</a:t>
                      </a:r>
                      <a:r>
                        <a:rPr lang="ko-KR" altLang="en-US" sz="900" dirty="0">
                          <a:latin typeface="Algerian" panose="04020705040A02060702" pitchFamily="82" charset="0"/>
                        </a:rPr>
                        <a:t> 여러가지 장소등에서 찍은 사진들을 그룹끼리 공유할 수 있을 것으로 기대함 </a:t>
                      </a:r>
                    </a:p>
                  </a:txBody>
                  <a:tcPr/>
                </a:tc>
                <a:extLst>
                  <a:ext uri="{0D108BD9-81ED-4DB2-BD59-A6C34878D82A}">
                    <a16:rowId xmlns:a16="http://schemas.microsoft.com/office/drawing/2014/main" val="3118457113"/>
                  </a:ext>
                </a:extLst>
              </a:tr>
              <a:tr h="471671">
                <a:tc>
                  <a:txBody>
                    <a:bodyPr/>
                    <a:lstStyle/>
                    <a:p>
                      <a:pPr marL="0" indent="0" algn="ctr" latinLnBrk="1">
                        <a:buFont typeface="+mj-lt"/>
                        <a:buNone/>
                      </a:pPr>
                      <a:r>
                        <a:rPr lang="ko-KR" altLang="en-US" sz="1050" dirty="0">
                          <a:latin typeface="Algerian" panose="04020705040A02060702" pitchFamily="82" charset="0"/>
                        </a:rPr>
                        <a:t>기능요약 </a:t>
                      </a:r>
                    </a:p>
                  </a:txBody>
                  <a:tcPr anchor="ctr"/>
                </a:tc>
                <a:tc>
                  <a:txBody>
                    <a:bodyPr/>
                    <a:lstStyle/>
                    <a:p>
                      <a:pPr marL="171450" indent="-171450" latinLnBrk="1">
                        <a:buFont typeface="Arial" panose="020B0604020202020204" pitchFamily="34" charset="0"/>
                        <a:buChar char="•"/>
                      </a:pPr>
                      <a:r>
                        <a:rPr lang="ko-KR" altLang="en-US" sz="900" dirty="0">
                          <a:latin typeface="Algerian" panose="04020705040A02060702" pitchFamily="82" charset="0"/>
                        </a:rPr>
                        <a:t>이점은 페이지 </a:t>
                      </a:r>
                      <a:r>
                        <a:rPr lang="ko-KR" altLang="en-US" sz="900" dirty="0" err="1">
                          <a:latin typeface="Algerian" panose="04020705040A02060702" pitchFamily="82" charset="0"/>
                        </a:rPr>
                        <a:t>설명란에</a:t>
                      </a:r>
                      <a:r>
                        <a:rPr lang="ko-KR" altLang="en-US" sz="900" dirty="0">
                          <a:latin typeface="Algerian" panose="04020705040A02060702" pitchFamily="82" charset="0"/>
                        </a:rPr>
                        <a:t> 자세히 설명 </a:t>
                      </a:r>
                      <a:r>
                        <a:rPr lang="en-US" altLang="ko-KR" sz="900" dirty="0">
                          <a:latin typeface="Algerian" panose="04020705040A02060702" pitchFamily="82" charset="0"/>
                        </a:rPr>
                        <a:t>, </a:t>
                      </a:r>
                      <a:r>
                        <a:rPr lang="ko-KR" altLang="en-US" sz="900" dirty="0">
                          <a:latin typeface="Algerian" panose="04020705040A02060702" pitchFamily="82" charset="0"/>
                        </a:rPr>
                        <a:t>사진을 올리고 이를 유저들이 제거하거나 수정할 수 있음</a:t>
                      </a:r>
                    </a:p>
                  </a:txBody>
                  <a:tcPr/>
                </a:tc>
                <a:extLst>
                  <a:ext uri="{0D108BD9-81ED-4DB2-BD59-A6C34878D82A}">
                    <a16:rowId xmlns:a16="http://schemas.microsoft.com/office/drawing/2014/main" val="2010468619"/>
                  </a:ext>
                </a:extLst>
              </a:tr>
              <a:tr h="471671">
                <a:tc>
                  <a:txBody>
                    <a:bodyPr/>
                    <a:lstStyle/>
                    <a:p>
                      <a:pPr marL="0" indent="0" algn="ctr" latinLnBrk="1">
                        <a:buFont typeface="+mj-lt"/>
                        <a:buNone/>
                      </a:pPr>
                      <a:r>
                        <a:rPr lang="ko-KR" altLang="en-US" sz="1050" dirty="0">
                          <a:latin typeface="Algerian" panose="04020705040A02060702" pitchFamily="82" charset="0"/>
                        </a:rPr>
                        <a:t>기타사항</a:t>
                      </a:r>
                    </a:p>
                  </a:txBody>
                  <a:tcPr anchor="ctr"/>
                </a:tc>
                <a:tc>
                  <a:txBody>
                    <a:bodyPr/>
                    <a:lstStyle/>
                    <a:p>
                      <a:pPr latinLnBrk="1"/>
                      <a:r>
                        <a:rPr lang="ko-KR" altLang="en-US" sz="900" dirty="0">
                          <a:latin typeface="Algerian" panose="04020705040A02060702" pitchFamily="82" charset="0"/>
                        </a:rPr>
                        <a:t>개발언어 </a:t>
                      </a:r>
                      <a:r>
                        <a:rPr lang="en-US" altLang="ko-KR" sz="900" dirty="0">
                          <a:latin typeface="Algerian" panose="04020705040A02060702" pitchFamily="82" charset="0"/>
                        </a:rPr>
                        <a:t>: NODE JS V18.1.0 , HTML , CSS , </a:t>
                      </a:r>
                    </a:p>
                    <a:p>
                      <a:pPr latinLnBrk="1"/>
                      <a:r>
                        <a:rPr lang="ko-KR" altLang="en-US" sz="900" dirty="0">
                          <a:latin typeface="Algerian" panose="04020705040A02060702" pitchFamily="82" charset="0"/>
                        </a:rPr>
                        <a:t>데이터 베이스 </a:t>
                      </a:r>
                      <a:r>
                        <a:rPr lang="en-US" altLang="ko-KR" sz="900" dirty="0">
                          <a:latin typeface="Algerian" panose="04020705040A02060702" pitchFamily="82" charset="0"/>
                        </a:rPr>
                        <a:t>: MYSQL </a:t>
                      </a:r>
                    </a:p>
                    <a:p>
                      <a:pPr latinLnBrk="1"/>
                      <a:r>
                        <a:rPr lang="en-US" altLang="ko-KR" sz="900" dirty="0">
                          <a:latin typeface="Algerian" panose="04020705040A02060702" pitchFamily="82" charset="0"/>
                        </a:rPr>
                        <a:t>COMMENT : </a:t>
                      </a:r>
                      <a:r>
                        <a:rPr lang="ko-KR" altLang="en-US" sz="900" dirty="0">
                          <a:latin typeface="Algerian" panose="04020705040A02060702" pitchFamily="82" charset="0"/>
                        </a:rPr>
                        <a:t>이 프로젝트는 </a:t>
                      </a:r>
                      <a:r>
                        <a:rPr lang="en-US" altLang="ko-KR" sz="900" dirty="0">
                          <a:latin typeface="Algerian" panose="04020705040A02060702" pitchFamily="82" charset="0"/>
                        </a:rPr>
                        <a:t>ai</a:t>
                      </a:r>
                      <a:r>
                        <a:rPr lang="ko-KR" altLang="en-US" sz="900" dirty="0">
                          <a:latin typeface="Algerian" panose="04020705040A02060702" pitchFamily="82" charset="0"/>
                        </a:rPr>
                        <a:t>융합학부 개발국의 </a:t>
                      </a:r>
                      <a:r>
                        <a:rPr lang="en-US" altLang="ko-KR" sz="900" dirty="0">
                          <a:latin typeface="Algerian" panose="04020705040A02060702" pitchFamily="82" charset="0"/>
                        </a:rPr>
                        <a:t>1</a:t>
                      </a:r>
                      <a:r>
                        <a:rPr lang="ko-KR" altLang="en-US" sz="900" dirty="0">
                          <a:latin typeface="Algerian" panose="04020705040A02060702" pitchFamily="82" charset="0"/>
                        </a:rPr>
                        <a:t>인 </a:t>
                      </a:r>
                      <a:r>
                        <a:rPr lang="en-US" altLang="ko-KR" sz="900" dirty="0">
                          <a:latin typeface="Algerian" panose="04020705040A02060702" pitchFamily="82" charset="0"/>
                        </a:rPr>
                        <a:t>1</a:t>
                      </a:r>
                      <a:r>
                        <a:rPr lang="ko-KR" altLang="en-US" sz="900" dirty="0">
                          <a:latin typeface="Algerian" panose="04020705040A02060702" pitchFamily="82" charset="0"/>
                        </a:rPr>
                        <a:t>프로젝트임을 알려드립니다</a:t>
                      </a:r>
                      <a:r>
                        <a:rPr lang="en-US" altLang="ko-KR" sz="900" dirty="0">
                          <a:latin typeface="Algerian" panose="04020705040A02060702" pitchFamily="82" charset="0"/>
                        </a:rPr>
                        <a:t>. </a:t>
                      </a:r>
                      <a:endParaRPr lang="ko-KR" altLang="en-US" sz="900" dirty="0">
                        <a:latin typeface="Algerian" panose="04020705040A02060702" pitchFamily="82" charset="0"/>
                      </a:endParaRPr>
                    </a:p>
                  </a:txBody>
                  <a:tcPr/>
                </a:tc>
                <a:extLst>
                  <a:ext uri="{0D108BD9-81ED-4DB2-BD59-A6C34878D82A}">
                    <a16:rowId xmlns:a16="http://schemas.microsoft.com/office/drawing/2014/main" val="1558800470"/>
                  </a:ext>
                </a:extLst>
              </a:tr>
            </a:tbl>
          </a:graphicData>
        </a:graphic>
      </p:graphicFrame>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0DE696-7089-8127-5E70-30C4C3839F27}"/>
              </a:ext>
            </a:extLst>
          </p:cNvPr>
          <p:cNvSpPr>
            <a:spLocks noGrp="1"/>
          </p:cNvSpPr>
          <p:nvPr>
            <p:ph type="title"/>
          </p:nvPr>
        </p:nvSpPr>
        <p:spPr>
          <a:xfrm>
            <a:off x="0" y="26813"/>
            <a:ext cx="11425269" cy="611352"/>
          </a:xfrm>
        </p:spPr>
        <p:txBody>
          <a:bodyPr/>
          <a:lstStyle/>
          <a:p>
            <a:r>
              <a:rPr lang="en-US" altLang="ko-KR" dirty="0"/>
              <a:t>Database flow</a:t>
            </a:r>
            <a:r>
              <a:rPr lang="ko-KR" altLang="en-US" dirty="0"/>
              <a:t>초기기획</a:t>
            </a:r>
            <a:r>
              <a:rPr lang="en-US" altLang="ko-KR" dirty="0"/>
              <a:t> </a:t>
            </a:r>
            <a:endParaRPr lang="ko-KR" altLang="en-US" dirty="0"/>
          </a:p>
        </p:txBody>
      </p:sp>
      <p:pic>
        <p:nvPicPr>
          <p:cNvPr id="6" name="그림 5">
            <a:extLst>
              <a:ext uri="{FF2B5EF4-FFF2-40B4-BE49-F238E27FC236}">
                <a16:creationId xmlns:a16="http://schemas.microsoft.com/office/drawing/2014/main" id="{971B87C4-D03C-E931-BF05-475FE4350D02}"/>
              </a:ext>
            </a:extLst>
          </p:cNvPr>
          <p:cNvPicPr>
            <a:picLocks noChangeAspect="1"/>
          </p:cNvPicPr>
          <p:nvPr/>
        </p:nvPicPr>
        <p:blipFill>
          <a:blip r:embed="rId2"/>
          <a:stretch>
            <a:fillRect/>
          </a:stretch>
        </p:blipFill>
        <p:spPr>
          <a:xfrm>
            <a:off x="983432" y="638165"/>
            <a:ext cx="10225136" cy="5991674"/>
          </a:xfrm>
          <a:prstGeom prst="rect">
            <a:avLst/>
          </a:prstGeom>
        </p:spPr>
      </p:pic>
    </p:spTree>
    <p:extLst>
      <p:ext uri="{BB962C8B-B14F-4D97-AF65-F5344CB8AC3E}">
        <p14:creationId xmlns:p14="http://schemas.microsoft.com/office/powerpoint/2010/main" val="63122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7E4546-45E9-AEE0-292F-5746FEE83DBA}"/>
              </a:ext>
            </a:extLst>
          </p:cNvPr>
          <p:cNvSpPr>
            <a:spLocks noGrp="1"/>
          </p:cNvSpPr>
          <p:nvPr>
            <p:ph type="title"/>
          </p:nvPr>
        </p:nvSpPr>
        <p:spPr/>
        <p:txBody>
          <a:bodyPr/>
          <a:lstStyle/>
          <a:p>
            <a:br>
              <a:rPr lang="en-US" altLang="ko-KR" dirty="0"/>
            </a:br>
            <a:r>
              <a:rPr lang="ko-KR" altLang="en-US" dirty="0"/>
              <a:t>현재 데이터 흐름도 </a:t>
            </a:r>
            <a:br>
              <a:rPr lang="en-US" altLang="ko-KR" dirty="0"/>
            </a:br>
            <a:endParaRPr lang="ko-KR" altLang="en-US" dirty="0"/>
          </a:p>
        </p:txBody>
      </p:sp>
      <p:pic>
        <p:nvPicPr>
          <p:cNvPr id="6" name="그림 5">
            <a:extLst>
              <a:ext uri="{FF2B5EF4-FFF2-40B4-BE49-F238E27FC236}">
                <a16:creationId xmlns:a16="http://schemas.microsoft.com/office/drawing/2014/main" id="{AD00E40C-9466-0E8C-1D50-BE28C6308C68}"/>
              </a:ext>
            </a:extLst>
          </p:cNvPr>
          <p:cNvPicPr>
            <a:picLocks noChangeAspect="1"/>
          </p:cNvPicPr>
          <p:nvPr/>
        </p:nvPicPr>
        <p:blipFill>
          <a:blip r:embed="rId2"/>
          <a:stretch>
            <a:fillRect/>
          </a:stretch>
        </p:blipFill>
        <p:spPr>
          <a:xfrm>
            <a:off x="2783632" y="1820520"/>
            <a:ext cx="5976664" cy="3914072"/>
          </a:xfrm>
          <a:prstGeom prst="rect">
            <a:avLst/>
          </a:prstGeom>
        </p:spPr>
      </p:pic>
    </p:spTree>
    <p:extLst>
      <p:ext uri="{BB962C8B-B14F-4D97-AF65-F5344CB8AC3E}">
        <p14:creationId xmlns:p14="http://schemas.microsoft.com/office/powerpoint/2010/main" val="355914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103977-9B28-1F06-530C-3122F02156F6}"/>
              </a:ext>
            </a:extLst>
          </p:cNvPr>
          <p:cNvSpPr>
            <a:spLocks noGrp="1"/>
          </p:cNvSpPr>
          <p:nvPr>
            <p:ph type="title"/>
          </p:nvPr>
        </p:nvSpPr>
        <p:spPr/>
        <p:txBody>
          <a:bodyPr/>
          <a:lstStyle/>
          <a:p>
            <a:r>
              <a:rPr lang="en-US" altLang="ko-KR" dirty="0"/>
              <a:t>Comment </a:t>
            </a:r>
            <a:endParaRPr lang="ko-KR" altLang="en-US" dirty="0"/>
          </a:p>
        </p:txBody>
      </p:sp>
      <p:sp>
        <p:nvSpPr>
          <p:cNvPr id="3" name="제목 1">
            <a:extLst>
              <a:ext uri="{FF2B5EF4-FFF2-40B4-BE49-F238E27FC236}">
                <a16:creationId xmlns:a16="http://schemas.microsoft.com/office/drawing/2014/main" id="{2A8234DC-6460-F865-FE1C-192832E0E443}"/>
              </a:ext>
            </a:extLst>
          </p:cNvPr>
          <p:cNvSpPr txBox="1">
            <a:spLocks/>
          </p:cNvSpPr>
          <p:nvPr/>
        </p:nvSpPr>
        <p:spPr>
          <a:xfrm>
            <a:off x="383365" y="3123324"/>
            <a:ext cx="11425269" cy="6113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dirty="0"/>
              <a:t>다음 슬라이드 </a:t>
            </a:r>
            <a:r>
              <a:rPr lang="ko-KR" altLang="en-US" dirty="0" err="1"/>
              <a:t>부터는</a:t>
            </a:r>
            <a:r>
              <a:rPr lang="ko-KR" altLang="en-US" dirty="0"/>
              <a:t> 초기기획안의 기본적인 페이지 구성과  </a:t>
            </a:r>
            <a:r>
              <a:rPr lang="en-US" altLang="ko-KR" dirty="0"/>
              <a:t>User Flow </a:t>
            </a:r>
            <a:r>
              <a:rPr lang="ko-KR" altLang="en-US" dirty="0"/>
              <a:t>임을 알려드립니다</a:t>
            </a:r>
            <a:r>
              <a:rPr lang="en-US" altLang="ko-KR" dirty="0"/>
              <a:t>.</a:t>
            </a:r>
            <a:r>
              <a:rPr lang="ko-KR" altLang="en-US" dirty="0"/>
              <a:t> </a:t>
            </a:r>
          </a:p>
        </p:txBody>
      </p:sp>
    </p:spTree>
    <p:extLst>
      <p:ext uri="{BB962C8B-B14F-4D97-AF65-F5344CB8AC3E}">
        <p14:creationId xmlns:p14="http://schemas.microsoft.com/office/powerpoint/2010/main" val="94949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그림 16">
            <a:extLst>
              <a:ext uri="{FF2B5EF4-FFF2-40B4-BE49-F238E27FC236}">
                <a16:creationId xmlns:a16="http://schemas.microsoft.com/office/drawing/2014/main" id="{94AEB8D3-6C1D-1B95-C4DD-A6019E2FD7C8}"/>
              </a:ext>
            </a:extLst>
          </p:cNvPr>
          <p:cNvPicPr>
            <a:picLocks noChangeAspect="1"/>
          </p:cNvPicPr>
          <p:nvPr/>
        </p:nvPicPr>
        <p:blipFill>
          <a:blip r:embed="rId2"/>
          <a:stretch>
            <a:fillRect/>
          </a:stretch>
        </p:blipFill>
        <p:spPr>
          <a:xfrm>
            <a:off x="-790" y="829948"/>
            <a:ext cx="8617878" cy="4327244"/>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Login.html</a:t>
            </a:r>
            <a:r>
              <a:rPr lang="ko-KR" altLang="en-US" dirty="0"/>
              <a:t> </a:t>
            </a:r>
            <a:r>
              <a:rPr lang="en-US" altLang="ko-KR" dirty="0"/>
              <a:t>(</a:t>
            </a:r>
            <a:r>
              <a:rPr lang="ko-KR" altLang="en-US" dirty="0"/>
              <a:t>로그인 창</a:t>
            </a:r>
            <a:r>
              <a:rPr lang="en-US" altLang="ko-KR" dirty="0"/>
              <a:t>)</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 </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77168130"/>
              </p:ext>
            </p:extLst>
          </p:nvPr>
        </p:nvGraphicFramePr>
        <p:xfrm>
          <a:off x="8688288" y="476672"/>
          <a:ext cx="3384376" cy="438618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요약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로그인 창 </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기능요약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아이디 입력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비밀번호 입력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아이디가 없으면 회원가입 </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비밀번호와 아이디가 일치해야 로그인이 됨 </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1-1. </a:t>
                      </a:r>
                      <a:r>
                        <a:rPr lang="ko-KR" altLang="en-US" sz="850" b="0" dirty="0">
                          <a:latin typeface="+mn-ea"/>
                          <a:ea typeface="+mn-ea"/>
                        </a:rPr>
                        <a:t>로고 이미지</a:t>
                      </a:r>
                      <a:r>
                        <a:rPr lang="en-US" altLang="ko-KR" sz="850" b="0" dirty="0">
                          <a:latin typeface="+mn-ea"/>
                          <a:ea typeface="+mn-ea"/>
                        </a:rPr>
                        <a:t>:</a:t>
                      </a:r>
                      <a:r>
                        <a:rPr lang="ko-KR" altLang="en-US" sz="850" b="0" dirty="0">
                          <a:latin typeface="+mn-ea"/>
                          <a:ea typeface="+mn-ea"/>
                        </a:rPr>
                        <a:t> 프로젝트의 메인 로고의 이미지를 삽입할 것 </a:t>
                      </a:r>
                      <a:r>
                        <a:rPr lang="en-US" altLang="ko-KR" sz="850" b="0" dirty="0">
                          <a:latin typeface="+mn-ea"/>
                          <a:ea typeface="+mn-ea"/>
                        </a:rPr>
                        <a:t>( </a:t>
                      </a:r>
                      <a:r>
                        <a:rPr lang="ko-KR" altLang="en-US" sz="850" b="0" dirty="0" err="1">
                          <a:latin typeface="+mn-ea"/>
                          <a:ea typeface="+mn-ea"/>
                        </a:rPr>
                        <a:t>다온의</a:t>
                      </a:r>
                      <a:r>
                        <a:rPr lang="ko-KR" altLang="en-US" sz="850" b="0" dirty="0">
                          <a:latin typeface="+mn-ea"/>
                          <a:ea typeface="+mn-ea"/>
                        </a:rPr>
                        <a:t> 구름 이미지를 가급적 넣을 것 </a:t>
                      </a:r>
                      <a:r>
                        <a:rPr lang="en-US" altLang="ko-KR" sz="850" b="0" dirty="0">
                          <a:latin typeface="+mn-ea"/>
                          <a:ea typeface="+mn-ea"/>
                        </a:rPr>
                        <a:t>) </a:t>
                      </a:r>
                    </a:p>
                    <a:p>
                      <a:pPr algn="just" latinLnBrk="1">
                        <a:lnSpc>
                          <a:spcPct val="120000"/>
                        </a:lnSpc>
                      </a:pPr>
                      <a:r>
                        <a:rPr lang="en-US" altLang="ko-KR" sz="850" b="0" dirty="0">
                          <a:latin typeface="+mn-ea"/>
                          <a:ea typeface="+mn-ea"/>
                        </a:rPr>
                        <a:t>1-2 </a:t>
                      </a:r>
                      <a:r>
                        <a:rPr lang="ko-KR" altLang="en-US" sz="850" b="0" dirty="0">
                          <a:latin typeface="+mn-ea"/>
                          <a:ea typeface="+mn-ea"/>
                        </a:rPr>
                        <a:t>로고 밑에 로그인 창이라 써 놓을 것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로그인 창 </a:t>
                      </a:r>
                      <a:r>
                        <a:rPr kumimoji="1" lang="en-US" altLang="ko-KR" sz="850" dirty="0">
                          <a:solidFill>
                            <a:schemeClr val="tx1"/>
                          </a:solidFill>
                          <a:latin typeface="+mn-ea"/>
                        </a:rPr>
                        <a:t>ID</a:t>
                      </a:r>
                      <a:r>
                        <a:rPr kumimoji="1" lang="ko-KR" altLang="en-US" sz="850" dirty="0">
                          <a:solidFill>
                            <a:schemeClr val="tx1"/>
                          </a:solidFill>
                          <a:latin typeface="+mn-ea"/>
                        </a:rPr>
                        <a:t> 입력 창 </a:t>
                      </a:r>
                      <a:r>
                        <a:rPr kumimoji="1" lang="en-US" altLang="ko-KR" sz="850" dirty="0">
                          <a:solidFill>
                            <a:schemeClr val="tx1"/>
                          </a:solidFill>
                          <a:latin typeface="+mn-ea"/>
                        </a:rPr>
                        <a:t>ID</a:t>
                      </a:r>
                      <a:r>
                        <a:rPr kumimoji="1" lang="ko-KR" altLang="en-US" sz="850" dirty="0">
                          <a:solidFill>
                            <a:schemeClr val="tx1"/>
                          </a:solidFill>
                          <a:latin typeface="+mn-ea"/>
                        </a:rPr>
                        <a:t>를 </a:t>
                      </a:r>
                      <a:r>
                        <a:rPr kumimoji="1" lang="en-US" altLang="ko-KR" sz="850" dirty="0">
                          <a:solidFill>
                            <a:schemeClr val="tx1"/>
                          </a:solidFill>
                          <a:latin typeface="+mn-ea"/>
                        </a:rPr>
                        <a:t>Input box</a:t>
                      </a:r>
                      <a:r>
                        <a:rPr kumimoji="1" lang="ko-KR" altLang="en-US" sz="850" dirty="0">
                          <a:solidFill>
                            <a:schemeClr val="tx1"/>
                          </a:solidFill>
                          <a:latin typeface="+mn-ea"/>
                        </a:rPr>
                        <a:t>에서 치고 </a:t>
                      </a:r>
                      <a:r>
                        <a:rPr kumimoji="1" lang="en-US" altLang="ko-KR" sz="850" dirty="0">
                          <a:solidFill>
                            <a:schemeClr val="tx1"/>
                          </a:solidFill>
                          <a:latin typeface="+mn-ea"/>
                        </a:rPr>
                        <a:t>DB</a:t>
                      </a:r>
                      <a:r>
                        <a:rPr kumimoji="1" lang="ko-KR" altLang="en-US" sz="850" dirty="0">
                          <a:solidFill>
                            <a:schemeClr val="tx1"/>
                          </a:solidFill>
                          <a:latin typeface="+mn-ea"/>
                        </a:rPr>
                        <a:t>와 연결되어 </a:t>
                      </a:r>
                      <a:r>
                        <a:rPr kumimoji="1" lang="en-US" altLang="ko-KR" sz="850" dirty="0">
                          <a:solidFill>
                            <a:schemeClr val="tx1"/>
                          </a:solidFill>
                          <a:latin typeface="+mn-ea"/>
                        </a:rPr>
                        <a:t>ID</a:t>
                      </a:r>
                      <a:r>
                        <a:rPr kumimoji="1" lang="ko-KR" altLang="en-US" sz="850" dirty="0">
                          <a:solidFill>
                            <a:schemeClr val="tx1"/>
                          </a:solidFill>
                          <a:latin typeface="+mn-ea"/>
                        </a:rPr>
                        <a:t>가 </a:t>
                      </a:r>
                      <a:r>
                        <a:rPr kumimoji="1" lang="en-US" altLang="ko-KR" sz="850" dirty="0">
                          <a:solidFill>
                            <a:schemeClr val="tx1"/>
                          </a:solidFill>
                          <a:latin typeface="+mn-ea"/>
                        </a:rPr>
                        <a:t>DB</a:t>
                      </a:r>
                      <a:r>
                        <a:rPr kumimoji="1" lang="ko-KR" altLang="en-US" sz="850" dirty="0">
                          <a:solidFill>
                            <a:schemeClr val="tx1"/>
                          </a:solidFill>
                          <a:latin typeface="+mn-ea"/>
                        </a:rPr>
                        <a:t>내에 있는 </a:t>
                      </a:r>
                      <a:r>
                        <a:rPr kumimoji="1" lang="en-US" altLang="ko-KR" sz="850" dirty="0">
                          <a:solidFill>
                            <a:schemeClr val="tx1"/>
                          </a:solidFill>
                          <a:latin typeface="+mn-ea"/>
                        </a:rPr>
                        <a:t>ID</a:t>
                      </a:r>
                      <a:r>
                        <a:rPr kumimoji="1" lang="ko-KR" altLang="en-US" sz="850" dirty="0">
                          <a:solidFill>
                            <a:schemeClr val="tx1"/>
                          </a:solidFill>
                          <a:latin typeface="+mn-ea"/>
                        </a:rPr>
                        <a:t>인지 판별할 것 없으면 </a:t>
                      </a:r>
                      <a:r>
                        <a:rPr kumimoji="1" lang="en-US" altLang="ko-KR" sz="850" dirty="0">
                          <a:solidFill>
                            <a:schemeClr val="tx1"/>
                          </a:solidFill>
                          <a:latin typeface="+mn-ea"/>
                        </a:rPr>
                        <a:t>prompt</a:t>
                      </a:r>
                      <a:r>
                        <a:rPr kumimoji="1" lang="ko-KR" altLang="en-US" sz="850" dirty="0">
                          <a:solidFill>
                            <a:schemeClr val="tx1"/>
                          </a:solidFill>
                          <a:latin typeface="+mn-ea"/>
                        </a:rPr>
                        <a:t>로 경고 메시지를 출력 할 것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 창 </a:t>
                      </a:r>
                      <a:r>
                        <a:rPr lang="en-US" altLang="ko-KR" sz="850" b="0" dirty="0">
                          <a:latin typeface="+mn-ea"/>
                          <a:ea typeface="+mn-ea"/>
                        </a:rPr>
                        <a:t>PW </a:t>
                      </a:r>
                      <a:r>
                        <a:rPr lang="ko-KR" altLang="en-US" sz="850" b="0" dirty="0">
                          <a:latin typeface="+mn-ea"/>
                          <a:ea typeface="+mn-ea"/>
                        </a:rPr>
                        <a:t>입력 창 </a:t>
                      </a:r>
                      <a:r>
                        <a:rPr lang="en-US" altLang="ko-KR" sz="850" b="0" dirty="0">
                          <a:latin typeface="+mn-ea"/>
                          <a:ea typeface="+mn-ea"/>
                        </a:rPr>
                        <a:t>PW</a:t>
                      </a:r>
                      <a:r>
                        <a:rPr lang="ko-KR" altLang="en-US" sz="850" b="0" dirty="0">
                          <a:latin typeface="+mn-ea"/>
                          <a:ea typeface="+mn-ea"/>
                        </a:rPr>
                        <a:t>를 </a:t>
                      </a:r>
                      <a:r>
                        <a:rPr lang="en-US" altLang="ko-KR" sz="850" b="0" dirty="0">
                          <a:latin typeface="+mn-ea"/>
                          <a:ea typeface="+mn-ea"/>
                        </a:rPr>
                        <a:t>Input box</a:t>
                      </a:r>
                      <a:r>
                        <a:rPr lang="ko-KR" altLang="en-US" sz="850" b="0" dirty="0">
                          <a:latin typeface="+mn-ea"/>
                          <a:ea typeface="+mn-ea"/>
                        </a:rPr>
                        <a:t>에서 치고 </a:t>
                      </a:r>
                      <a:r>
                        <a:rPr lang="en-US" altLang="ko-KR" sz="850" b="0" dirty="0">
                          <a:latin typeface="+mn-ea"/>
                          <a:ea typeface="+mn-ea"/>
                        </a:rPr>
                        <a:t>DB</a:t>
                      </a:r>
                      <a:r>
                        <a:rPr lang="ko-KR" altLang="en-US" sz="850" b="0" dirty="0">
                          <a:latin typeface="+mn-ea"/>
                          <a:ea typeface="+mn-ea"/>
                        </a:rPr>
                        <a:t>와 연결 판별 후 맞아야 로그인이 되고 </a:t>
                      </a:r>
                      <a:r>
                        <a:rPr lang="en-US" altLang="ko-KR" sz="850" b="0" dirty="0">
                          <a:latin typeface="+mn-ea"/>
                          <a:ea typeface="+mn-ea"/>
                        </a:rPr>
                        <a:t>main page</a:t>
                      </a:r>
                      <a:r>
                        <a:rPr lang="ko-KR" altLang="en-US" sz="850" b="0" dirty="0">
                          <a:latin typeface="+mn-ea"/>
                          <a:ea typeface="+mn-ea"/>
                        </a:rPr>
                        <a:t>로 넘어 가게 할 것 이것 또한 </a:t>
                      </a:r>
                      <a:r>
                        <a:rPr lang="en-US" altLang="ko-KR" sz="850" b="0" dirty="0">
                          <a:latin typeface="+mn-ea"/>
                          <a:ea typeface="+mn-ea"/>
                        </a:rPr>
                        <a:t>DB</a:t>
                      </a:r>
                      <a:r>
                        <a:rPr lang="ko-KR" altLang="en-US" sz="850" b="0" dirty="0">
                          <a:latin typeface="+mn-ea"/>
                          <a:ea typeface="+mn-ea"/>
                        </a:rPr>
                        <a:t>와 연결하고 </a:t>
                      </a:r>
                      <a:r>
                        <a:rPr lang="en-US" altLang="ko-KR" sz="850" b="0" dirty="0">
                          <a:latin typeface="+mn-ea"/>
                          <a:ea typeface="+mn-ea"/>
                        </a:rPr>
                        <a:t>ID</a:t>
                      </a:r>
                      <a:r>
                        <a:rPr lang="ko-KR" altLang="en-US" sz="850" b="0" dirty="0">
                          <a:latin typeface="+mn-ea"/>
                          <a:ea typeface="+mn-ea"/>
                        </a:rPr>
                        <a:t>와 같은 테이블에 놓을 것 </a:t>
                      </a:r>
                      <a:r>
                        <a:rPr lang="en-US" altLang="ko-KR" sz="850" b="0" dirty="0">
                          <a:latin typeface="+mn-ea"/>
                          <a:ea typeface="+mn-ea"/>
                        </a:rPr>
                        <a:t>(</a:t>
                      </a:r>
                      <a:r>
                        <a:rPr lang="ko-KR" altLang="en-US" sz="850" b="0" dirty="0">
                          <a:latin typeface="+mn-ea"/>
                          <a:ea typeface="+mn-ea"/>
                        </a:rPr>
                        <a:t>전체적으로 </a:t>
                      </a:r>
                      <a:r>
                        <a:rPr lang="en-US" altLang="ko-KR" sz="850" b="0" dirty="0">
                          <a:latin typeface="+mn-ea"/>
                          <a:ea typeface="+mn-ea"/>
                        </a:rPr>
                        <a:t>DB</a:t>
                      </a:r>
                      <a:r>
                        <a:rPr lang="ko-KR" altLang="en-US" sz="850" b="0" dirty="0">
                          <a:latin typeface="+mn-ea"/>
                          <a:ea typeface="+mn-ea"/>
                        </a:rPr>
                        <a:t>는 </a:t>
                      </a:r>
                      <a:r>
                        <a:rPr lang="en-US" altLang="ko-KR" sz="850" b="0" dirty="0">
                          <a:latin typeface="+mn-ea"/>
                          <a:ea typeface="+mn-ea"/>
                        </a:rPr>
                        <a:t>user </a:t>
                      </a:r>
                      <a:r>
                        <a:rPr lang="ko-KR" altLang="en-US" sz="850" b="0" dirty="0">
                          <a:latin typeface="+mn-ea"/>
                          <a:ea typeface="+mn-ea"/>
                        </a:rPr>
                        <a:t>테이블과 </a:t>
                      </a:r>
                      <a:r>
                        <a:rPr lang="en-US" altLang="ko-KR" sz="850" b="0" dirty="0">
                          <a:latin typeface="+mn-ea"/>
                          <a:ea typeface="+mn-ea"/>
                        </a:rPr>
                        <a:t>image </a:t>
                      </a:r>
                      <a:r>
                        <a:rPr lang="ko-KR" altLang="en-US" sz="850" b="0" dirty="0">
                          <a:latin typeface="+mn-ea"/>
                          <a:ea typeface="+mn-ea"/>
                        </a:rPr>
                        <a:t>테이블을 나눠 놓을 것 입니다</a:t>
                      </a:r>
                      <a:r>
                        <a:rPr lang="en-US" altLang="ko-KR" sz="850" b="0" dirty="0">
                          <a:latin typeface="+mn-ea"/>
                          <a:ea typeface="+mn-ea"/>
                        </a:rPr>
                        <a:t>.) </a:t>
                      </a:r>
                      <a:r>
                        <a:rPr lang="ko-KR" altLang="en-US" sz="850" b="0" dirty="0">
                          <a:latin typeface="+mn-ea"/>
                          <a:ea typeface="+mn-ea"/>
                        </a:rPr>
                        <a:t>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버튼형식으로 </a:t>
                      </a:r>
                      <a:r>
                        <a:rPr kumimoji="1" lang="en-US" altLang="ko-KR" sz="850" dirty="0">
                          <a:solidFill>
                            <a:schemeClr val="tx1"/>
                          </a:solidFill>
                          <a:latin typeface="+mn-ea"/>
                        </a:rPr>
                        <a:t>input</a:t>
                      </a:r>
                      <a:r>
                        <a:rPr kumimoji="1" lang="ko-KR" altLang="en-US" sz="850" dirty="0">
                          <a:solidFill>
                            <a:schemeClr val="tx1"/>
                          </a:solidFill>
                          <a:latin typeface="+mn-ea"/>
                        </a:rPr>
                        <a:t>을 제작하며 여기는 회원 가입 페이지로 </a:t>
                      </a:r>
                      <a:r>
                        <a:rPr kumimoji="1" lang="ko-KR" altLang="en-US" sz="850" dirty="0" err="1">
                          <a:solidFill>
                            <a:schemeClr val="tx1"/>
                          </a:solidFill>
                          <a:latin typeface="+mn-ea"/>
                        </a:rPr>
                        <a:t>넘어감</a:t>
                      </a:r>
                      <a:r>
                        <a:rPr kumimoji="1" lang="ko-KR" altLang="en-US" sz="850" dirty="0">
                          <a:solidFill>
                            <a:schemeClr val="tx1"/>
                          </a:solidFill>
                          <a:latin typeface="+mn-ea"/>
                        </a:rPr>
                        <a:t>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버튼형식으로 </a:t>
                      </a:r>
                      <a:r>
                        <a:rPr lang="en-US" altLang="ko-KR" sz="850" b="0" dirty="0">
                          <a:latin typeface="+mn-ea"/>
                          <a:ea typeface="+mn-ea"/>
                        </a:rPr>
                        <a:t>input</a:t>
                      </a:r>
                      <a:r>
                        <a:rPr lang="ko-KR" altLang="en-US" sz="850" b="0" dirty="0">
                          <a:latin typeface="+mn-ea"/>
                          <a:ea typeface="+mn-ea"/>
                        </a:rPr>
                        <a:t>을 제작하며 여기는 로그인 버튼으로 활용할 것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좌측 위 버튼은 되돌아 가기 버튼 </a:t>
                      </a:r>
                      <a:r>
                        <a:rPr lang="en-US" altLang="ko-KR" sz="850" b="0" dirty="0">
                          <a:latin typeface="+mn-ea"/>
                          <a:ea typeface="+mn-ea"/>
                        </a:rPr>
                        <a:t>: (</a:t>
                      </a:r>
                      <a:r>
                        <a:rPr lang="ko-KR" altLang="en-US" sz="850" b="0" dirty="0" err="1">
                          <a:latin typeface="+mn-ea"/>
                          <a:ea typeface="+mn-ea"/>
                        </a:rPr>
                        <a:t>연구중</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50" b="0" dirty="0">
                          <a:latin typeface="+mn-ea"/>
                          <a:ea typeface="+mn-ea"/>
                        </a:rPr>
                        <a:t>++comment : </a:t>
                      </a:r>
                      <a:r>
                        <a:rPr lang="ko-KR" altLang="en-US" sz="850" b="0" dirty="0">
                          <a:latin typeface="+mn-ea"/>
                          <a:ea typeface="+mn-ea"/>
                        </a:rPr>
                        <a:t>전체적으로 파랑색과 분홍색을 이용할 것 </a:t>
                      </a:r>
                    </a:p>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6</a:t>
            </a:r>
          </a:p>
        </p:txBody>
      </p:sp>
      <p:sp>
        <p:nvSpPr>
          <p:cNvPr id="19" name="TextBox 18">
            <a:extLst>
              <a:ext uri="{FF2B5EF4-FFF2-40B4-BE49-F238E27FC236}">
                <a16:creationId xmlns:a16="http://schemas.microsoft.com/office/drawing/2014/main" id="{8D3DEF24-7641-8405-62B8-147294CC6BF4}"/>
              </a:ext>
            </a:extLst>
          </p:cNvPr>
          <p:cNvSpPr txBox="1"/>
          <p:nvPr/>
        </p:nvSpPr>
        <p:spPr>
          <a:xfrm>
            <a:off x="3287688" y="908720"/>
            <a:ext cx="288032" cy="369332"/>
          </a:xfrm>
          <a:prstGeom prst="rect">
            <a:avLst/>
          </a:prstGeom>
          <a:noFill/>
        </p:spPr>
        <p:txBody>
          <a:bodyPr wrap="square" rtlCol="0">
            <a:spAutoFit/>
          </a:bodyPr>
          <a:lstStyle/>
          <a:p>
            <a:pPr algn="ctr"/>
            <a:r>
              <a:rPr lang="en-US" altLang="ko-KR" dirty="0"/>
              <a:t>1</a:t>
            </a:r>
            <a:endParaRPr lang="ko-KR" altLang="en-US" dirty="0"/>
          </a:p>
        </p:txBody>
      </p:sp>
      <p:sp>
        <p:nvSpPr>
          <p:cNvPr id="26" name="TextBox 25">
            <a:extLst>
              <a:ext uri="{FF2B5EF4-FFF2-40B4-BE49-F238E27FC236}">
                <a16:creationId xmlns:a16="http://schemas.microsoft.com/office/drawing/2014/main" id="{39F467BA-5EC5-75C4-604A-DCCCDCE1FD8B}"/>
              </a:ext>
            </a:extLst>
          </p:cNvPr>
          <p:cNvSpPr txBox="1"/>
          <p:nvPr/>
        </p:nvSpPr>
        <p:spPr>
          <a:xfrm>
            <a:off x="3151006" y="1984240"/>
            <a:ext cx="191344" cy="369332"/>
          </a:xfrm>
          <a:prstGeom prst="rect">
            <a:avLst/>
          </a:prstGeom>
          <a:noFill/>
        </p:spPr>
        <p:txBody>
          <a:bodyPr wrap="square" rtlCol="0">
            <a:spAutoFit/>
          </a:bodyPr>
          <a:lstStyle/>
          <a:p>
            <a:pPr algn="ctr"/>
            <a:r>
              <a:rPr lang="en-US" altLang="ko-KR" dirty="0"/>
              <a:t>2</a:t>
            </a:r>
            <a:endParaRPr lang="ko-KR" altLang="en-US" dirty="0"/>
          </a:p>
        </p:txBody>
      </p:sp>
      <p:sp>
        <p:nvSpPr>
          <p:cNvPr id="27" name="TextBox 26">
            <a:extLst>
              <a:ext uri="{FF2B5EF4-FFF2-40B4-BE49-F238E27FC236}">
                <a16:creationId xmlns:a16="http://schemas.microsoft.com/office/drawing/2014/main" id="{C4B2FE2B-3EE9-7B00-72FF-9CEBB4B2D21D}"/>
              </a:ext>
            </a:extLst>
          </p:cNvPr>
          <p:cNvSpPr txBox="1"/>
          <p:nvPr/>
        </p:nvSpPr>
        <p:spPr>
          <a:xfrm>
            <a:off x="3148108" y="2712189"/>
            <a:ext cx="191344" cy="369332"/>
          </a:xfrm>
          <a:prstGeom prst="rect">
            <a:avLst/>
          </a:prstGeom>
          <a:noFill/>
        </p:spPr>
        <p:txBody>
          <a:bodyPr wrap="square" rtlCol="0">
            <a:spAutoFit/>
          </a:bodyPr>
          <a:lstStyle/>
          <a:p>
            <a:pPr algn="ctr"/>
            <a:r>
              <a:rPr lang="en-US" altLang="ko-KR" dirty="0"/>
              <a:t>3</a:t>
            </a:r>
            <a:endParaRPr lang="ko-KR" altLang="en-US" dirty="0"/>
          </a:p>
        </p:txBody>
      </p:sp>
      <p:sp>
        <p:nvSpPr>
          <p:cNvPr id="28" name="TextBox 27">
            <a:extLst>
              <a:ext uri="{FF2B5EF4-FFF2-40B4-BE49-F238E27FC236}">
                <a16:creationId xmlns:a16="http://schemas.microsoft.com/office/drawing/2014/main" id="{30EC2034-525E-89FE-2BA6-60C4B4DEB540}"/>
              </a:ext>
            </a:extLst>
          </p:cNvPr>
          <p:cNvSpPr txBox="1"/>
          <p:nvPr/>
        </p:nvSpPr>
        <p:spPr>
          <a:xfrm>
            <a:off x="3148108" y="3866481"/>
            <a:ext cx="191344" cy="369332"/>
          </a:xfrm>
          <a:prstGeom prst="rect">
            <a:avLst/>
          </a:prstGeom>
          <a:noFill/>
        </p:spPr>
        <p:txBody>
          <a:bodyPr wrap="square" rtlCol="0">
            <a:spAutoFit/>
          </a:bodyPr>
          <a:lstStyle/>
          <a:p>
            <a:pPr algn="ctr"/>
            <a:r>
              <a:rPr lang="en-US" altLang="ko-KR" dirty="0"/>
              <a:t>4</a:t>
            </a:r>
            <a:endParaRPr lang="ko-KR" altLang="en-US" dirty="0"/>
          </a:p>
        </p:txBody>
      </p:sp>
      <p:sp>
        <p:nvSpPr>
          <p:cNvPr id="29" name="TextBox 28">
            <a:extLst>
              <a:ext uri="{FF2B5EF4-FFF2-40B4-BE49-F238E27FC236}">
                <a16:creationId xmlns:a16="http://schemas.microsoft.com/office/drawing/2014/main" id="{0BA620A3-F53F-2842-A8E4-EE2D18641E25}"/>
              </a:ext>
            </a:extLst>
          </p:cNvPr>
          <p:cNvSpPr txBox="1"/>
          <p:nvPr/>
        </p:nvSpPr>
        <p:spPr>
          <a:xfrm>
            <a:off x="4583832" y="3866481"/>
            <a:ext cx="191344" cy="369332"/>
          </a:xfrm>
          <a:prstGeom prst="rect">
            <a:avLst/>
          </a:prstGeom>
          <a:noFill/>
        </p:spPr>
        <p:txBody>
          <a:bodyPr wrap="square" rtlCol="0">
            <a:spAutoFit/>
          </a:bodyPr>
          <a:lstStyle/>
          <a:p>
            <a:pPr algn="ctr"/>
            <a:r>
              <a:rPr lang="en-US" altLang="ko-KR" dirty="0"/>
              <a:t>5</a:t>
            </a:r>
            <a:endParaRPr lang="ko-KR" altLang="en-US" dirty="0"/>
          </a:p>
        </p:txBody>
      </p:sp>
      <p:sp>
        <p:nvSpPr>
          <p:cNvPr id="21" name="TextBox 20">
            <a:extLst>
              <a:ext uri="{FF2B5EF4-FFF2-40B4-BE49-F238E27FC236}">
                <a16:creationId xmlns:a16="http://schemas.microsoft.com/office/drawing/2014/main" id="{7EFD0C42-6CDA-9AE2-1349-968D02853E83}"/>
              </a:ext>
            </a:extLst>
          </p:cNvPr>
          <p:cNvSpPr txBox="1"/>
          <p:nvPr/>
        </p:nvSpPr>
        <p:spPr>
          <a:xfrm>
            <a:off x="191344" y="692696"/>
            <a:ext cx="288032" cy="369332"/>
          </a:xfrm>
          <a:prstGeom prst="rect">
            <a:avLst/>
          </a:prstGeom>
          <a:noFill/>
        </p:spPr>
        <p:txBody>
          <a:bodyPr wrap="square" rtlCol="0">
            <a:spAutoFit/>
          </a:bodyPr>
          <a:lstStyle/>
          <a:p>
            <a:r>
              <a:rPr lang="en-US" altLang="ko-KR" dirty="0"/>
              <a:t>6</a:t>
            </a:r>
            <a:endParaRPr lang="ko-KR" altLang="en-US" dirty="0"/>
          </a:p>
        </p:txBody>
      </p:sp>
    </p:spTree>
    <p:extLst>
      <p:ext uri="{BB962C8B-B14F-4D97-AF65-F5344CB8AC3E}">
        <p14:creationId xmlns:p14="http://schemas.microsoft.com/office/powerpoint/2010/main" val="375987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Signup.html (</a:t>
            </a:r>
            <a:r>
              <a:rPr lang="ko-KR" altLang="en-US" dirty="0"/>
              <a:t>회원가입</a:t>
            </a:r>
            <a:r>
              <a:rPr lang="en-US" altLang="ko-KR" dirty="0"/>
              <a:t>)</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 </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85613203"/>
              </p:ext>
            </p:extLst>
          </p:nvPr>
        </p:nvGraphicFramePr>
        <p:xfrm>
          <a:off x="8688288" y="476672"/>
          <a:ext cx="3384376" cy="347351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요약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회원가입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아이디와 비밀번호를 입력하고 이를 </a:t>
                      </a: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에 등록 </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Input box</a:t>
                      </a:r>
                      <a:r>
                        <a:rPr lang="ko-KR" altLang="en-US" sz="850" b="0" dirty="0">
                          <a:latin typeface="+mn-ea"/>
                          <a:ea typeface="+mn-ea"/>
                        </a:rPr>
                        <a:t>에 아이디를 입력할 수 있고 아이디는 아이디 입력 공식에 따라 입력이 가능 함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위와 동일 </a:t>
                      </a:r>
                      <a:r>
                        <a:rPr kumimoji="1" lang="en-US" altLang="ko-KR" sz="850" dirty="0">
                          <a:solidFill>
                            <a:schemeClr val="tx1"/>
                          </a:solidFill>
                          <a:latin typeface="+mn-ea"/>
                        </a:rPr>
                        <a:t>(</a:t>
                      </a:r>
                      <a:r>
                        <a:rPr kumimoji="1" lang="ko-KR" altLang="en-US" sz="850" dirty="0">
                          <a:solidFill>
                            <a:schemeClr val="tx1"/>
                          </a:solidFill>
                          <a:latin typeface="+mn-ea"/>
                        </a:rPr>
                        <a:t>단 </a:t>
                      </a:r>
                      <a:r>
                        <a:rPr kumimoji="1" lang="en-US" altLang="ko-KR" sz="850" dirty="0">
                          <a:solidFill>
                            <a:schemeClr val="tx1"/>
                          </a:solidFill>
                          <a:latin typeface="+mn-ea"/>
                        </a:rPr>
                        <a:t>PW</a:t>
                      </a:r>
                      <a:r>
                        <a:rPr kumimoji="1" lang="ko-KR" altLang="en-US" sz="850" dirty="0">
                          <a:solidFill>
                            <a:schemeClr val="tx1"/>
                          </a:solidFill>
                          <a:latin typeface="+mn-ea"/>
                        </a:rPr>
                        <a:t>를 입력하는 거임</a:t>
                      </a:r>
                      <a:r>
                        <a:rPr kumimoji="1" lang="en-US" altLang="ko-KR" sz="850" dirty="0">
                          <a:solidFill>
                            <a:schemeClr val="tx1"/>
                          </a:solidFill>
                          <a:latin typeface="+mn-ea"/>
                        </a:rPr>
                        <a:t>)</a:t>
                      </a:r>
                      <a:r>
                        <a:rPr kumimoji="1" lang="ko-KR" altLang="en-US" sz="850" dirty="0">
                          <a:solidFill>
                            <a:schemeClr val="tx1"/>
                          </a:solidFill>
                          <a:latin typeface="+mn-ea"/>
                        </a:rPr>
                        <a:t>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2</a:t>
                      </a:r>
                      <a:r>
                        <a:rPr lang="ko-KR" altLang="en-US" sz="850" b="0" dirty="0">
                          <a:latin typeface="+mn-ea"/>
                          <a:ea typeface="+mn-ea"/>
                        </a:rPr>
                        <a:t>번의 </a:t>
                      </a:r>
                      <a:r>
                        <a:rPr lang="en-US" altLang="ko-KR" sz="850" b="0" dirty="0">
                          <a:latin typeface="+mn-ea"/>
                          <a:ea typeface="+mn-ea"/>
                        </a:rPr>
                        <a:t>PW</a:t>
                      </a:r>
                      <a:r>
                        <a:rPr lang="ko-KR" altLang="en-US" sz="850" b="0" dirty="0">
                          <a:latin typeface="+mn-ea"/>
                          <a:ea typeface="+mn-ea"/>
                        </a:rPr>
                        <a:t>를 입력하는 것 동일해야지 회원가입이 됨 아니면 경고가 뜸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플레이어 이름을 입력하여 </a:t>
                      </a:r>
                      <a:r>
                        <a:rPr kumimoji="1" lang="en-US" altLang="ko-KR" sz="850" dirty="0">
                          <a:solidFill>
                            <a:schemeClr val="tx1"/>
                          </a:solidFill>
                          <a:latin typeface="+mn-ea"/>
                        </a:rPr>
                        <a:t>DB</a:t>
                      </a:r>
                      <a:r>
                        <a:rPr kumimoji="1" lang="ko-KR" altLang="en-US" sz="850" dirty="0">
                          <a:solidFill>
                            <a:schemeClr val="tx1"/>
                          </a:solidFill>
                          <a:latin typeface="+mn-ea"/>
                        </a:rPr>
                        <a:t>에 저장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이를 다 마치면 </a:t>
                      </a:r>
                      <a:r>
                        <a:rPr lang="en-US" altLang="ko-KR" sz="850" b="0" dirty="0">
                          <a:latin typeface="+mn-ea"/>
                          <a:ea typeface="+mn-ea"/>
                        </a:rPr>
                        <a:t>input box</a:t>
                      </a:r>
                      <a:r>
                        <a:rPr lang="ko-KR" altLang="en-US" sz="850" b="0" dirty="0">
                          <a:latin typeface="+mn-ea"/>
                          <a:ea typeface="+mn-ea"/>
                        </a:rPr>
                        <a:t>에 있는 정보들을 바탕으로 회원가입이 가능함 연결하는 </a:t>
                      </a:r>
                      <a:r>
                        <a:rPr lang="en-US" altLang="ko-KR" sz="850" b="0" dirty="0">
                          <a:latin typeface="+mn-ea"/>
                          <a:ea typeface="+mn-ea"/>
                        </a:rPr>
                        <a:t>DB</a:t>
                      </a:r>
                      <a:r>
                        <a:rPr lang="ko-KR" altLang="en-US" sz="850" b="0" dirty="0">
                          <a:latin typeface="+mn-ea"/>
                          <a:ea typeface="+mn-ea"/>
                        </a:rPr>
                        <a:t>는 </a:t>
                      </a:r>
                      <a:r>
                        <a:rPr lang="en-US" altLang="ko-KR" sz="850" b="0" dirty="0">
                          <a:latin typeface="+mn-ea"/>
                          <a:ea typeface="+mn-ea"/>
                        </a:rPr>
                        <a:t>user </a:t>
                      </a:r>
                      <a:r>
                        <a:rPr lang="ko-KR" altLang="en-US" sz="850" b="0" dirty="0">
                          <a:latin typeface="+mn-ea"/>
                          <a:ea typeface="+mn-ea"/>
                        </a:rPr>
                        <a:t>테이블에 연결해서 정보를 등록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이 버튼을 누르면 </a:t>
                      </a:r>
                      <a:r>
                        <a:rPr lang="en-US" altLang="ko-KR" sz="850" b="0" dirty="0">
                          <a:latin typeface="+mn-ea"/>
                          <a:ea typeface="+mn-ea"/>
                        </a:rPr>
                        <a:t>input box</a:t>
                      </a:r>
                      <a:r>
                        <a:rPr lang="ko-KR" altLang="en-US" sz="850" b="0" dirty="0">
                          <a:latin typeface="+mn-ea"/>
                          <a:ea typeface="+mn-ea"/>
                        </a:rPr>
                        <a:t>가 초기화 됨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++comment : </a:t>
                      </a:r>
                      <a:r>
                        <a:rPr lang="ko-KR" altLang="en-US" sz="850" b="0" dirty="0">
                          <a:latin typeface="+mn-ea"/>
                          <a:ea typeface="+mn-ea"/>
                        </a:rPr>
                        <a:t>회원가입 후 </a:t>
                      </a:r>
                      <a:r>
                        <a:rPr lang="en-US" altLang="ko-KR" sz="850" b="0" dirty="0">
                          <a:latin typeface="+mn-ea"/>
                          <a:ea typeface="+mn-ea"/>
                        </a:rPr>
                        <a:t>1</a:t>
                      </a:r>
                      <a:r>
                        <a:rPr lang="ko-KR" altLang="en-US" sz="850" b="0" dirty="0">
                          <a:latin typeface="+mn-ea"/>
                          <a:ea typeface="+mn-ea"/>
                        </a:rPr>
                        <a:t>번 </a:t>
                      </a:r>
                      <a:r>
                        <a:rPr lang="en-US" altLang="ko-KR" sz="850" b="0" dirty="0">
                          <a:latin typeface="+mn-ea"/>
                          <a:ea typeface="+mn-ea"/>
                        </a:rPr>
                        <a:t>page ( Login.html )</a:t>
                      </a:r>
                      <a:r>
                        <a:rPr lang="ko-KR" altLang="en-US" sz="850" b="0" dirty="0">
                          <a:latin typeface="+mn-ea"/>
                          <a:ea typeface="+mn-ea"/>
                        </a:rPr>
                        <a:t>로 </a:t>
                      </a:r>
                      <a:r>
                        <a:rPr lang="ko-KR" altLang="en-US" sz="850" b="0" dirty="0" err="1">
                          <a:latin typeface="+mn-ea"/>
                          <a:ea typeface="+mn-ea"/>
                        </a:rPr>
                        <a:t>갈거임</a:t>
                      </a:r>
                      <a:r>
                        <a:rPr lang="ko-KR" altLang="en-US" sz="850" b="0" dirty="0">
                          <a:latin typeface="+mn-ea"/>
                          <a:ea typeface="+mn-ea"/>
                        </a:rPr>
                        <a:t>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19" name="그림 18">
            <a:extLst>
              <a:ext uri="{FF2B5EF4-FFF2-40B4-BE49-F238E27FC236}">
                <a16:creationId xmlns:a16="http://schemas.microsoft.com/office/drawing/2014/main" id="{BD55636E-604F-6364-5342-117BF5C57124}"/>
              </a:ext>
            </a:extLst>
          </p:cNvPr>
          <p:cNvPicPr>
            <a:picLocks noChangeAspect="1"/>
          </p:cNvPicPr>
          <p:nvPr/>
        </p:nvPicPr>
        <p:blipFill>
          <a:blip r:embed="rId2"/>
          <a:stretch>
            <a:fillRect/>
          </a:stretch>
        </p:blipFill>
        <p:spPr>
          <a:xfrm>
            <a:off x="2495600" y="868514"/>
            <a:ext cx="4205966" cy="4688918"/>
          </a:xfrm>
          <a:prstGeom prst="rect">
            <a:avLst/>
          </a:prstGeom>
        </p:spPr>
      </p:pic>
      <p:sp>
        <p:nvSpPr>
          <p:cNvPr id="2" name="직사각형 1">
            <a:extLst>
              <a:ext uri="{FF2B5EF4-FFF2-40B4-BE49-F238E27FC236}">
                <a16:creationId xmlns:a16="http://schemas.microsoft.com/office/drawing/2014/main" id="{7E882F9C-FDE0-F7B7-DC4C-F9CC9B463B8B}"/>
              </a:ext>
            </a:extLst>
          </p:cNvPr>
          <p:cNvSpPr/>
          <p:nvPr/>
        </p:nvSpPr>
        <p:spPr>
          <a:xfrm>
            <a:off x="335360" y="692696"/>
            <a:ext cx="864097" cy="360040"/>
          </a:xfrm>
          <a:prstGeom prst="rect">
            <a:avLst/>
          </a:prstGeom>
          <a:solidFill>
            <a:schemeClr val="bg1">
              <a:lumMod val="95000"/>
            </a:schemeClr>
          </a:solidFill>
          <a:ln w="1905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50" dirty="0">
                <a:solidFill>
                  <a:schemeClr val="tx1"/>
                </a:solidFill>
              </a:rPr>
              <a:t>돌아가기 버튼</a:t>
            </a:r>
          </a:p>
        </p:txBody>
      </p:sp>
      <p:sp>
        <p:nvSpPr>
          <p:cNvPr id="3" name="TextBox 2">
            <a:extLst>
              <a:ext uri="{FF2B5EF4-FFF2-40B4-BE49-F238E27FC236}">
                <a16:creationId xmlns:a16="http://schemas.microsoft.com/office/drawing/2014/main" id="{F3227286-D820-419A-65A0-829E2BCDCF8F}"/>
              </a:ext>
            </a:extLst>
          </p:cNvPr>
          <p:cNvSpPr txBox="1"/>
          <p:nvPr/>
        </p:nvSpPr>
        <p:spPr>
          <a:xfrm>
            <a:off x="3215680" y="2132856"/>
            <a:ext cx="360040" cy="369332"/>
          </a:xfrm>
          <a:prstGeom prst="rect">
            <a:avLst/>
          </a:prstGeom>
          <a:noFill/>
        </p:spPr>
        <p:txBody>
          <a:bodyPr wrap="square" rtlCol="0">
            <a:spAutoFit/>
          </a:bodyPr>
          <a:lstStyle/>
          <a:p>
            <a:r>
              <a:rPr lang="en-US" altLang="ko-KR" dirty="0"/>
              <a:t>1</a:t>
            </a:r>
            <a:endParaRPr lang="ko-KR" altLang="en-US" dirty="0"/>
          </a:p>
        </p:txBody>
      </p:sp>
      <p:sp>
        <p:nvSpPr>
          <p:cNvPr id="15" name="TextBox 14">
            <a:extLst>
              <a:ext uri="{FF2B5EF4-FFF2-40B4-BE49-F238E27FC236}">
                <a16:creationId xmlns:a16="http://schemas.microsoft.com/office/drawing/2014/main" id="{D82BBCE8-B32E-4475-2D2B-0C41E4F9B561}"/>
              </a:ext>
            </a:extLst>
          </p:cNvPr>
          <p:cNvSpPr txBox="1"/>
          <p:nvPr/>
        </p:nvSpPr>
        <p:spPr>
          <a:xfrm>
            <a:off x="3300028" y="2855568"/>
            <a:ext cx="191344" cy="369332"/>
          </a:xfrm>
          <a:prstGeom prst="rect">
            <a:avLst/>
          </a:prstGeom>
          <a:noFill/>
        </p:spPr>
        <p:txBody>
          <a:bodyPr wrap="square" rtlCol="0">
            <a:spAutoFit/>
          </a:bodyPr>
          <a:lstStyle/>
          <a:p>
            <a:pPr algn="ctr"/>
            <a:r>
              <a:rPr lang="en-US" altLang="ko-KR" dirty="0"/>
              <a:t>2</a:t>
            </a:r>
            <a:endParaRPr lang="ko-KR" altLang="en-US" dirty="0"/>
          </a:p>
        </p:txBody>
      </p:sp>
      <p:sp>
        <p:nvSpPr>
          <p:cNvPr id="16" name="TextBox 15">
            <a:extLst>
              <a:ext uri="{FF2B5EF4-FFF2-40B4-BE49-F238E27FC236}">
                <a16:creationId xmlns:a16="http://schemas.microsoft.com/office/drawing/2014/main" id="{4A764AE6-3EC5-7E22-58C4-155931DD7A64}"/>
              </a:ext>
            </a:extLst>
          </p:cNvPr>
          <p:cNvSpPr txBox="1"/>
          <p:nvPr/>
        </p:nvSpPr>
        <p:spPr>
          <a:xfrm>
            <a:off x="3300028" y="3526386"/>
            <a:ext cx="191344" cy="369332"/>
          </a:xfrm>
          <a:prstGeom prst="rect">
            <a:avLst/>
          </a:prstGeom>
          <a:noFill/>
        </p:spPr>
        <p:txBody>
          <a:bodyPr wrap="square" rtlCol="0">
            <a:spAutoFit/>
          </a:bodyPr>
          <a:lstStyle/>
          <a:p>
            <a:pPr algn="ctr"/>
            <a:r>
              <a:rPr lang="en-US" altLang="ko-KR" dirty="0"/>
              <a:t>3</a:t>
            </a:r>
            <a:endParaRPr lang="ko-KR" altLang="en-US" dirty="0"/>
          </a:p>
        </p:txBody>
      </p:sp>
      <p:sp>
        <p:nvSpPr>
          <p:cNvPr id="17" name="TextBox 16">
            <a:extLst>
              <a:ext uri="{FF2B5EF4-FFF2-40B4-BE49-F238E27FC236}">
                <a16:creationId xmlns:a16="http://schemas.microsoft.com/office/drawing/2014/main" id="{2378F567-EECC-C028-8F01-8790DDB5E0A8}"/>
              </a:ext>
            </a:extLst>
          </p:cNvPr>
          <p:cNvSpPr txBox="1"/>
          <p:nvPr/>
        </p:nvSpPr>
        <p:spPr>
          <a:xfrm>
            <a:off x="3300028" y="4316271"/>
            <a:ext cx="191344" cy="369332"/>
          </a:xfrm>
          <a:prstGeom prst="rect">
            <a:avLst/>
          </a:prstGeom>
          <a:noFill/>
        </p:spPr>
        <p:txBody>
          <a:bodyPr wrap="square" rtlCol="0">
            <a:spAutoFit/>
          </a:bodyPr>
          <a:lstStyle/>
          <a:p>
            <a:pPr algn="ctr"/>
            <a:r>
              <a:rPr lang="en-US" altLang="ko-KR" dirty="0"/>
              <a:t>4</a:t>
            </a:r>
            <a:endParaRPr lang="ko-KR" altLang="en-US" dirty="0"/>
          </a:p>
        </p:txBody>
      </p:sp>
      <p:sp>
        <p:nvSpPr>
          <p:cNvPr id="18" name="TextBox 17">
            <a:extLst>
              <a:ext uri="{FF2B5EF4-FFF2-40B4-BE49-F238E27FC236}">
                <a16:creationId xmlns:a16="http://schemas.microsoft.com/office/drawing/2014/main" id="{EAB22861-432C-2B40-5F5C-4A1D3CEE7521}"/>
              </a:ext>
            </a:extLst>
          </p:cNvPr>
          <p:cNvSpPr txBox="1"/>
          <p:nvPr/>
        </p:nvSpPr>
        <p:spPr>
          <a:xfrm>
            <a:off x="3973444" y="4797152"/>
            <a:ext cx="191344" cy="369332"/>
          </a:xfrm>
          <a:prstGeom prst="rect">
            <a:avLst/>
          </a:prstGeom>
          <a:noFill/>
        </p:spPr>
        <p:txBody>
          <a:bodyPr wrap="square" rtlCol="0">
            <a:spAutoFit/>
          </a:bodyPr>
          <a:lstStyle/>
          <a:p>
            <a:pPr algn="ctr"/>
            <a:r>
              <a:rPr lang="en-US" altLang="ko-KR" dirty="0"/>
              <a:t>5</a:t>
            </a:r>
            <a:endParaRPr lang="ko-KR" altLang="en-US" dirty="0"/>
          </a:p>
        </p:txBody>
      </p:sp>
      <p:sp>
        <p:nvSpPr>
          <p:cNvPr id="21" name="TextBox 20">
            <a:extLst>
              <a:ext uri="{FF2B5EF4-FFF2-40B4-BE49-F238E27FC236}">
                <a16:creationId xmlns:a16="http://schemas.microsoft.com/office/drawing/2014/main" id="{15685DB8-D5D6-34FC-B2B5-0480AAA4D02C}"/>
              </a:ext>
            </a:extLst>
          </p:cNvPr>
          <p:cNvSpPr txBox="1"/>
          <p:nvPr/>
        </p:nvSpPr>
        <p:spPr>
          <a:xfrm>
            <a:off x="4502911" y="4797152"/>
            <a:ext cx="191344" cy="369332"/>
          </a:xfrm>
          <a:prstGeom prst="rect">
            <a:avLst/>
          </a:prstGeom>
          <a:noFill/>
        </p:spPr>
        <p:txBody>
          <a:bodyPr wrap="square" rtlCol="0">
            <a:spAutoFit/>
          </a:bodyPr>
          <a:lstStyle/>
          <a:p>
            <a:pPr algn="ctr"/>
            <a:r>
              <a:rPr lang="en-US" altLang="ko-KR" dirty="0"/>
              <a:t>6</a:t>
            </a:r>
            <a:endParaRPr lang="ko-KR" altLang="en-US" dirty="0"/>
          </a:p>
        </p:txBody>
      </p:sp>
    </p:spTree>
    <p:extLst>
      <p:ext uri="{BB962C8B-B14F-4D97-AF65-F5344CB8AC3E}">
        <p14:creationId xmlns:p14="http://schemas.microsoft.com/office/powerpoint/2010/main" val="3507210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Index.html (</a:t>
            </a:r>
            <a:r>
              <a:rPr lang="ko-KR" altLang="en-US" dirty="0"/>
              <a:t>메인 페이지</a:t>
            </a:r>
            <a:r>
              <a:rPr lang="en-US" altLang="ko-KR" dirty="0"/>
              <a:t>) </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메인 </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347107003"/>
              </p:ext>
            </p:extLst>
          </p:nvPr>
        </p:nvGraphicFramePr>
        <p:xfrm>
          <a:off x="8688288" y="476673"/>
          <a:ext cx="3384376" cy="296977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2255">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66271">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요약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여기에다 사진을 올려서 앨범처럼 씀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반응형 페이지를 </a:t>
                      </a:r>
                      <a:r>
                        <a:rPr lang="ko-KR" altLang="en-US" sz="800" b="0" dirty="0" err="1">
                          <a:solidFill>
                            <a:schemeClr val="tx1"/>
                          </a:solidFill>
                          <a:latin typeface="+mn-ea"/>
                          <a:ea typeface="+mn-ea"/>
                          <a:sym typeface="맑은 고딕"/>
                        </a:rPr>
                        <a:t>만들예정</a:t>
                      </a:r>
                      <a:r>
                        <a:rPr lang="ko-KR" altLang="en-US" sz="800" b="0" dirty="0">
                          <a:solidFill>
                            <a:schemeClr val="tx1"/>
                          </a:solidFill>
                          <a:latin typeface="+mn-ea"/>
                          <a:ea typeface="+mn-ea"/>
                          <a:sym typeface="맑은 고딕"/>
                        </a:rPr>
                        <a:t> 이는 동아리 </a:t>
                      </a:r>
                      <a:r>
                        <a:rPr lang="en-US" altLang="ko-KR" sz="800" b="0" dirty="0">
                          <a:solidFill>
                            <a:schemeClr val="tx1"/>
                          </a:solidFill>
                          <a:latin typeface="+mn-ea"/>
                          <a:ea typeface="+mn-ea"/>
                          <a:sym typeface="맑은 고딕"/>
                        </a:rPr>
                        <a:t>SSCC</a:t>
                      </a:r>
                      <a:r>
                        <a:rPr lang="ko-KR" altLang="en-US" sz="800" b="0" dirty="0">
                          <a:solidFill>
                            <a:schemeClr val="tx1"/>
                          </a:solidFill>
                          <a:latin typeface="+mn-ea"/>
                          <a:ea typeface="+mn-ea"/>
                          <a:sym typeface="맑은 고딕"/>
                        </a:rPr>
                        <a:t>의 반응형을 참고할거임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대체적으로 이미지 배열은 </a:t>
                      </a:r>
                      <a:r>
                        <a:rPr lang="en-US" altLang="ko-KR" sz="800" b="0" dirty="0">
                          <a:solidFill>
                            <a:schemeClr val="tx1"/>
                          </a:solidFill>
                          <a:latin typeface="+mn-ea"/>
                          <a:ea typeface="+mn-ea"/>
                          <a:sym typeface="맑은 고딕"/>
                        </a:rPr>
                        <a:t>12column grid</a:t>
                      </a:r>
                      <a:r>
                        <a:rPr lang="ko-KR" altLang="en-US" sz="800" b="0" dirty="0">
                          <a:solidFill>
                            <a:schemeClr val="tx1"/>
                          </a:solidFill>
                          <a:latin typeface="+mn-ea"/>
                          <a:ea typeface="+mn-ea"/>
                          <a:sym typeface="맑은 고딕"/>
                        </a:rPr>
                        <a:t>를 사용해서 배치 </a:t>
                      </a:r>
                      <a:r>
                        <a:rPr lang="ko-KR" altLang="en-US" sz="800" b="0" dirty="0" err="1">
                          <a:solidFill>
                            <a:schemeClr val="tx1"/>
                          </a:solidFill>
                          <a:latin typeface="+mn-ea"/>
                          <a:ea typeface="+mn-ea"/>
                          <a:sym typeface="맑은 고딕"/>
                        </a:rPr>
                        <a:t>할것</a:t>
                      </a:r>
                      <a:r>
                        <a:rPr lang="ko-KR" altLang="en-US" sz="800" b="0" dirty="0">
                          <a:solidFill>
                            <a:schemeClr val="tx1"/>
                          </a:solidFill>
                          <a:latin typeface="+mn-ea"/>
                          <a:ea typeface="+mn-ea"/>
                          <a:sym typeface="맑은 고딕"/>
                        </a:rPr>
                        <a:t> </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35436">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학생회의 로고를 부착</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35436">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프로젝트이름 다온 갤러리 이름 적기</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35436">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바형 체크박스로 사이드바 불러오기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35436">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로그인창으로</a:t>
                      </a:r>
                      <a:r>
                        <a:rPr kumimoji="1" lang="ko-KR" altLang="en-US" sz="850" dirty="0">
                          <a:solidFill>
                            <a:schemeClr val="tx1"/>
                          </a:solidFill>
                          <a:latin typeface="+mn-ea"/>
                        </a:rPr>
                        <a:t> </a:t>
                      </a:r>
                      <a:r>
                        <a:rPr kumimoji="1" lang="ko-KR" altLang="en-US" sz="850" dirty="0" err="1">
                          <a:solidFill>
                            <a:schemeClr val="tx1"/>
                          </a:solidFill>
                          <a:latin typeface="+mn-ea"/>
                        </a:rPr>
                        <a:t>가는것</a:t>
                      </a:r>
                      <a:r>
                        <a:rPr kumimoji="1" lang="ko-KR" altLang="en-US" sz="850" dirty="0">
                          <a:solidFill>
                            <a:schemeClr val="tx1"/>
                          </a:solidFill>
                          <a:latin typeface="+mn-ea"/>
                        </a:rPr>
                        <a:t> </a:t>
                      </a:r>
                      <a:r>
                        <a:rPr kumimoji="1" lang="en-US" altLang="ko-KR" sz="850" dirty="0">
                          <a:solidFill>
                            <a:schemeClr val="tx1"/>
                          </a:solidFill>
                          <a:latin typeface="+mn-ea"/>
                        </a:rPr>
                        <a:t>(</a:t>
                      </a:r>
                      <a:r>
                        <a:rPr kumimoji="1" lang="ko-KR" altLang="en-US" sz="850" dirty="0">
                          <a:solidFill>
                            <a:schemeClr val="tx1"/>
                          </a:solidFill>
                          <a:latin typeface="+mn-ea"/>
                        </a:rPr>
                        <a:t>링크</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35436">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창으로 </a:t>
                      </a:r>
                      <a:r>
                        <a:rPr lang="ko-KR" altLang="en-US" sz="850" b="0" dirty="0" err="1">
                          <a:latin typeface="+mn-ea"/>
                          <a:ea typeface="+mn-ea"/>
                        </a:rPr>
                        <a:t>가는것</a:t>
                      </a:r>
                      <a:r>
                        <a:rPr lang="ko-KR" altLang="en-US" sz="850" b="0" dirty="0">
                          <a:latin typeface="+mn-ea"/>
                          <a:ea typeface="+mn-ea"/>
                        </a:rPr>
                        <a:t>  </a:t>
                      </a:r>
                      <a:r>
                        <a:rPr lang="en-US" altLang="ko-KR" sz="850" b="0" dirty="0">
                          <a:latin typeface="+mn-ea"/>
                          <a:ea typeface="+mn-ea"/>
                        </a:rPr>
                        <a:t>(</a:t>
                      </a:r>
                      <a:r>
                        <a:rPr lang="ko-KR" altLang="en-US" sz="850" b="0" dirty="0">
                          <a:latin typeface="+mn-ea"/>
                          <a:ea typeface="+mn-ea"/>
                        </a:rPr>
                        <a:t>링크</a:t>
                      </a:r>
                      <a:r>
                        <a:rPr lang="en-US" altLang="ko-KR" sz="850" b="0" dirty="0">
                          <a:latin typeface="+mn-ea"/>
                          <a:ea typeface="+mn-ea"/>
                        </a:rPr>
                        <a:t>) , </a:t>
                      </a:r>
                      <a:r>
                        <a:rPr lang="ko-KR" altLang="en-US" sz="850" b="0" dirty="0">
                          <a:latin typeface="+mn-ea"/>
                          <a:ea typeface="+mn-ea"/>
                        </a:rPr>
                        <a:t>투명도를 설정해 투명하게 </a:t>
                      </a:r>
                      <a:r>
                        <a:rPr lang="ko-KR" altLang="en-US" sz="850" b="0" dirty="0" err="1">
                          <a:latin typeface="+mn-ea"/>
                          <a:ea typeface="+mn-ea"/>
                        </a:rPr>
                        <a:t>만들거임</a:t>
                      </a:r>
                      <a:r>
                        <a:rPr lang="ko-KR" altLang="en-US" sz="850" b="0" dirty="0">
                          <a:latin typeface="+mn-ea"/>
                          <a:ea typeface="+mn-ea"/>
                        </a:rPr>
                        <a:t>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377171">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이미지삽입</a:t>
                      </a:r>
                      <a:r>
                        <a:rPr lang="ko-KR" altLang="en-US" sz="850" b="0" dirty="0">
                          <a:latin typeface="+mn-ea"/>
                          <a:ea typeface="+mn-ea"/>
                        </a:rPr>
                        <a:t> </a:t>
                      </a:r>
                      <a:r>
                        <a:rPr lang="ko-KR" altLang="en-US" sz="850" b="0" dirty="0" err="1">
                          <a:latin typeface="+mn-ea"/>
                          <a:ea typeface="+mn-ea"/>
                        </a:rPr>
                        <a:t>우클릭을</a:t>
                      </a:r>
                      <a:r>
                        <a:rPr lang="ko-KR" altLang="en-US" sz="850" b="0" dirty="0">
                          <a:latin typeface="+mn-ea"/>
                          <a:ea typeface="+mn-ea"/>
                        </a:rPr>
                        <a:t> 하면 삽입 제거 수정의 기능이 나오게끔 설정함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35436">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유저정보 </a:t>
                      </a:r>
                      <a:r>
                        <a:rPr lang="en-US" altLang="ko-KR" sz="850" b="0" dirty="0">
                          <a:latin typeface="+mn-ea"/>
                          <a:ea typeface="+mn-ea"/>
                        </a:rPr>
                        <a:t>(</a:t>
                      </a:r>
                      <a:r>
                        <a:rPr lang="ko-KR" altLang="en-US" sz="850" b="0" dirty="0">
                          <a:latin typeface="+mn-ea"/>
                          <a:ea typeface="+mn-ea"/>
                        </a:rPr>
                        <a:t>이름과 아이디를 여기에다 출력</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3" name="그림 2">
            <a:extLst>
              <a:ext uri="{FF2B5EF4-FFF2-40B4-BE49-F238E27FC236}">
                <a16:creationId xmlns:a16="http://schemas.microsoft.com/office/drawing/2014/main" id="{9901753B-6AD1-0462-0088-1DADDB50A3AA}"/>
              </a:ext>
            </a:extLst>
          </p:cNvPr>
          <p:cNvPicPr>
            <a:picLocks noChangeAspect="1"/>
          </p:cNvPicPr>
          <p:nvPr/>
        </p:nvPicPr>
        <p:blipFill>
          <a:blip r:embed="rId2"/>
          <a:stretch>
            <a:fillRect/>
          </a:stretch>
        </p:blipFill>
        <p:spPr>
          <a:xfrm>
            <a:off x="0" y="620688"/>
            <a:ext cx="8561373" cy="4608512"/>
          </a:xfrm>
          <a:prstGeom prst="rect">
            <a:avLst/>
          </a:prstGeom>
        </p:spPr>
      </p:pic>
      <p:sp>
        <p:nvSpPr>
          <p:cNvPr id="6" name="TextBox 5">
            <a:extLst>
              <a:ext uri="{FF2B5EF4-FFF2-40B4-BE49-F238E27FC236}">
                <a16:creationId xmlns:a16="http://schemas.microsoft.com/office/drawing/2014/main" id="{7D82398D-30B2-72CA-2EC8-EA8E439F93D4}"/>
              </a:ext>
            </a:extLst>
          </p:cNvPr>
          <p:cNvSpPr txBox="1"/>
          <p:nvPr/>
        </p:nvSpPr>
        <p:spPr>
          <a:xfrm>
            <a:off x="23664" y="466565"/>
            <a:ext cx="191344" cy="369332"/>
          </a:xfrm>
          <a:prstGeom prst="rect">
            <a:avLst/>
          </a:prstGeom>
          <a:noFill/>
        </p:spPr>
        <p:txBody>
          <a:bodyPr wrap="square" rtlCol="0">
            <a:spAutoFit/>
          </a:bodyPr>
          <a:lstStyle/>
          <a:p>
            <a:pPr algn="ctr"/>
            <a:r>
              <a:rPr lang="en-US" altLang="ko-KR" dirty="0"/>
              <a:t>1</a:t>
            </a:r>
            <a:endParaRPr lang="ko-KR" altLang="en-US" dirty="0"/>
          </a:p>
        </p:txBody>
      </p:sp>
      <p:sp>
        <p:nvSpPr>
          <p:cNvPr id="13" name="TextBox 12">
            <a:extLst>
              <a:ext uri="{FF2B5EF4-FFF2-40B4-BE49-F238E27FC236}">
                <a16:creationId xmlns:a16="http://schemas.microsoft.com/office/drawing/2014/main" id="{BEA7067B-36B2-4DCA-8FA3-C1ED63AA3E10}"/>
              </a:ext>
            </a:extLst>
          </p:cNvPr>
          <p:cNvSpPr txBox="1"/>
          <p:nvPr/>
        </p:nvSpPr>
        <p:spPr>
          <a:xfrm>
            <a:off x="479376" y="476672"/>
            <a:ext cx="191344" cy="369332"/>
          </a:xfrm>
          <a:prstGeom prst="rect">
            <a:avLst/>
          </a:prstGeom>
          <a:noFill/>
        </p:spPr>
        <p:txBody>
          <a:bodyPr wrap="square" rtlCol="0">
            <a:spAutoFit/>
          </a:bodyPr>
          <a:lstStyle/>
          <a:p>
            <a:pPr algn="ctr"/>
            <a:r>
              <a:rPr lang="en-US" altLang="ko-KR" dirty="0"/>
              <a:t>2</a:t>
            </a:r>
            <a:endParaRPr lang="ko-KR" altLang="en-US" dirty="0"/>
          </a:p>
        </p:txBody>
      </p:sp>
      <p:sp>
        <p:nvSpPr>
          <p:cNvPr id="14" name="TextBox 13">
            <a:extLst>
              <a:ext uri="{FF2B5EF4-FFF2-40B4-BE49-F238E27FC236}">
                <a16:creationId xmlns:a16="http://schemas.microsoft.com/office/drawing/2014/main" id="{C0B1EE9A-9C77-6596-0956-9CAF6E371D06}"/>
              </a:ext>
            </a:extLst>
          </p:cNvPr>
          <p:cNvSpPr txBox="1"/>
          <p:nvPr/>
        </p:nvSpPr>
        <p:spPr>
          <a:xfrm>
            <a:off x="6800966" y="466565"/>
            <a:ext cx="191344" cy="369332"/>
          </a:xfrm>
          <a:prstGeom prst="rect">
            <a:avLst/>
          </a:prstGeom>
          <a:noFill/>
        </p:spPr>
        <p:txBody>
          <a:bodyPr wrap="square" rtlCol="0">
            <a:spAutoFit/>
          </a:bodyPr>
          <a:lstStyle/>
          <a:p>
            <a:pPr algn="ctr"/>
            <a:r>
              <a:rPr lang="en-US" altLang="ko-KR" dirty="0"/>
              <a:t>3</a:t>
            </a:r>
            <a:endParaRPr lang="ko-KR" altLang="en-US" dirty="0"/>
          </a:p>
        </p:txBody>
      </p:sp>
      <p:sp>
        <p:nvSpPr>
          <p:cNvPr id="15" name="TextBox 14">
            <a:extLst>
              <a:ext uri="{FF2B5EF4-FFF2-40B4-BE49-F238E27FC236}">
                <a16:creationId xmlns:a16="http://schemas.microsoft.com/office/drawing/2014/main" id="{6A0F721B-DD86-B936-0CAB-A9DBE29F859F}"/>
              </a:ext>
            </a:extLst>
          </p:cNvPr>
          <p:cNvSpPr txBox="1"/>
          <p:nvPr/>
        </p:nvSpPr>
        <p:spPr>
          <a:xfrm>
            <a:off x="7124063" y="620688"/>
            <a:ext cx="191344" cy="369332"/>
          </a:xfrm>
          <a:prstGeom prst="rect">
            <a:avLst/>
          </a:prstGeom>
          <a:noFill/>
        </p:spPr>
        <p:txBody>
          <a:bodyPr wrap="square" rtlCol="0">
            <a:spAutoFit/>
          </a:bodyPr>
          <a:lstStyle/>
          <a:p>
            <a:pPr algn="ctr"/>
            <a:r>
              <a:rPr lang="en-US" altLang="ko-KR" dirty="0"/>
              <a:t>4</a:t>
            </a:r>
            <a:endParaRPr lang="ko-KR" altLang="en-US" dirty="0"/>
          </a:p>
        </p:txBody>
      </p:sp>
      <p:sp>
        <p:nvSpPr>
          <p:cNvPr id="16" name="TextBox 15">
            <a:extLst>
              <a:ext uri="{FF2B5EF4-FFF2-40B4-BE49-F238E27FC236}">
                <a16:creationId xmlns:a16="http://schemas.microsoft.com/office/drawing/2014/main" id="{7A7070C1-FE5B-7DF8-3CF0-DE4048B2BEBB}"/>
              </a:ext>
            </a:extLst>
          </p:cNvPr>
          <p:cNvSpPr txBox="1"/>
          <p:nvPr/>
        </p:nvSpPr>
        <p:spPr>
          <a:xfrm>
            <a:off x="7124063" y="990020"/>
            <a:ext cx="191344" cy="369332"/>
          </a:xfrm>
          <a:prstGeom prst="rect">
            <a:avLst/>
          </a:prstGeom>
          <a:noFill/>
        </p:spPr>
        <p:txBody>
          <a:bodyPr wrap="square" rtlCol="0">
            <a:spAutoFit/>
          </a:bodyPr>
          <a:lstStyle/>
          <a:p>
            <a:pPr algn="ctr"/>
            <a:r>
              <a:rPr lang="en-US" altLang="ko-KR" dirty="0"/>
              <a:t>5</a:t>
            </a:r>
            <a:endParaRPr lang="ko-KR" altLang="en-US" dirty="0"/>
          </a:p>
        </p:txBody>
      </p:sp>
      <p:sp>
        <p:nvSpPr>
          <p:cNvPr id="17" name="TextBox 16">
            <a:extLst>
              <a:ext uri="{FF2B5EF4-FFF2-40B4-BE49-F238E27FC236}">
                <a16:creationId xmlns:a16="http://schemas.microsoft.com/office/drawing/2014/main" id="{AA3FE18A-A795-CA0B-79A3-8C6DA7F414B7}"/>
              </a:ext>
            </a:extLst>
          </p:cNvPr>
          <p:cNvSpPr txBox="1"/>
          <p:nvPr/>
        </p:nvSpPr>
        <p:spPr>
          <a:xfrm>
            <a:off x="215008" y="1174686"/>
            <a:ext cx="191344" cy="369332"/>
          </a:xfrm>
          <a:prstGeom prst="rect">
            <a:avLst/>
          </a:prstGeom>
          <a:noFill/>
        </p:spPr>
        <p:txBody>
          <a:bodyPr wrap="square" rtlCol="0">
            <a:spAutoFit/>
          </a:bodyPr>
          <a:lstStyle/>
          <a:p>
            <a:pPr algn="ctr"/>
            <a:r>
              <a:rPr lang="en-US" altLang="ko-KR" dirty="0"/>
              <a:t>6</a:t>
            </a:r>
            <a:endParaRPr lang="ko-KR" altLang="en-US" dirty="0"/>
          </a:p>
        </p:txBody>
      </p:sp>
      <p:sp>
        <p:nvSpPr>
          <p:cNvPr id="18" name="TextBox 17">
            <a:extLst>
              <a:ext uri="{FF2B5EF4-FFF2-40B4-BE49-F238E27FC236}">
                <a16:creationId xmlns:a16="http://schemas.microsoft.com/office/drawing/2014/main" id="{AFC90545-28EC-9660-A63A-3EA87A40262C}"/>
              </a:ext>
            </a:extLst>
          </p:cNvPr>
          <p:cNvSpPr txBox="1"/>
          <p:nvPr/>
        </p:nvSpPr>
        <p:spPr>
          <a:xfrm>
            <a:off x="7028391" y="4653136"/>
            <a:ext cx="191344" cy="369332"/>
          </a:xfrm>
          <a:prstGeom prst="rect">
            <a:avLst/>
          </a:prstGeom>
          <a:noFill/>
        </p:spPr>
        <p:txBody>
          <a:bodyPr wrap="square" rtlCol="0">
            <a:spAutoFit/>
          </a:bodyPr>
          <a:lstStyle/>
          <a:p>
            <a:pPr algn="ctr"/>
            <a:r>
              <a:rPr lang="en-US" altLang="ko-KR" dirty="0"/>
              <a:t>7</a:t>
            </a:r>
            <a:endParaRPr lang="ko-KR" altLang="en-US" dirty="0"/>
          </a:p>
        </p:txBody>
      </p:sp>
    </p:spTree>
    <p:extLst>
      <p:ext uri="{BB962C8B-B14F-4D97-AF65-F5344CB8AC3E}">
        <p14:creationId xmlns:p14="http://schemas.microsoft.com/office/powerpoint/2010/main" val="302184302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19050">
          <a:solidFill>
            <a:srgbClr val="DDDDDD"/>
          </a:solid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4288</TotalTime>
  <Words>803</Words>
  <Application>Microsoft Office PowerPoint</Application>
  <PresentationFormat>와이드스크린</PresentationFormat>
  <Paragraphs>189</Paragraphs>
  <Slides>15</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15</vt:i4>
      </vt:variant>
    </vt:vector>
  </HeadingPairs>
  <TitlesOfParts>
    <vt:vector size="21" baseType="lpstr">
      <vt:lpstr>SF Pro Text Regular</vt:lpstr>
      <vt:lpstr>맑은 고딕</vt:lpstr>
      <vt:lpstr>Algerian</vt:lpstr>
      <vt:lpstr>Arial</vt:lpstr>
      <vt:lpstr>Segoe UI Variable Small</vt:lpstr>
      <vt:lpstr>Office 테마</vt:lpstr>
      <vt:lpstr>Project Name : Daon </vt:lpstr>
      <vt:lpstr>History</vt:lpstr>
      <vt:lpstr>서비스 개요</vt:lpstr>
      <vt:lpstr>Database flow초기기획 </vt:lpstr>
      <vt:lpstr> 현재 데이터 흐름도  </vt:lpstr>
      <vt:lpstr>Comment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후기(잡담) : 개발과정 중 있었던 일 </vt:lpstr>
      <vt:lpstr>후기(잡담) : 개발과정 중 있었던 일 </vt:lpstr>
      <vt:lpstr>감사합니다</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유재림</cp:lastModifiedBy>
  <cp:revision>160</cp:revision>
  <cp:lastPrinted>2019-05-29T05:54:36Z</cp:lastPrinted>
  <dcterms:created xsi:type="dcterms:W3CDTF">2019-03-11T07:43:12Z</dcterms:created>
  <dcterms:modified xsi:type="dcterms:W3CDTF">2022-06-24T08:01:23Z</dcterms:modified>
</cp:coreProperties>
</file>