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7" r:id="rId3"/>
    <p:sldId id="258" r:id="rId4"/>
    <p:sldId id="256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UDACITY\SQL%20Sakilla%20Project\resultsS1Q1_visual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UDACITY\SQL%20Sakilla%20Project\resultsS1Q3_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UDACITY\SQL%20Sakilla%20Project\resultsS2Q1_visual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653695\Downloads\resul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[resultsS1Q1_visualization.xlsx]Sheet3!PivotTable7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Total</a:t>
            </a:r>
            <a:r>
              <a:rPr lang="en-US" baseline="0" dirty="0" smtClean="0"/>
              <a:t> rentals per category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37A-4D01-A791-E5DE68067B8D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37A-4D01-A791-E5DE68067B8D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37A-4D01-A791-E5DE68067B8D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37A-4D01-A791-E5DE68067B8D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37A-4D01-A791-E5DE68067B8D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37A-4D01-A791-E5DE68067B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A-4D01-A791-E5DE68067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2114616"/>
        <c:axId val="562114944"/>
      </c:barChart>
      <c:catAx>
        <c:axId val="562114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Movie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categorIES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14944"/>
        <c:crosses val="autoZero"/>
        <c:auto val="1"/>
        <c:lblAlgn val="ctr"/>
        <c:lblOffset val="100"/>
        <c:noMultiLvlLbl val="0"/>
      </c:catAx>
      <c:valAx>
        <c:axId val="5621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 Rentals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14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[resultsS1Q3_visualization.xlsx]resultsS1Q3_visualization!PivotTable46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resultsS1Q3_visualization!$F$1:$F$2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resultsS1Q3_visualization!$E$3:$E$9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resultsS1Q3_visualization!$F$3:$F$9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8-44B7-84BC-8AFB322316C0}"/>
            </c:ext>
          </c:extLst>
        </c:ser>
        <c:ser>
          <c:idx val="1"/>
          <c:order val="1"/>
          <c:tx>
            <c:strRef>
              <c:f>resultsS1Q3_visualization!$G$1:$G$2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resultsS1Q3_visualization!$E$3:$E$9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resultsS1Q3_visualization!$G$3:$G$9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8-44B7-84BC-8AFB322316C0}"/>
            </c:ext>
          </c:extLst>
        </c:ser>
        <c:ser>
          <c:idx val="2"/>
          <c:order val="2"/>
          <c:tx>
            <c:strRef>
              <c:f>resultsS1Q3_visualization!$H$1:$H$2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resultsS1Q3_visualization!$E$3:$E$9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resultsS1Q3_visualization!$H$3:$H$9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D8-44B7-84BC-8AFB322316C0}"/>
            </c:ext>
          </c:extLst>
        </c:ser>
        <c:ser>
          <c:idx val="3"/>
          <c:order val="3"/>
          <c:tx>
            <c:strRef>
              <c:f>resultsS1Q3_visualization!$I$1:$I$2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resultsS1Q3_visualization!$E$3:$E$9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resultsS1Q3_visualization!$I$3:$I$9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D8-44B7-84BC-8AFB32231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8089536"/>
        <c:axId val="858095112"/>
      </c:barChart>
      <c:catAx>
        <c:axId val="85808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Movie categories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95112"/>
        <c:crosses val="autoZero"/>
        <c:auto val="1"/>
        <c:lblAlgn val="ctr"/>
        <c:lblOffset val="100"/>
        <c:noMultiLvlLbl val="0"/>
      </c:catAx>
      <c:valAx>
        <c:axId val="858095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Count</a:t>
                </a:r>
                <a:r>
                  <a:rPr lang="en-US" baseline="0" dirty="0" smtClean="0"/>
                  <a:t> per quartile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8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Store1</c:v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(resultsS2Q1!$E$2,resultsS2Q1!$E$4,resultsS2Q1!$E$6,resultsS2Q1!$E$8,resultsS2Q1!$E$10)</c:f>
              <c:strCache>
                <c:ptCount val="5"/>
                <c:pt idx="0">
                  <c:v>05-2005</c:v>
                </c:pt>
                <c:pt idx="1">
                  <c:v>06-2005</c:v>
                </c:pt>
                <c:pt idx="2">
                  <c:v>07-2005</c:v>
                </c:pt>
                <c:pt idx="3">
                  <c:v>08-2005</c:v>
                </c:pt>
                <c:pt idx="4">
                  <c:v>02-2006</c:v>
                </c:pt>
              </c:strCache>
            </c:strRef>
          </c:cat>
          <c:val>
            <c:numRef>
              <c:f>(resultsS2Q1!$D$3,resultsS2Q1!$D$4,resultsS2Q1!$D$7,resultsS2Q1!$D$8,resultsS2Q1!$D$11)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9-4167-9702-A0B5FCFB126E}"/>
            </c:ext>
          </c:extLst>
        </c:ser>
        <c:ser>
          <c:idx val="1"/>
          <c:order val="1"/>
          <c:tx>
            <c:v>Store2</c:v>
          </c:tx>
          <c:spPr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(resultsS2Q1!$E$2,resultsS2Q1!$E$4,resultsS2Q1!$E$6,resultsS2Q1!$E$8,resultsS2Q1!$E$10)</c:f>
              <c:strCache>
                <c:ptCount val="5"/>
                <c:pt idx="0">
                  <c:v>05-2005</c:v>
                </c:pt>
                <c:pt idx="1">
                  <c:v>06-2005</c:v>
                </c:pt>
                <c:pt idx="2">
                  <c:v>07-2005</c:v>
                </c:pt>
                <c:pt idx="3">
                  <c:v>08-2005</c:v>
                </c:pt>
                <c:pt idx="4">
                  <c:v>02-2006</c:v>
                </c:pt>
              </c:strCache>
            </c:strRef>
          </c:cat>
          <c:val>
            <c:numRef>
              <c:f>(resultsS2Q1!$D$2,resultsS2Q1!$D$5,resultsS2Q1!$D$6,resultsS2Q1!$D$9,resultsS2Q1!$D$10)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9-4167-9702-A0B5FCFB1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0524064"/>
        <c:axId val="580526032"/>
      </c:barChart>
      <c:catAx>
        <c:axId val="580524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Months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6032"/>
        <c:crosses val="autoZero"/>
        <c:auto val="1"/>
        <c:lblAlgn val="ctr"/>
        <c:lblOffset val="100"/>
        <c:noMultiLvlLbl val="0"/>
      </c:catAx>
      <c:valAx>
        <c:axId val="58052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Rental orders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[results.csv]Sheet2!PivotTable44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             Top 10 customers</a:t>
            </a:r>
            <a:r>
              <a:rPr lang="en-US" sz="1200" baseline="0" dirty="0" smtClean="0"/>
              <a:t> </a:t>
            </a:r>
            <a:endParaRPr lang="en-US" sz="1200" dirty="0"/>
          </a:p>
        </c:rich>
      </c:tx>
      <c:layout>
        <c:manualLayout>
          <c:xMode val="edge"/>
          <c:yMode val="edge"/>
          <c:x val="4.9231384548058414E-2"/>
          <c:y val="3.62647325475974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8028964543789821E-2"/>
          <c:y val="9.2928519927756081E-2"/>
          <c:w val="0.92241925098778421"/>
          <c:h val="0.60721011414824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2007-02-01T00:00:00.000Z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Sheet2!$A$5:$B$38</c:f>
              <c:multiLvlStrCache>
                <c:ptCount val="34"/>
                <c:lvl>
                  <c:pt idx="0">
                    <c:v>1</c:v>
                  </c:pt>
                  <c:pt idx="1">
                    <c:v>4</c:v>
                  </c:pt>
                  <c:pt idx="2">
                    <c:v>12</c:v>
                  </c:pt>
                  <c:pt idx="3">
                    <c:v>16</c:v>
                  </c:pt>
                  <c:pt idx="4">
                    <c:v>6</c:v>
                  </c:pt>
                  <c:pt idx="5">
                    <c:v>16</c:v>
                  </c:pt>
                  <c:pt idx="6">
                    <c:v>18</c:v>
                  </c:pt>
                  <c:pt idx="7">
                    <c:v>1</c:v>
                  </c:pt>
                  <c:pt idx="8">
                    <c:v>6</c:v>
                  </c:pt>
                  <c:pt idx="9">
                    <c:v>14</c:v>
                  </c:pt>
                  <c:pt idx="10">
                    <c:v>17</c:v>
                  </c:pt>
                  <c:pt idx="11">
                    <c:v>5</c:v>
                  </c:pt>
                  <c:pt idx="12">
                    <c:v>18</c:v>
                  </c:pt>
                  <c:pt idx="13">
                    <c:v>22</c:v>
                  </c:pt>
                  <c:pt idx="14">
                    <c:v>9</c:v>
                  </c:pt>
                  <c:pt idx="15">
                    <c:v>13</c:v>
                  </c:pt>
                  <c:pt idx="16">
                    <c:v>20</c:v>
                  </c:pt>
                  <c:pt idx="17">
                    <c:v>1</c:v>
                  </c:pt>
                  <c:pt idx="18">
                    <c:v>8</c:v>
                  </c:pt>
                  <c:pt idx="19">
                    <c:v>10</c:v>
                  </c:pt>
                  <c:pt idx="20">
                    <c:v>20</c:v>
                  </c:pt>
                  <c:pt idx="21">
                    <c:v>1</c:v>
                  </c:pt>
                  <c:pt idx="22">
                    <c:v>8</c:v>
                  </c:pt>
                  <c:pt idx="23">
                    <c:v>12</c:v>
                  </c:pt>
                  <c:pt idx="24">
                    <c:v>18</c:v>
                  </c:pt>
                  <c:pt idx="25">
                    <c:v>6</c:v>
                  </c:pt>
                  <c:pt idx="26">
                    <c:v>12</c:v>
                  </c:pt>
                  <c:pt idx="27">
                    <c:v>15</c:v>
                  </c:pt>
                  <c:pt idx="28">
                    <c:v>4</c:v>
                  </c:pt>
                  <c:pt idx="29">
                    <c:v>15</c:v>
                  </c:pt>
                  <c:pt idx="30">
                    <c:v>19</c:v>
                  </c:pt>
                  <c:pt idx="31">
                    <c:v>7</c:v>
                  </c:pt>
                  <c:pt idx="32">
                    <c:v>12</c:v>
                  </c:pt>
                  <c:pt idx="33">
                    <c:v>18</c:v>
                  </c:pt>
                </c:lvl>
                <c:lvl>
                  <c:pt idx="0">
                    <c:v>Ana Bradley</c:v>
                  </c:pt>
                  <c:pt idx="4">
                    <c:v>Clara Shaw</c:v>
                  </c:pt>
                  <c:pt idx="7">
                    <c:v>Curtis Irby</c:v>
                  </c:pt>
                  <c:pt idx="11">
                    <c:v>Eleanor Hunt</c:v>
                  </c:pt>
                  <c:pt idx="14">
                    <c:v>Karl Seal</c:v>
                  </c:pt>
                  <c:pt idx="17">
                    <c:v>Marcia Dean</c:v>
                  </c:pt>
                  <c:pt idx="21">
                    <c:v>Marion Snyder</c:v>
                  </c:pt>
                  <c:pt idx="25">
                    <c:v>Mike Way</c:v>
                  </c:pt>
                  <c:pt idx="28">
                    <c:v>Rhonda Kennedy</c:v>
                  </c:pt>
                  <c:pt idx="31">
                    <c:v>Tommy Collazo</c:v>
                  </c:pt>
                </c:lvl>
              </c:multiLvlStrCache>
            </c:multiLvlStrRef>
          </c:cat>
          <c:val>
            <c:numRef>
              <c:f>Sheet2!$C$5:$C$38</c:f>
              <c:numCache>
                <c:formatCode>General</c:formatCode>
                <c:ptCount val="34"/>
                <c:pt idx="1">
                  <c:v>19.96</c:v>
                </c:pt>
                <c:pt idx="4">
                  <c:v>22.94</c:v>
                </c:pt>
                <c:pt idx="8">
                  <c:v>22.94</c:v>
                </c:pt>
                <c:pt idx="11">
                  <c:v>22.95</c:v>
                </c:pt>
                <c:pt idx="14">
                  <c:v>41.91</c:v>
                </c:pt>
                <c:pt idx="18">
                  <c:v>37.92</c:v>
                </c:pt>
                <c:pt idx="22">
                  <c:v>44.92</c:v>
                </c:pt>
                <c:pt idx="25">
                  <c:v>35.94</c:v>
                </c:pt>
                <c:pt idx="28">
                  <c:v>19.96</c:v>
                </c:pt>
                <c:pt idx="31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5AF-82A9-CA24F2AA7A11}"/>
            </c:ext>
          </c:extLst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2007-03-01T00:00:00.000Z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Sheet2!$A$5:$B$38</c:f>
              <c:multiLvlStrCache>
                <c:ptCount val="34"/>
                <c:lvl>
                  <c:pt idx="0">
                    <c:v>1</c:v>
                  </c:pt>
                  <c:pt idx="1">
                    <c:v>4</c:v>
                  </c:pt>
                  <c:pt idx="2">
                    <c:v>12</c:v>
                  </c:pt>
                  <c:pt idx="3">
                    <c:v>16</c:v>
                  </c:pt>
                  <c:pt idx="4">
                    <c:v>6</c:v>
                  </c:pt>
                  <c:pt idx="5">
                    <c:v>16</c:v>
                  </c:pt>
                  <c:pt idx="6">
                    <c:v>18</c:v>
                  </c:pt>
                  <c:pt idx="7">
                    <c:v>1</c:v>
                  </c:pt>
                  <c:pt idx="8">
                    <c:v>6</c:v>
                  </c:pt>
                  <c:pt idx="9">
                    <c:v>14</c:v>
                  </c:pt>
                  <c:pt idx="10">
                    <c:v>17</c:v>
                  </c:pt>
                  <c:pt idx="11">
                    <c:v>5</c:v>
                  </c:pt>
                  <c:pt idx="12">
                    <c:v>18</c:v>
                  </c:pt>
                  <c:pt idx="13">
                    <c:v>22</c:v>
                  </c:pt>
                  <c:pt idx="14">
                    <c:v>9</c:v>
                  </c:pt>
                  <c:pt idx="15">
                    <c:v>13</c:v>
                  </c:pt>
                  <c:pt idx="16">
                    <c:v>20</c:v>
                  </c:pt>
                  <c:pt idx="17">
                    <c:v>1</c:v>
                  </c:pt>
                  <c:pt idx="18">
                    <c:v>8</c:v>
                  </c:pt>
                  <c:pt idx="19">
                    <c:v>10</c:v>
                  </c:pt>
                  <c:pt idx="20">
                    <c:v>20</c:v>
                  </c:pt>
                  <c:pt idx="21">
                    <c:v>1</c:v>
                  </c:pt>
                  <c:pt idx="22">
                    <c:v>8</c:v>
                  </c:pt>
                  <c:pt idx="23">
                    <c:v>12</c:v>
                  </c:pt>
                  <c:pt idx="24">
                    <c:v>18</c:v>
                  </c:pt>
                  <c:pt idx="25">
                    <c:v>6</c:v>
                  </c:pt>
                  <c:pt idx="26">
                    <c:v>12</c:v>
                  </c:pt>
                  <c:pt idx="27">
                    <c:v>15</c:v>
                  </c:pt>
                  <c:pt idx="28">
                    <c:v>4</c:v>
                  </c:pt>
                  <c:pt idx="29">
                    <c:v>15</c:v>
                  </c:pt>
                  <c:pt idx="30">
                    <c:v>19</c:v>
                  </c:pt>
                  <c:pt idx="31">
                    <c:v>7</c:v>
                  </c:pt>
                  <c:pt idx="32">
                    <c:v>12</c:v>
                  </c:pt>
                  <c:pt idx="33">
                    <c:v>18</c:v>
                  </c:pt>
                </c:lvl>
                <c:lvl>
                  <c:pt idx="0">
                    <c:v>Ana Bradley</c:v>
                  </c:pt>
                  <c:pt idx="4">
                    <c:v>Clara Shaw</c:v>
                  </c:pt>
                  <c:pt idx="7">
                    <c:v>Curtis Irby</c:v>
                  </c:pt>
                  <c:pt idx="11">
                    <c:v>Eleanor Hunt</c:v>
                  </c:pt>
                  <c:pt idx="14">
                    <c:v>Karl Seal</c:v>
                  </c:pt>
                  <c:pt idx="17">
                    <c:v>Marcia Dean</c:v>
                  </c:pt>
                  <c:pt idx="21">
                    <c:v>Marion Snyder</c:v>
                  </c:pt>
                  <c:pt idx="25">
                    <c:v>Mike Way</c:v>
                  </c:pt>
                  <c:pt idx="28">
                    <c:v>Rhonda Kennedy</c:v>
                  </c:pt>
                  <c:pt idx="31">
                    <c:v>Tommy Collazo</c:v>
                  </c:pt>
                </c:lvl>
              </c:multiLvlStrCache>
            </c:multiLvlStrRef>
          </c:cat>
          <c:val>
            <c:numRef>
              <c:f>Sheet2!$D$5:$D$38</c:f>
              <c:numCache>
                <c:formatCode>General</c:formatCode>
                <c:ptCount val="34"/>
                <c:pt idx="3">
                  <c:v>71.84</c:v>
                </c:pt>
                <c:pt idx="5">
                  <c:v>72.84</c:v>
                </c:pt>
                <c:pt idx="10">
                  <c:v>86.83</c:v>
                </c:pt>
                <c:pt idx="12">
                  <c:v>87.82</c:v>
                </c:pt>
                <c:pt idx="15">
                  <c:v>76.87</c:v>
                </c:pt>
                <c:pt idx="19">
                  <c:v>53.9</c:v>
                </c:pt>
                <c:pt idx="23">
                  <c:v>58.88</c:v>
                </c:pt>
                <c:pt idx="27">
                  <c:v>64.849999999999994</c:v>
                </c:pt>
                <c:pt idx="29">
                  <c:v>74.849999999999994</c:v>
                </c:pt>
                <c:pt idx="32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7-45AF-82A9-CA24F2AA7A11}"/>
            </c:ext>
          </c:extLst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2007-04-01T00:00:00.000Z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Sheet2!$A$5:$B$38</c:f>
              <c:multiLvlStrCache>
                <c:ptCount val="34"/>
                <c:lvl>
                  <c:pt idx="0">
                    <c:v>1</c:v>
                  </c:pt>
                  <c:pt idx="1">
                    <c:v>4</c:v>
                  </c:pt>
                  <c:pt idx="2">
                    <c:v>12</c:v>
                  </c:pt>
                  <c:pt idx="3">
                    <c:v>16</c:v>
                  </c:pt>
                  <c:pt idx="4">
                    <c:v>6</c:v>
                  </c:pt>
                  <c:pt idx="5">
                    <c:v>16</c:v>
                  </c:pt>
                  <c:pt idx="6">
                    <c:v>18</c:v>
                  </c:pt>
                  <c:pt idx="7">
                    <c:v>1</c:v>
                  </c:pt>
                  <c:pt idx="8">
                    <c:v>6</c:v>
                  </c:pt>
                  <c:pt idx="9">
                    <c:v>14</c:v>
                  </c:pt>
                  <c:pt idx="10">
                    <c:v>17</c:v>
                  </c:pt>
                  <c:pt idx="11">
                    <c:v>5</c:v>
                  </c:pt>
                  <c:pt idx="12">
                    <c:v>18</c:v>
                  </c:pt>
                  <c:pt idx="13">
                    <c:v>22</c:v>
                  </c:pt>
                  <c:pt idx="14">
                    <c:v>9</c:v>
                  </c:pt>
                  <c:pt idx="15">
                    <c:v>13</c:v>
                  </c:pt>
                  <c:pt idx="16">
                    <c:v>20</c:v>
                  </c:pt>
                  <c:pt idx="17">
                    <c:v>1</c:v>
                  </c:pt>
                  <c:pt idx="18">
                    <c:v>8</c:v>
                  </c:pt>
                  <c:pt idx="19">
                    <c:v>10</c:v>
                  </c:pt>
                  <c:pt idx="20">
                    <c:v>20</c:v>
                  </c:pt>
                  <c:pt idx="21">
                    <c:v>1</c:v>
                  </c:pt>
                  <c:pt idx="22">
                    <c:v>8</c:v>
                  </c:pt>
                  <c:pt idx="23">
                    <c:v>12</c:v>
                  </c:pt>
                  <c:pt idx="24">
                    <c:v>18</c:v>
                  </c:pt>
                  <c:pt idx="25">
                    <c:v>6</c:v>
                  </c:pt>
                  <c:pt idx="26">
                    <c:v>12</c:v>
                  </c:pt>
                  <c:pt idx="27">
                    <c:v>15</c:v>
                  </c:pt>
                  <c:pt idx="28">
                    <c:v>4</c:v>
                  </c:pt>
                  <c:pt idx="29">
                    <c:v>15</c:v>
                  </c:pt>
                  <c:pt idx="30">
                    <c:v>19</c:v>
                  </c:pt>
                  <c:pt idx="31">
                    <c:v>7</c:v>
                  </c:pt>
                  <c:pt idx="32">
                    <c:v>12</c:v>
                  </c:pt>
                  <c:pt idx="33">
                    <c:v>18</c:v>
                  </c:pt>
                </c:lvl>
                <c:lvl>
                  <c:pt idx="0">
                    <c:v>Ana Bradley</c:v>
                  </c:pt>
                  <c:pt idx="4">
                    <c:v>Clara Shaw</c:v>
                  </c:pt>
                  <c:pt idx="7">
                    <c:v>Curtis Irby</c:v>
                  </c:pt>
                  <c:pt idx="11">
                    <c:v>Eleanor Hunt</c:v>
                  </c:pt>
                  <c:pt idx="14">
                    <c:v>Karl Seal</c:v>
                  </c:pt>
                  <c:pt idx="17">
                    <c:v>Marcia Dean</c:v>
                  </c:pt>
                  <c:pt idx="21">
                    <c:v>Marion Snyder</c:v>
                  </c:pt>
                  <c:pt idx="25">
                    <c:v>Mike Way</c:v>
                  </c:pt>
                  <c:pt idx="28">
                    <c:v>Rhonda Kennedy</c:v>
                  </c:pt>
                  <c:pt idx="31">
                    <c:v>Tommy Collazo</c:v>
                  </c:pt>
                </c:lvl>
              </c:multiLvlStrCache>
            </c:multiLvlStrRef>
          </c:cat>
          <c:val>
            <c:numRef>
              <c:f>Sheet2!$E$5:$E$38</c:f>
              <c:numCache>
                <c:formatCode>General</c:formatCode>
                <c:ptCount val="34"/>
                <c:pt idx="2">
                  <c:v>72.88</c:v>
                </c:pt>
                <c:pt idx="6">
                  <c:v>93.82</c:v>
                </c:pt>
                <c:pt idx="9">
                  <c:v>54.86</c:v>
                </c:pt>
                <c:pt idx="13">
                  <c:v>100.78</c:v>
                </c:pt>
                <c:pt idx="16">
                  <c:v>89.8</c:v>
                </c:pt>
                <c:pt idx="20">
                  <c:v>73.8</c:v>
                </c:pt>
                <c:pt idx="24">
                  <c:v>85.82</c:v>
                </c:pt>
                <c:pt idx="26">
                  <c:v>61.88</c:v>
                </c:pt>
                <c:pt idx="30">
                  <c:v>96.81</c:v>
                </c:pt>
                <c:pt idx="33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7-45AF-82A9-CA24F2AA7A11}"/>
            </c:ext>
          </c:extLst>
        </c:ser>
        <c:ser>
          <c:idx val="3"/>
          <c:order val="3"/>
          <c:tx>
            <c:strRef>
              <c:f>Sheet2!$F$3:$F$4</c:f>
              <c:strCache>
                <c:ptCount val="1"/>
                <c:pt idx="0">
                  <c:v>2007-05-01T00:00:00.000Z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Sheet2!$A$5:$B$38</c:f>
              <c:multiLvlStrCache>
                <c:ptCount val="34"/>
                <c:lvl>
                  <c:pt idx="0">
                    <c:v>1</c:v>
                  </c:pt>
                  <c:pt idx="1">
                    <c:v>4</c:v>
                  </c:pt>
                  <c:pt idx="2">
                    <c:v>12</c:v>
                  </c:pt>
                  <c:pt idx="3">
                    <c:v>16</c:v>
                  </c:pt>
                  <c:pt idx="4">
                    <c:v>6</c:v>
                  </c:pt>
                  <c:pt idx="5">
                    <c:v>16</c:v>
                  </c:pt>
                  <c:pt idx="6">
                    <c:v>18</c:v>
                  </c:pt>
                  <c:pt idx="7">
                    <c:v>1</c:v>
                  </c:pt>
                  <c:pt idx="8">
                    <c:v>6</c:v>
                  </c:pt>
                  <c:pt idx="9">
                    <c:v>14</c:v>
                  </c:pt>
                  <c:pt idx="10">
                    <c:v>17</c:v>
                  </c:pt>
                  <c:pt idx="11">
                    <c:v>5</c:v>
                  </c:pt>
                  <c:pt idx="12">
                    <c:v>18</c:v>
                  </c:pt>
                  <c:pt idx="13">
                    <c:v>22</c:v>
                  </c:pt>
                  <c:pt idx="14">
                    <c:v>9</c:v>
                  </c:pt>
                  <c:pt idx="15">
                    <c:v>13</c:v>
                  </c:pt>
                  <c:pt idx="16">
                    <c:v>20</c:v>
                  </c:pt>
                  <c:pt idx="17">
                    <c:v>1</c:v>
                  </c:pt>
                  <c:pt idx="18">
                    <c:v>8</c:v>
                  </c:pt>
                  <c:pt idx="19">
                    <c:v>10</c:v>
                  </c:pt>
                  <c:pt idx="20">
                    <c:v>20</c:v>
                  </c:pt>
                  <c:pt idx="21">
                    <c:v>1</c:v>
                  </c:pt>
                  <c:pt idx="22">
                    <c:v>8</c:v>
                  </c:pt>
                  <c:pt idx="23">
                    <c:v>12</c:v>
                  </c:pt>
                  <c:pt idx="24">
                    <c:v>18</c:v>
                  </c:pt>
                  <c:pt idx="25">
                    <c:v>6</c:v>
                  </c:pt>
                  <c:pt idx="26">
                    <c:v>12</c:v>
                  </c:pt>
                  <c:pt idx="27">
                    <c:v>15</c:v>
                  </c:pt>
                  <c:pt idx="28">
                    <c:v>4</c:v>
                  </c:pt>
                  <c:pt idx="29">
                    <c:v>15</c:v>
                  </c:pt>
                  <c:pt idx="30">
                    <c:v>19</c:v>
                  </c:pt>
                  <c:pt idx="31">
                    <c:v>7</c:v>
                  </c:pt>
                  <c:pt idx="32">
                    <c:v>12</c:v>
                  </c:pt>
                  <c:pt idx="33">
                    <c:v>18</c:v>
                  </c:pt>
                </c:lvl>
                <c:lvl>
                  <c:pt idx="0">
                    <c:v>Ana Bradley</c:v>
                  </c:pt>
                  <c:pt idx="4">
                    <c:v>Clara Shaw</c:v>
                  </c:pt>
                  <c:pt idx="7">
                    <c:v>Curtis Irby</c:v>
                  </c:pt>
                  <c:pt idx="11">
                    <c:v>Eleanor Hunt</c:v>
                  </c:pt>
                  <c:pt idx="14">
                    <c:v>Karl Seal</c:v>
                  </c:pt>
                  <c:pt idx="17">
                    <c:v>Marcia Dean</c:v>
                  </c:pt>
                  <c:pt idx="21">
                    <c:v>Marion Snyder</c:v>
                  </c:pt>
                  <c:pt idx="25">
                    <c:v>Mike Way</c:v>
                  </c:pt>
                  <c:pt idx="28">
                    <c:v>Rhonda Kennedy</c:v>
                  </c:pt>
                  <c:pt idx="31">
                    <c:v>Tommy Collazo</c:v>
                  </c:pt>
                </c:lvl>
              </c:multiLvlStrCache>
            </c:multiLvlStrRef>
          </c:cat>
          <c:val>
            <c:numRef>
              <c:f>Sheet2!$F$5:$F$38</c:f>
              <c:numCache>
                <c:formatCode>General</c:formatCode>
                <c:ptCount val="34"/>
                <c:pt idx="0">
                  <c:v>2.99</c:v>
                </c:pt>
                <c:pt idx="7">
                  <c:v>2.99</c:v>
                </c:pt>
                <c:pt idx="17">
                  <c:v>0.99</c:v>
                </c:pt>
                <c:pt idx="21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7-45AF-82A9-CA24F2AA7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3471920"/>
        <c:axId val="623475200"/>
      </c:barChart>
      <c:catAx>
        <c:axId val="62347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Customer</a:t>
                </a:r>
                <a:r>
                  <a:rPr lang="en-US" baseline="0" dirty="0" smtClean="0"/>
                  <a:t> name &amp; counts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75200"/>
        <c:crosses val="autoZero"/>
        <c:auto val="1"/>
        <c:lblAlgn val="ctr"/>
        <c:lblOffset val="100"/>
        <c:noMultiLvlLbl val="0"/>
      </c:catAx>
      <c:valAx>
        <c:axId val="6234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Pay</a:t>
                </a:r>
                <a:r>
                  <a:rPr lang="en-US" baseline="0" dirty="0" smtClean="0"/>
                  <a:t> 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7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253811690559419E-2"/>
          <c:y val="0.92972694369686126"/>
          <c:w val="0.92639202257690201"/>
          <c:h val="6.8705391880412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b="1" dirty="0" smtClean="0">
                <a:sym typeface="Open Sans"/>
              </a:rPr>
              <a:t>Q1: </a:t>
            </a:r>
            <a:r>
              <a:rPr lang="en-US" sz="1200" dirty="0" smtClean="0">
                <a:sym typeface="Open Sans"/>
              </a:rPr>
              <a:t>“</a:t>
            </a:r>
            <a:r>
              <a:rPr lang="en-US" sz="1200" dirty="0"/>
              <a:t>We want to understand more about the movies that families are watching. </a:t>
            </a:r>
            <a:r>
              <a:rPr lang="en-US" sz="1200" dirty="0" smtClean="0"/>
              <a:t>Based on the family friendly categories create </a:t>
            </a:r>
            <a:r>
              <a:rPr lang="en-US" sz="1200" dirty="0"/>
              <a:t>a query that lists each movie, the film category it is classified in, and the number of times it has been rented out</a:t>
            </a:r>
            <a:r>
              <a:rPr lang="en-US" sz="1200" dirty="0" smtClean="0"/>
              <a:t>”.</a:t>
            </a:r>
            <a:br>
              <a:rPr lang="en-US" sz="1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200" b="1" dirty="0"/>
              <a:t>Answer: </a:t>
            </a:r>
            <a:r>
              <a:rPr lang="en-US" sz="1200" dirty="0" smtClean="0"/>
              <a:t>We </a:t>
            </a:r>
            <a:r>
              <a:rPr lang="en-US" sz="1200" dirty="0"/>
              <a:t>can see </a:t>
            </a:r>
            <a:r>
              <a:rPr lang="en-US" sz="1200" dirty="0" smtClean="0"/>
              <a:t>that Animation movies are with the most and Music movies are with the least rentals (within the defined “Family friendly” category).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000" dirty="0"/>
              <a:t>Please see </a:t>
            </a:r>
            <a:r>
              <a:rPr lang="en-US" sz="1000" dirty="0" smtClean="0"/>
              <a:t>Query_Q1 in </a:t>
            </a:r>
            <a:r>
              <a:rPr lang="en-US" sz="1000" dirty="0"/>
              <a:t>the text file.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Family Friendly Movies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Rentals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181807"/>
              </p:ext>
            </p:extLst>
          </p:nvPr>
        </p:nvGraphicFramePr>
        <p:xfrm>
          <a:off x="354300" y="1418450"/>
          <a:ext cx="48039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200" b="1" dirty="0" smtClean="0">
                <a:sym typeface="Open Sans"/>
              </a:rPr>
              <a:t>Q2: </a:t>
            </a:r>
            <a:r>
              <a:rPr lang="en" sz="1200" dirty="0" smtClean="0">
                <a:sym typeface="Open Sans"/>
              </a:rPr>
              <a:t>“Provide</a:t>
            </a:r>
            <a:r>
              <a:rPr lang="en-US" sz="1200" dirty="0" smtClean="0"/>
              <a:t> </a:t>
            </a:r>
            <a:r>
              <a:rPr lang="en-US" sz="1200" dirty="0"/>
              <a:t>a table with the family-friendly film category, each of the quartiles, and the corresponding count of movies within each combination of film category for each corresponding rental duration </a:t>
            </a:r>
            <a:r>
              <a:rPr lang="en-US" sz="1200" dirty="0" smtClean="0"/>
              <a:t>category”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b="1" dirty="0"/>
              <a:t>Answer: </a:t>
            </a:r>
            <a:r>
              <a:rPr lang="en-US" sz="1200" dirty="0" smtClean="0"/>
              <a:t>The stores have most movies in the Animation Category - with rental duration 1.</a:t>
            </a:r>
            <a:br>
              <a:rPr lang="en-US" sz="1200" dirty="0" smtClean="0"/>
            </a:br>
            <a:r>
              <a:rPr lang="en-US" sz="1200" dirty="0" smtClean="0"/>
              <a:t>The least available movies are in the Music category - with rental duration 1. </a:t>
            </a:r>
            <a:br>
              <a:rPr lang="en-US" sz="1200" dirty="0" smtClean="0"/>
            </a:br>
            <a:r>
              <a:rPr lang="en-US" sz="1200" dirty="0" smtClean="0"/>
              <a:t>*Our most rented and our least rented categories – from the previous slide.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000" dirty="0" smtClean="0"/>
              <a:t>Please </a:t>
            </a:r>
            <a:r>
              <a:rPr lang="en-US" sz="1000" dirty="0"/>
              <a:t>see </a:t>
            </a:r>
            <a:r>
              <a:rPr lang="en-US" sz="1000" dirty="0" smtClean="0"/>
              <a:t>Query_Q2 in </a:t>
            </a:r>
            <a:r>
              <a:rPr lang="en-US" sz="1000" dirty="0"/>
              <a:t>the text file.</a:t>
            </a:r>
          </a:p>
          <a:p>
            <a:pPr marL="0" lvl="0" indent="0">
              <a:spcAft>
                <a:spcPts val="1600"/>
              </a:spcAft>
              <a:buNone/>
            </a:pPr>
            <a:endParaRPr sz="1200" dirty="0"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79545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Family Friendly Movies in 4 Quartiles and Counts</a:t>
            </a:r>
            <a:endParaRPr sz="1600" b="1" dirty="0">
              <a:solidFill>
                <a:schemeClr val="bg1"/>
              </a:solidFill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70228"/>
              </p:ext>
            </p:extLst>
          </p:nvPr>
        </p:nvGraphicFramePr>
        <p:xfrm>
          <a:off x="345700" y="1418450"/>
          <a:ext cx="4812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b="1" dirty="0" smtClean="0"/>
              <a:t>Q3: “</a:t>
            </a:r>
            <a:r>
              <a:rPr lang="en-US" sz="1200" dirty="0" smtClean="0"/>
              <a:t>We </a:t>
            </a:r>
            <a:r>
              <a:rPr lang="en-US" sz="1200" dirty="0"/>
              <a:t>want to find out how the two stores compare in their count of rental orders during every month for all the years we have data </a:t>
            </a:r>
            <a:r>
              <a:rPr lang="en-US" sz="1200" dirty="0" smtClean="0"/>
              <a:t>for. Write </a:t>
            </a:r>
            <a:r>
              <a:rPr lang="en-US" sz="1200" dirty="0"/>
              <a:t>a query that returns the store ID for the store, </a:t>
            </a:r>
            <a:r>
              <a:rPr lang="en-US" sz="1200" dirty="0" smtClean="0"/>
              <a:t>the </a:t>
            </a:r>
            <a:r>
              <a:rPr lang="en-US" sz="1200" dirty="0"/>
              <a:t>year and month and the number of rental orders each store has fulfilled for that month. Your table should include a column for each of the following: year, month, store ID and count of rental orders fulfilled during that </a:t>
            </a:r>
            <a:r>
              <a:rPr lang="en-US" sz="1200" dirty="0" smtClean="0"/>
              <a:t>month”.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b="1" dirty="0" smtClean="0"/>
              <a:t>Answer: </a:t>
            </a:r>
            <a:r>
              <a:rPr lang="en-US" sz="1200" dirty="0" smtClean="0"/>
              <a:t>We can see that both of our stores are delivering (almost) same results during the time units of the period.</a:t>
            </a:r>
            <a:br>
              <a:rPr lang="en-US" sz="1200" dirty="0" smtClean="0"/>
            </a:br>
            <a:r>
              <a:rPr lang="en-US" sz="1000" dirty="0" smtClean="0"/>
              <a:t>Please see Query_Q3 in the text file.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b="1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Rental Orders per Store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Comparison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809550"/>
              </p:ext>
            </p:extLst>
          </p:nvPr>
        </p:nvGraphicFramePr>
        <p:xfrm>
          <a:off x="333000" y="1418450"/>
          <a:ext cx="48252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Customers – Detailed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nformation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18946" y="4259765"/>
            <a:ext cx="8920976" cy="8837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900" b="1" dirty="0">
                <a:sym typeface="Open Sans"/>
              </a:rPr>
              <a:t/>
            </a:r>
            <a:br>
              <a:rPr lang="en-US" sz="900" b="1" dirty="0">
                <a:sym typeface="Open Sans"/>
              </a:rPr>
            </a:br>
            <a:r>
              <a:rPr lang="en-US" sz="900" b="1" dirty="0" smtClean="0">
                <a:sym typeface="Open Sans"/>
              </a:rPr>
              <a:t>Q4: </a:t>
            </a:r>
            <a:r>
              <a:rPr lang="en-US" sz="900" dirty="0"/>
              <a:t>We would like to know who were our top 10 paying customers, how many payments they made on a monthly basis during 2007, and what was the amount of the monthly payments. 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b="1" dirty="0"/>
              <a:t>Answer: </a:t>
            </a:r>
            <a:r>
              <a:rPr lang="en-US" sz="900" dirty="0" smtClean="0"/>
              <a:t>We </a:t>
            </a:r>
            <a:r>
              <a:rPr lang="en-US" sz="900" dirty="0"/>
              <a:t>can </a:t>
            </a:r>
            <a:r>
              <a:rPr lang="en-US" sz="900" dirty="0" smtClean="0"/>
              <a:t>see that month 4 is a leading one (per count or per total payments or both) for 8 out of our top 10 customers.</a:t>
            </a:r>
            <a:br>
              <a:rPr lang="en-US" sz="900" dirty="0" smtClean="0"/>
            </a:br>
            <a:r>
              <a:rPr lang="en-US" sz="900" dirty="0"/>
              <a:t>Please see </a:t>
            </a:r>
            <a:r>
              <a:rPr lang="en-US" sz="900" dirty="0" smtClean="0"/>
              <a:t>Query_Q4 in </a:t>
            </a:r>
            <a:r>
              <a:rPr lang="en-US" sz="900" dirty="0"/>
              <a:t>the text file.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200" dirty="0"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8507202" cy="2425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754080"/>
              </p:ext>
            </p:extLst>
          </p:nvPr>
        </p:nvGraphicFramePr>
        <p:xfrm>
          <a:off x="118946" y="795601"/>
          <a:ext cx="8920976" cy="370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Family Friendly Movies Rentals </vt:lpstr>
      <vt:lpstr>Family Friendly Movies in 4 Quartiles and Counts</vt:lpstr>
      <vt:lpstr>  Total Rental Orders per Store Comparison</vt:lpstr>
      <vt:lpstr>Top 10 Customers – Detailed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query that lists each movie, the film category it is classified in, and the number of times it has been rented out.</dc:title>
  <dc:creator>YANCHEV, DANIEL</dc:creator>
  <cp:lastModifiedBy>YANCHEV, DANIEL</cp:lastModifiedBy>
  <cp:revision>31</cp:revision>
  <dcterms:modified xsi:type="dcterms:W3CDTF">2020-11-09T21:00:17Z</dcterms:modified>
</cp:coreProperties>
</file>