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4"/>
    <p:sldMasterId id="2147483687" r:id="rId5"/>
  </p:sldMasterIdLst>
  <p:notesMasterIdLst>
    <p:notesMasterId r:id="rId21"/>
  </p:notesMasterIdLst>
  <p:handoutMasterIdLst>
    <p:handoutMasterId r:id="rId22"/>
  </p:handoutMasterIdLst>
  <p:sldIdLst>
    <p:sldId id="342" r:id="rId6"/>
    <p:sldId id="359" r:id="rId7"/>
    <p:sldId id="400" r:id="rId8"/>
    <p:sldId id="401" r:id="rId9"/>
    <p:sldId id="412" r:id="rId10"/>
    <p:sldId id="408" r:id="rId11"/>
    <p:sldId id="407" r:id="rId12"/>
    <p:sldId id="385" r:id="rId13"/>
    <p:sldId id="381" r:id="rId14"/>
    <p:sldId id="382" r:id="rId15"/>
    <p:sldId id="384" r:id="rId16"/>
    <p:sldId id="413" r:id="rId17"/>
    <p:sldId id="414" r:id="rId18"/>
    <p:sldId id="383" r:id="rId19"/>
    <p:sldId id="372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E40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9F5B7-D009-479D-9FD1-0E9B1F36E1A2}" v="5" dt="2024-10-22T13:44:37.543"/>
  </p1510:revLst>
</p1510:revInfo>
</file>

<file path=ppt/tableStyles.xml><?xml version="1.0" encoding="utf-8"?>
<a:tblStyleLst xmlns:a="http://schemas.openxmlformats.org/drawingml/2006/main" def="{10A1B5D5-9B99-4C35-A422-299274C8766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53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我们是上海建桥学院的旋转轮椅队，我们的项目是基于飞腾派的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移植与外设驱动开发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AE03-FC73-207E-6164-71F03FEC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206C52-3A53-0346-CAC0-FD2395A60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3CB9D0-4759-12A5-C7D3-366203F9D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130D3-9369-0DFA-1983-0C4A1BB3D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68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F4F73-42CA-8419-1931-086891AC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E8F7C-561E-401A-997B-0DBDD41B7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CFFA2-F005-870A-7EC3-1049F1DBC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4E6F-A0EF-EF7B-341C-581F8AC8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10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561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02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414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7487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752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423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8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345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01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76993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2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2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>
              <a:fillRect/>
            </a:stretch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/>
          <p:cNvCxnSpPr/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37" hasCustomPrompt="1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210" indent="-283210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7055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790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189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788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051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662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520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474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397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36AE67-B873-3645-B8DE-553BD3597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7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259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4424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859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500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564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830334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23900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897750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753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511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7658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3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321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D08F2-5B91-8FFF-DEBB-8507478C5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99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3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5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5" r:id="rId20"/>
    <p:sldLayoutId id="2147483686" r:id="rId21"/>
    <p:sldLayoutId id="2147483650" r:id="rId22"/>
    <p:sldLayoutId id="2147483652" r:id="rId23"/>
    <p:sldLayoutId id="2147483653" r:id="rId24"/>
    <p:sldLayoutId id="2147483654" r:id="rId25"/>
    <p:sldLayoutId id="2147483656" r:id="rId26"/>
    <p:sldLayoutId id="2147483658" r:id="rId27"/>
    <p:sldLayoutId id="2147483659" r:id="rId28"/>
    <p:sldLayoutId id="2147483660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的跨平台</a:t>
            </a:r>
            <a:r>
              <a:rPr lang="en-US" altLang="zh-CN" dirty="0"/>
              <a:t>USB</a:t>
            </a:r>
            <a:r>
              <a:rPr lang="zh-CN" altLang="en-US" dirty="0"/>
              <a:t>驱动子系统的设计与实现</a:t>
            </a:r>
            <a:endParaRPr lang="en-US" dirty="0"/>
          </a:p>
        </p:txBody>
      </p:sp>
      <p:sp>
        <p:nvSpPr>
          <p:cNvPr id="9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/>
              <a:t>姚宏伟</a:t>
            </a:r>
            <a:endParaRPr lang="en-HK" altLang="zh-CN" sz="2400" dirty="0"/>
          </a:p>
          <a:p>
            <a:r>
              <a:rPr lang="zh-CN" altLang="en-US" sz="1600" dirty="0"/>
              <a:t>上海建桥学院</a:t>
            </a:r>
            <a:endParaRPr lang="en-US" altLang="zh-CN" sz="1600" dirty="0"/>
          </a:p>
          <a:p>
            <a:r>
              <a:rPr lang="zh-CN" altLang="en-US" sz="1600" dirty="0"/>
              <a:t>指导老师：丁菊</a:t>
            </a:r>
            <a:endParaRPr lang="en-HK" altLang="zh-C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USB</a:t>
            </a:r>
            <a:r>
              <a:rPr lang="zh-CN" altLang="en-US" dirty="0"/>
              <a:t>驱动层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平台抽象层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3" y="2721429"/>
            <a:ext cx="3643624" cy="383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600" baseline="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系统与外界几乎隔离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400" baseline="0" dirty="0">
                <a:solidFill>
                  <a:schemeClr val="bg1"/>
                </a:solidFill>
                <a:latin typeface="+mn-lt"/>
              </a:rPr>
              <a:t>有些调用无法避免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比如文件系统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数据通过事件传递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很慢吗？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传递大批量数据时怎么办？</a:t>
            </a:r>
            <a:endParaRPr lang="en-HK" altLang="zh-CN" sz="16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传管道过去，</a:t>
            </a:r>
            <a:r>
              <a:rPr lang="en-US" altLang="zh-CN" sz="1400" dirty="0"/>
              <a:t>buffer</a:t>
            </a:r>
            <a:r>
              <a:rPr lang="zh-CN" altLang="en-US" sz="1400" dirty="0"/>
              <a:t>由</a:t>
            </a:r>
            <a:r>
              <a:rPr lang="en-HK" altLang="zh-CN" sz="1400" dirty="0"/>
              <a:t>OS</a:t>
            </a:r>
            <a:r>
              <a:rPr lang="zh-CN" altLang="en-US" sz="1400" dirty="0"/>
              <a:t>持有</a:t>
            </a:r>
            <a:endParaRPr lang="en-US" altLang="zh-CN" sz="1400" dirty="0"/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事件模型天生适合异步运行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驱动与内核隔离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可扩展性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94D3C-08CB-1E51-B750-32262E42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3143" y="1984000"/>
            <a:ext cx="64008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平台抽象层</a:t>
            </a:r>
            <a:r>
              <a:rPr lang="en-HK" altLang="zh-CN" dirty="0"/>
              <a:t>(PAL)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2" y="3024777"/>
            <a:ext cx="4168179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PAL=HAL+OSAL</a:t>
            </a:r>
          </a:p>
          <a:p>
            <a:pPr marL="1085850" lvl="1" indent="-285750">
              <a:lnSpc>
                <a:spcPct val="120000"/>
              </a:lnSpc>
            </a:pP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HAL: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硬件抽象层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OSAL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：系统抽象层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当人们需要将其移植到自己的架构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操作系统时，只要实现以上两者即可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这么做有必要嘛？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泛在操作系统的时代已经来临，这将是计算机体系结构的黄金时代！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dirty="0"/>
              <a:t>——</a:t>
            </a:r>
            <a:r>
              <a:rPr lang="en-US" altLang="zh-CN" sz="1100" b="0" i="0" dirty="0">
                <a:solidFill>
                  <a:srgbClr val="191B1F"/>
                </a:solidFill>
                <a:effectLst/>
                <a:latin typeface="-apple-system"/>
              </a:rPr>
              <a:t>《</a:t>
            </a:r>
            <a:r>
              <a:rPr lang="zh-CN" altLang="en-US" sz="1100" b="0" i="0" dirty="0">
                <a:solidFill>
                  <a:srgbClr val="191B1F"/>
                </a:solidFill>
                <a:effectLst/>
                <a:latin typeface="-apple-system"/>
              </a:rPr>
              <a:t>计算机架构的新黄金时代</a:t>
            </a:r>
            <a:r>
              <a:rPr lang="en-US" altLang="zh-CN" sz="1100" b="0" i="0" dirty="0">
                <a:solidFill>
                  <a:srgbClr val="191B1F"/>
                </a:solidFill>
                <a:effectLst/>
                <a:latin typeface="-apple-system"/>
              </a:rPr>
              <a:t>》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57DA77-0772-67AC-70CB-3FDDCAEA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612" y="2107407"/>
            <a:ext cx="64008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07EB62-9CEF-2434-FEDE-6CDC424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759420-4964-64F1-2092-1DC3BF86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0"/>
            <a:ext cx="8277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BCD26-36AA-A028-88A9-8D8DBF1E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2DA0DE-9290-9ACA-9147-75A4DEC9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sz="6000" dirty="0"/>
              <a:t>目录</a:t>
            </a:r>
            <a:endParaRPr lang="en-US" sz="6000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C79D2A4-9DD8-AFAF-D7C4-F738EB83E4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r>
              <a:rPr lang="zh-CN" altLang="en-US" dirty="0">
                <a:solidFill>
                  <a:schemeClr val="tx1"/>
                </a:solidFill>
              </a:rPr>
              <a:t>👈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在这么多之后，最终我们得到了什么？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D674DD-B6FC-D9A2-BF82-099E5022DED1}"/>
              </a:ext>
            </a:extLst>
          </p:cNvPr>
          <p:cNvSpPr txBox="1"/>
          <p:nvPr/>
        </p:nvSpPr>
        <p:spPr>
          <a:xfrm>
            <a:off x="835371" y="2243791"/>
            <a:ext cx="104305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我们得到了一个与架构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操作系统解耦的，可扩展的</a:t>
            </a:r>
            <a:r>
              <a:rPr lang="en-US" altLang="zh-CN" sz="2400" dirty="0">
                <a:solidFill>
                  <a:schemeClr val="bg1"/>
                </a:solidFill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</a:rPr>
              <a:t>主机驱动系统，</a:t>
            </a:r>
            <a:endParaRPr lang="en-HK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它可以： </a:t>
            </a:r>
            <a:endParaRPr lang="en-HK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移植方便，且跨平台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此前从未有过类似的架构！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甚至大概率可以在裸机上跑！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模块化</a:t>
            </a:r>
            <a:r>
              <a:rPr lang="en-HK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可复用性高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不操心底层细节而编写驱动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代码结构符合逻辑，心智负担低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安全可靠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Cargo , run!</a:t>
            </a:r>
            <a:endParaRPr lang="en-HK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答辩时间</a:t>
            </a:r>
            <a:endParaRPr lang="en-US" sz="4400" dirty="0"/>
          </a:p>
        </p:txBody>
      </p:sp>
      <p:sp>
        <p:nvSpPr>
          <p:cNvPr id="14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请各位评委老师点评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sz="6000" dirty="0"/>
              <a:t>目录</a:t>
            </a:r>
            <a:endParaRPr lang="en-US" sz="6000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D312-5EE4-C365-CCD6-9B62392D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为什么？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CE56-E608-0DAD-F06C-7B7E2DAA65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业界需要一个可移植性高的</a:t>
            </a:r>
            <a:r>
              <a:rPr lang="en-HK" altLang="zh-CN" dirty="0"/>
              <a:t>USB</a:t>
            </a:r>
            <a:r>
              <a:rPr lang="zh-CN" altLang="en-US" dirty="0"/>
              <a:t>驱动</a:t>
            </a:r>
            <a:r>
              <a:rPr lang="en-US" altLang="zh-CN" dirty="0"/>
              <a:t>——</a:t>
            </a:r>
            <a:r>
              <a:rPr lang="zh-CN" altLang="en-US" dirty="0"/>
              <a:t>业界需要</a:t>
            </a:r>
            <a:endParaRPr lang="en-HK" altLang="zh-CN" sz="1200" dirty="0"/>
          </a:p>
          <a:p>
            <a:r>
              <a:rPr lang="zh-CN" altLang="en-US" dirty="0"/>
              <a:t>我正好在参与操作系统相关的科研项目</a:t>
            </a:r>
            <a:r>
              <a:rPr lang="en-US" altLang="zh-CN" dirty="0"/>
              <a:t>——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也需要一个</a:t>
            </a:r>
            <a:r>
              <a:rPr lang="en-HK" altLang="zh-CN" dirty="0"/>
              <a:t>USB</a:t>
            </a:r>
            <a:r>
              <a:rPr lang="zh-CN" altLang="en-US" dirty="0"/>
              <a:t>驱动</a:t>
            </a:r>
            <a:endParaRPr lang="en-HK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HK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rceOS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：清华大学开发的基于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rCore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发展而来的模块化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Unikernel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操作系统</a:t>
            </a:r>
            <a:endParaRPr lang="en-HK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nikernel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上层应用与内核打包在一起，按需求进行编译相关的模块</a:t>
            </a:r>
            <a:endParaRPr lang="en-HK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内容占位符 17">
            <a:extLst>
              <a:ext uri="{FF2B5EF4-FFF2-40B4-BE49-F238E27FC236}">
                <a16:creationId xmlns:a16="http://schemas.microsoft.com/office/drawing/2014/main" id="{16EF394B-D7A0-4609-8A0B-6DBB47DE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01" y="941658"/>
            <a:ext cx="5778794" cy="5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A7BD-429F-E25F-2BAE-61522949E2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532" y="2811662"/>
            <a:ext cx="5548640" cy="34051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Rust</a:t>
            </a:r>
            <a:r>
              <a:rPr lang="zh-CN" altLang="en-US" dirty="0"/>
              <a:t>语言本身的编程范式强制我们去思考编程范式</a:t>
            </a:r>
            <a:r>
              <a:rPr lang="en-US" altLang="zh-CN" dirty="0"/>
              <a:t>——</a:t>
            </a:r>
            <a:r>
              <a:rPr lang="zh-CN" altLang="en-US" dirty="0"/>
              <a:t>数据导向</a:t>
            </a:r>
            <a:endParaRPr lang="en-HK" altLang="zh-CN" dirty="0"/>
          </a:p>
          <a:p>
            <a:r>
              <a:rPr lang="zh-CN" altLang="en-US" dirty="0"/>
              <a:t>异步支持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HK" altLang="zh-CN" dirty="0"/>
              <a:t>USB</a:t>
            </a:r>
            <a:r>
              <a:rPr lang="zh-CN" altLang="en-US" dirty="0"/>
              <a:t>，其诞生的初衷就是避免普通</a:t>
            </a:r>
            <a:r>
              <a:rPr lang="en-US" altLang="zh-CN" dirty="0"/>
              <a:t>io</a:t>
            </a:r>
            <a:r>
              <a:rPr lang="zh-CN" altLang="en-US" dirty="0"/>
              <a:t>设备频繁中断造成的系统开销</a:t>
            </a:r>
            <a:endParaRPr lang="en-HK" altLang="zh-CN" dirty="0"/>
          </a:p>
          <a:p>
            <a:pPr lvl="1"/>
            <a:r>
              <a:rPr lang="zh-CN" altLang="en-US" dirty="0"/>
              <a:t>对于异步，其诞生的初衷就是避免阻塞</a:t>
            </a:r>
            <a:r>
              <a:rPr lang="en-US" altLang="zh-CN" dirty="0"/>
              <a:t>io</a:t>
            </a:r>
            <a:r>
              <a:rPr lang="zh-CN" altLang="en-US" dirty="0"/>
              <a:t>产生的系统时间片浪费</a:t>
            </a:r>
            <a:endParaRPr lang="en-HK" altLang="zh-CN" dirty="0"/>
          </a:p>
          <a:p>
            <a:pPr lvl="1"/>
            <a:r>
              <a:rPr lang="en-US" altLang="zh-CN" dirty="0"/>
              <a:t>Rust</a:t>
            </a:r>
            <a:r>
              <a:rPr lang="zh-CN" altLang="en-US" dirty="0"/>
              <a:t>尤其擅长编写异步程序</a:t>
            </a:r>
            <a:r>
              <a:rPr lang="en-HK" altLang="zh-CN" dirty="0"/>
              <a:t>-</a:t>
            </a:r>
            <a:r>
              <a:rPr lang="zh-CN" altLang="en-US" dirty="0"/>
              <a:t>用非抢占式协程的方式</a:t>
            </a:r>
            <a:endParaRPr lang="en-HK" altLang="zh-CN" dirty="0"/>
          </a:p>
          <a:p>
            <a:r>
              <a:rPr lang="zh-CN" altLang="en-US" dirty="0"/>
              <a:t>我们编写的程序应当终结混乱的驱动现状</a:t>
            </a:r>
            <a:r>
              <a:rPr lang="en-US" altLang="zh-CN" dirty="0"/>
              <a:t>——</a:t>
            </a:r>
            <a:r>
              <a:rPr lang="zh-CN" altLang="en-US" dirty="0"/>
              <a:t>跨平台支持</a:t>
            </a:r>
            <a:endParaRPr lang="en-HK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39F5A4E-2B84-5DB8-0212-E231190E23FD}"/>
              </a:ext>
            </a:extLst>
          </p:cNvPr>
          <p:cNvSpPr txBox="1">
            <a:spLocks/>
          </p:cNvSpPr>
          <p:nvPr/>
        </p:nvSpPr>
        <p:spPr>
          <a:xfrm>
            <a:off x="990601" y="517525"/>
            <a:ext cx="4466502" cy="19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all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怎么做？</a:t>
            </a:r>
            <a:endParaRPr lang="en-HK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8D2E29D-0AD4-3CC5-776F-F1F3A1DA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40" y="2916912"/>
            <a:ext cx="5736734" cy="388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9B8DE1-AF0F-37B9-BE0D-027D2636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87" y="-286187"/>
            <a:ext cx="4067102" cy="3498332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7177DF-20DC-0CDF-BFC6-DD979523B435}"/>
              </a:ext>
            </a:extLst>
          </p:cNvPr>
          <p:cNvCxnSpPr>
            <a:cxnSpLocks/>
          </p:cNvCxnSpPr>
          <p:nvPr/>
        </p:nvCxnSpPr>
        <p:spPr>
          <a:xfrm>
            <a:off x="6284940" y="3212145"/>
            <a:ext cx="57367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3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1AB1-26C9-4517-E591-6D9F82B1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782C-5151-4DD9-19BE-5F32976324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532" y="2811662"/>
            <a:ext cx="5548640" cy="3405187"/>
          </a:xfrm>
        </p:spPr>
        <p:txBody>
          <a:bodyPr>
            <a:normAutofit/>
          </a:bodyPr>
          <a:lstStyle/>
          <a:p>
            <a:r>
              <a:rPr lang="zh-CN" altLang="en-US" dirty="0"/>
              <a:t>异步支持</a:t>
            </a:r>
            <a:endParaRPr lang="en-HK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rust</a:t>
            </a:r>
            <a:r>
              <a:rPr lang="zh-CN" altLang="en-US" dirty="0"/>
              <a:t>，已有一套成熟的异步解决方案</a:t>
            </a:r>
            <a:endParaRPr lang="en-HK" altLang="zh-CN" dirty="0"/>
          </a:p>
          <a:p>
            <a:pPr lvl="1"/>
            <a:r>
              <a:rPr lang="en-US" altLang="zh-CN" dirty="0" err="1"/>
              <a:t>Tokio,embassy,rust-osdev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跨平台支持</a:t>
            </a:r>
            <a:endParaRPr lang="en-HK" altLang="zh-CN" dirty="0"/>
          </a:p>
          <a:p>
            <a:pPr lvl="1"/>
            <a:r>
              <a:rPr lang="en-HK" dirty="0"/>
              <a:t>Rust</a:t>
            </a:r>
            <a:r>
              <a:rPr lang="zh-CN" altLang="en-US" dirty="0"/>
              <a:t>基于</a:t>
            </a:r>
            <a:r>
              <a:rPr lang="en-US" altLang="zh-CN" dirty="0"/>
              <a:t>LLVM</a:t>
            </a:r>
            <a:r>
              <a:rPr lang="zh-CN" altLang="en-US" dirty="0"/>
              <a:t>，天生就具备跨平台</a:t>
            </a:r>
            <a:r>
              <a:rPr lang="en-HK" altLang="zh-CN" dirty="0"/>
              <a:t>/</a:t>
            </a:r>
            <a:r>
              <a:rPr lang="zh-CN" altLang="en-US" dirty="0"/>
              <a:t>操作系统的能力</a:t>
            </a:r>
            <a:r>
              <a:rPr lang="en-US" altLang="zh-CN" dirty="0"/>
              <a:t>——</a:t>
            </a:r>
            <a:r>
              <a:rPr lang="zh-CN" altLang="en-US" dirty="0"/>
              <a:t>前提是有</a:t>
            </a:r>
            <a:r>
              <a:rPr lang="en-US" altLang="zh-CN" dirty="0"/>
              <a:t>std</a:t>
            </a:r>
            <a:r>
              <a:rPr lang="zh-CN" altLang="en-US" dirty="0"/>
              <a:t>负责底层</a:t>
            </a:r>
            <a:r>
              <a:rPr lang="en-HK" altLang="zh-CN" dirty="0"/>
              <a:t>HAL</a:t>
            </a:r>
          </a:p>
          <a:p>
            <a:pPr lvl="1"/>
            <a:r>
              <a:rPr lang="zh-CN" altLang="en-US" dirty="0"/>
              <a:t>但我们在写操作系统，怎么办？</a:t>
            </a:r>
            <a:r>
              <a:rPr lang="en-US" altLang="zh-CN" dirty="0"/>
              <a:t>——</a:t>
            </a:r>
            <a:r>
              <a:rPr lang="zh-CN" altLang="en-US" dirty="0"/>
              <a:t>借鉴</a:t>
            </a:r>
            <a:r>
              <a:rPr lang="en-US" altLang="zh-CN" dirty="0" err="1"/>
              <a:t>PolyHAL</a:t>
            </a:r>
            <a:endParaRPr lang="en-HK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228B60-14EC-8289-BD85-E3A4E30C29A5}"/>
              </a:ext>
            </a:extLst>
          </p:cNvPr>
          <p:cNvSpPr txBox="1">
            <a:spLocks/>
          </p:cNvSpPr>
          <p:nvPr/>
        </p:nvSpPr>
        <p:spPr>
          <a:xfrm>
            <a:off x="990601" y="517525"/>
            <a:ext cx="4466502" cy="19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all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有什么？</a:t>
            </a:r>
            <a:endParaRPr lang="en-HK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049219-D073-C9AD-D8BC-19FEFB1F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36" y="1521673"/>
            <a:ext cx="4758692" cy="3966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C2FCD3-AAE6-4F9F-686D-7F8F08AE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37" y="1700894"/>
            <a:ext cx="1276528" cy="5334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046AEF-5DBE-EA5C-BE51-0D2FD172F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086" y="-69801"/>
            <a:ext cx="5359384" cy="2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sz="6000" dirty="0"/>
              <a:t>目录</a:t>
            </a:r>
            <a:endParaRPr lang="en-US" sz="6000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r>
              <a:rPr lang="zh-CN" altLang="en-US" dirty="0">
                <a:solidFill>
                  <a:schemeClr val="tx1"/>
                </a:solidFill>
              </a:rPr>
              <a:t>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USB</a:t>
            </a:r>
            <a:r>
              <a:rPr lang="zh-CN" alt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主机端驱动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838200" y="3024777"/>
            <a:ext cx="5257799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控制器为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XHCI——USB3.0</a:t>
            </a: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不仅仅是控制器的驱动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而是一整套子系统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分层结构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我们以后可能要支持更多控制器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baseline="0" dirty="0"/>
              <a:t>分层抽象是计算机体系结构的基本思想之一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动态加载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显然，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设备可视为无限多种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并不需要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</a:rPr>
              <a:t>dll</a:t>
            </a:r>
            <a:r>
              <a:rPr lang="en-US" altLang="zh-CN" sz="1400" dirty="0"/>
              <a:t>——</a:t>
            </a:r>
            <a:r>
              <a:rPr lang="zh-CN" altLang="en-US" sz="1400" dirty="0"/>
              <a:t>文件格式是文件系统才需要关心的，我们只要设计接口即可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事件驱动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为了更高效的异步改造</a:t>
            </a:r>
            <a:endParaRPr lang="en-HK" altLang="zh-CN" sz="1800" baseline="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dirty="0"/>
              <a:t>事件模式，同样的，也是普遍的优秀设计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6957-CB8A-2CE7-C24D-102B4456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079" y="365125"/>
            <a:ext cx="4371974" cy="60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主机驱动层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6887299" y="380418"/>
            <a:ext cx="5016649" cy="6097164"/>
          </a:xfrm>
        </p:spPr>
      </p:pic>
      <p:sp>
        <p:nvSpPr>
          <p:cNvPr id="6" name="Subtitle 4"/>
          <p:cNvSpPr txBox="1"/>
          <p:nvPr/>
        </p:nvSpPr>
        <p:spPr>
          <a:xfrm>
            <a:off x="838201" y="3024777"/>
            <a:ext cx="4466502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控制器是一种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主机控制器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主机驱动层并非仅支持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，其将主机控制器所需要实现的操作做了一层抽象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我们可以根据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规范文档第四章（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Operation Model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）进行了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驱动的编写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潜在的问题：</a:t>
            </a: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规范会更新，有时候并不向下兼容</a:t>
            </a: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…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设备驱动层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主机驱动层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3" y="3024777"/>
            <a:ext cx="3154038" cy="352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主机层创建驱动无关的设备抽象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层的驱动模块创建驱动有关的设备抽象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驱动设备拥有统一的接口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驱动设备是个状态机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实现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上，</a:t>
            </a: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设备本身就应该是个状态机（</a:t>
            </a: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规范）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URB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：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请求事件块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UCB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：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完成事件块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21681B-6F1A-9D26-E05C-9942D7EC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399" y="472077"/>
            <a:ext cx="5848206" cy="584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EzZWJkNDhlZTU1M2YwNGUzYjJlYWEwYWFhOTYyY2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/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purl.org/dc/elements/1.1/"/>
    <ds:schemaRef ds:uri="http://schemas.microsoft.com/sharepoint/v3"/>
    <ds:schemaRef ds:uri="http://www.w3.org/XML/1998/namespace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</TotalTime>
  <Words>736</Words>
  <Application>Microsoft Office PowerPoint</Application>
  <PresentationFormat>宽屏</PresentationFormat>
  <Paragraphs>98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Arial Nova</vt:lpstr>
      <vt:lpstr>Calibri</vt:lpstr>
      <vt:lpstr>Century Gothic</vt:lpstr>
      <vt:lpstr>Trebuchet MS</vt:lpstr>
      <vt:lpstr>Wingdings 3</vt:lpstr>
      <vt:lpstr>离子</vt:lpstr>
      <vt:lpstr>平面</vt:lpstr>
      <vt:lpstr>基于Rust的跨平台USB驱动子系统的设计与实现</vt:lpstr>
      <vt:lpstr>目录</vt:lpstr>
      <vt:lpstr>相关背景与前人工作 ——为什么？</vt:lpstr>
      <vt:lpstr>PowerPoint 演示文稿</vt:lpstr>
      <vt:lpstr>PowerPoint 演示文稿</vt:lpstr>
      <vt:lpstr>目录</vt:lpstr>
      <vt:lpstr>USB主机端驱动</vt:lpstr>
      <vt:lpstr>主机驱动层</vt:lpstr>
      <vt:lpstr>设备驱动层 与 主机驱动层</vt:lpstr>
      <vt:lpstr>USB驱动层 与 平台抽象层</vt:lpstr>
      <vt:lpstr>平台抽象层(PAL)</vt:lpstr>
      <vt:lpstr>PowerPoint 演示文稿</vt:lpstr>
      <vt:lpstr>目录</vt:lpstr>
      <vt:lpstr>在这么多之后，最终我们得到了什么？</vt:lpstr>
      <vt:lpstr>答辩时间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dbydd mfrf-</dc:creator>
  <cp:lastModifiedBy>dbydd mfrf-</cp:lastModifiedBy>
  <cp:revision>80</cp:revision>
  <dcterms:created xsi:type="dcterms:W3CDTF">2024-08-13T03:28:00Z</dcterms:created>
  <dcterms:modified xsi:type="dcterms:W3CDTF">2024-10-22T13:51:36Z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C37BE6577153488198A3ED370828F825_12</vt:lpwstr>
  </property>
  <property fmtid="{D5CDD505-2E9C-101B-9397-08002B2CF9AE}" pid="4" name="KSOProductBuildVer">
    <vt:lpwstr>2052-12.1.0.17827</vt:lpwstr>
  </property>
</Properties>
</file>