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5" r:id="rId3"/>
    <p:sldId id="297" r:id="rId4"/>
    <p:sldId id="268" r:id="rId5"/>
    <p:sldId id="270" r:id="rId6"/>
    <p:sldId id="296" r:id="rId7"/>
    <p:sldId id="292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B2"/>
    <a:srgbClr val="876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76" d="100"/>
          <a:sy n="76" d="100"/>
        </p:scale>
        <p:origin x="12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C65E9BAF-44DD-47CB-9ECD-CA7206FA4FF3}"/>
              </a:ext>
            </a:extLst>
          </p:cNvPr>
          <p:cNvCxnSpPr/>
          <p:nvPr/>
        </p:nvCxnSpPr>
        <p:spPr>
          <a:xfrm>
            <a:off x="2395538" y="3529013"/>
            <a:ext cx="5619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AD19D9-D858-4379-9B3F-113ED51A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6DD903-3A12-481F-B103-321FEE7A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5538" y="328613"/>
            <a:ext cx="3087687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19E3CC-298D-4533-B88E-FEC6DF61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5100" y="798513"/>
            <a:ext cx="801688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B101-A747-494F-99D0-CA386A168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21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2">
            <a:extLst>
              <a:ext uri="{FF2B5EF4-FFF2-40B4-BE49-F238E27FC236}">
                <a16:creationId xmlns:a16="http://schemas.microsoft.com/office/drawing/2014/main" id="{2119AD61-C4CE-49AF-B7A1-90B18B286AA7}"/>
              </a:ext>
            </a:extLst>
          </p:cNvPr>
          <p:cNvCxnSpPr/>
          <p:nvPr/>
        </p:nvCxnSpPr>
        <p:spPr>
          <a:xfrm>
            <a:off x="1443038" y="1847850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E8EDFC-01C3-4FE9-A261-01716D34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06927F-08FD-4376-994A-F468C039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1096A3-057E-47E3-B27D-9B493F3A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C2D5-F7CB-4316-9A69-60C0A032C7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6112F511-D03C-4880-9B04-231318AACD87}"/>
              </a:ext>
            </a:extLst>
          </p:cNvPr>
          <p:cNvCxnSpPr/>
          <p:nvPr/>
        </p:nvCxnSpPr>
        <p:spPr>
          <a:xfrm>
            <a:off x="6918325" y="798513"/>
            <a:ext cx="0" cy="466090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212C97-D8C6-4F18-8853-5C509FAF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C9284C-E0C2-4A7F-81A4-C861D4EE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6B49DB-D82F-4026-B914-2E007DD8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FF18B-98FF-45ED-B50B-6D8F506A4A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2">
            <a:extLst>
              <a:ext uri="{FF2B5EF4-FFF2-40B4-BE49-F238E27FC236}">
                <a16:creationId xmlns:a16="http://schemas.microsoft.com/office/drawing/2014/main" id="{C7AE552F-615C-49EC-BCD0-7FBDE7E92BC4}"/>
              </a:ext>
            </a:extLst>
          </p:cNvPr>
          <p:cNvCxnSpPr/>
          <p:nvPr/>
        </p:nvCxnSpPr>
        <p:spPr>
          <a:xfrm>
            <a:off x="1443038" y="1847850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72C3E3-10C1-499A-9605-4C92D1E1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2A6E73-61C6-4030-A642-02D6428B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C6FB1C-BB5A-47A3-AA35-30DAE805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74DF8-2079-4B4B-8239-A5B39AB5C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06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F76B8427-7670-41F6-B508-42E89722B7FA}"/>
              </a:ext>
            </a:extLst>
          </p:cNvPr>
          <p:cNvCxnSpPr/>
          <p:nvPr/>
        </p:nvCxnSpPr>
        <p:spPr>
          <a:xfrm>
            <a:off x="1443038" y="3805238"/>
            <a:ext cx="561816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DF99F9-5E08-4EF9-A4B0-6E042C3B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806A9B-4A35-453E-8912-9C93A700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FAD9C2-92F0-407C-941F-4CEBD46B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9A88B-7FF9-43D8-BE5E-FA18B954E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03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682069C3-03AD-46E8-8ABD-77F3296FD78A}"/>
              </a:ext>
            </a:extLst>
          </p:cNvPr>
          <p:cNvCxnSpPr/>
          <p:nvPr/>
        </p:nvCxnSpPr>
        <p:spPr>
          <a:xfrm>
            <a:off x="1443038" y="1847850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D16949C-7EBE-442A-9264-4AF1BA74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69992C2-0B38-430B-B0D3-3A10AD47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92EDAFC-19CA-4E03-874E-BB53E4B3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F1589-A575-4C40-9345-37AD2032A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17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35">
            <a:extLst>
              <a:ext uri="{FF2B5EF4-FFF2-40B4-BE49-F238E27FC236}">
                <a16:creationId xmlns:a16="http://schemas.microsoft.com/office/drawing/2014/main" id="{93321873-BC56-41E1-884B-DBC5C0F77F67}"/>
              </a:ext>
            </a:extLst>
          </p:cNvPr>
          <p:cNvCxnSpPr/>
          <p:nvPr/>
        </p:nvCxnSpPr>
        <p:spPr>
          <a:xfrm>
            <a:off x="1443038" y="1847850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90E0C44-A7E0-4416-8AF7-416BBB3F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BD85ABC-30E5-43F9-B6F4-75A9CCD4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D956D9A2-CAF6-4FBE-9406-D0D44CE1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93E5-704D-4084-9125-818C77F517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01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31">
            <a:extLst>
              <a:ext uri="{FF2B5EF4-FFF2-40B4-BE49-F238E27FC236}">
                <a16:creationId xmlns:a16="http://schemas.microsoft.com/office/drawing/2014/main" id="{C005B7CF-3A01-4A51-A506-C2CA6B8D2D81}"/>
              </a:ext>
            </a:extLst>
          </p:cNvPr>
          <p:cNvCxnSpPr/>
          <p:nvPr/>
        </p:nvCxnSpPr>
        <p:spPr>
          <a:xfrm>
            <a:off x="1443038" y="1847850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408C1CF-9F86-4784-8A40-7AEC14C4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1C6F87-63EF-42E1-AD43-F321C592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36142EA-9873-4CD7-BE3E-9F5BFB99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FC342-7FCA-44DD-8BB6-15DF5BAFD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7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5D6CA-A79D-4498-BF53-E4FD2734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801A8-932E-4B3A-BEDC-F31C153F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F22A-89D1-406C-AE5D-26E15C2E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91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65182D16-B5BD-48F3-AEB9-39DEAA15B8C9}"/>
              </a:ext>
            </a:extLst>
          </p:cNvPr>
          <p:cNvCxnSpPr/>
          <p:nvPr/>
        </p:nvCxnSpPr>
        <p:spPr>
          <a:xfrm>
            <a:off x="1441450" y="3205163"/>
            <a:ext cx="24241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F888BD1-1AE6-4482-AB1D-5875AD3F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B519D4-4FE2-410B-9851-BE1F7731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24AFB2A-C3EF-4FE9-B32E-A9817B51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28726-E0CC-40EC-9D3D-7A26F87F3C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91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>
            <a:extLst>
              <a:ext uri="{FF2B5EF4-FFF2-40B4-BE49-F238E27FC236}">
                <a16:creationId xmlns:a16="http://schemas.microsoft.com/office/drawing/2014/main" id="{833933D6-3243-47D8-BFBF-C43C4F98F532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482600"/>
            <a:ext cx="3511550" cy="5148263"/>
            <a:chOff x="6852919" y="583365"/>
            <a:chExt cx="4681849" cy="5181928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CFA00A32-4D75-4AD8-82C5-D7AFA76B3D85}"/>
                </a:ext>
              </a:extLst>
            </p:cNvPr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58F204C4-0DF9-49DC-91D2-C41ACEB30311}"/>
                </a:ext>
              </a:extLst>
            </p:cNvPr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30">
            <a:extLst>
              <a:ext uri="{FF2B5EF4-FFF2-40B4-BE49-F238E27FC236}">
                <a16:creationId xmlns:a16="http://schemas.microsoft.com/office/drawing/2014/main" id="{AF45701D-85C1-4E8D-AD98-77A13E4CCC09}"/>
              </a:ext>
            </a:extLst>
          </p:cNvPr>
          <p:cNvCxnSpPr/>
          <p:nvPr/>
        </p:nvCxnSpPr>
        <p:spPr>
          <a:xfrm>
            <a:off x="1441450" y="3143250"/>
            <a:ext cx="32416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A7B83FE2-7EF8-4FA0-B4CC-CAF15F25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6688" y="5470525"/>
            <a:ext cx="3252787" cy="319088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C0DF311-1989-454F-AA80-1046CB9F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8275" y="319088"/>
            <a:ext cx="32512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9613653-64D0-4C28-9B2C-C702489B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10A0-532B-41FE-9006-915C3E4C7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86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C23220-AF6E-42C2-A814-06C514F5F739}"/>
              </a:ext>
            </a:extLst>
          </p:cNvPr>
          <p:cNvSpPr/>
          <p:nvPr/>
        </p:nvSpPr>
        <p:spPr>
          <a:xfrm>
            <a:off x="0" y="2016125"/>
            <a:ext cx="9144000" cy="407987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7" name="Picture 11">
            <a:extLst>
              <a:ext uri="{FF2B5EF4-FFF2-40B4-BE49-F238E27FC236}">
                <a16:creationId xmlns:a16="http://schemas.microsoft.com/office/drawing/2014/main" id="{D33C9CDD-7940-4ACD-9C7C-3FADA0CC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4B908F-FA1D-4CD3-AF90-6EF83A95D878}"/>
              </a:ext>
            </a:extLst>
          </p:cNvPr>
          <p:cNvCxnSpPr/>
          <p:nvPr/>
        </p:nvCxnSpPr>
        <p:spPr>
          <a:xfrm>
            <a:off x="0" y="610076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58370-0674-4919-87F1-ED230077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74A68F85-03EE-4E8A-ACED-244F1D22A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0A9D-AC36-4C97-A6F8-929777179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5E25-E759-4679-BD4A-BA9BFD167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01D0-96DB-4897-8288-C031A4D5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7363" y="798513"/>
            <a:ext cx="795337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BBB563BA-B02F-4FB4-95FC-4A779E9F6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</a:defRPr>
      </a:lvl9pPr>
    </p:titleStyle>
    <p:bodyStyle>
      <a:lvl1pPr marL="228600" indent="-228600" algn="l" defTabSz="685800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685800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685800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685800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685800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8">
            <a:extLst>
              <a:ext uri="{FF2B5EF4-FFF2-40B4-BE49-F238E27FC236}">
                <a16:creationId xmlns:a16="http://schemas.microsoft.com/office/drawing/2014/main" id="{5E8BB454-6DCC-47A1-938A-76A3790F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71500"/>
            <a:ext cx="675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如何利用程序设计语言实现抽象类型？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745D0B6A-4A9D-407E-B3E1-FE18AA8D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0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实现基础  </a:t>
            </a:r>
            <a:endParaRPr kumimoji="1" lang="en-US" altLang="zh-CN" sz="2400" b="1" u="sng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80A50163-F2F4-4FE7-8C9F-9EE7B991E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0"/>
            <a:ext cx="139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§2.1 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引子</a:t>
            </a:r>
            <a:endParaRPr kumimoji="1" lang="en-US" altLang="zh-CN" sz="1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3317" name="TextBox 1">
            <a:extLst>
              <a:ext uri="{FF2B5EF4-FFF2-40B4-BE49-F238E27FC236}">
                <a16:creationId xmlns:a16="http://schemas.microsoft.com/office/drawing/2014/main" id="{EFF95978-94DC-4BD4-9819-31E494464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4588"/>
            <a:ext cx="1985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数据存储</a:t>
            </a:r>
          </a:p>
        </p:txBody>
      </p:sp>
      <p:sp>
        <p:nvSpPr>
          <p:cNvPr id="14342" name="矩形 1">
            <a:extLst>
              <a:ext uri="{FF2B5EF4-FFF2-40B4-BE49-F238E27FC236}">
                <a16:creationId xmlns:a16="http://schemas.microsoft.com/office/drawing/2014/main" id="{3C16FCCD-6131-4BC3-8408-6ECD7F28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71638"/>
            <a:ext cx="88011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是数据存储的基本单位。变量的类型决定了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存储和操作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几种基本的数据类型：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整型、实型（浮点型）、字符型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提供了构造数据类型：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数组、结构、指针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等。。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在数据结构里，是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利用数组和链表方式来实现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的，包括很复杂的数据结构，如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图、树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</a:p>
        </p:txBody>
      </p:sp>
      <p:sp>
        <p:nvSpPr>
          <p:cNvPr id="13319" name="TextBox 1">
            <a:extLst>
              <a:ext uri="{FF2B5EF4-FFF2-40B4-BE49-F238E27FC236}">
                <a16:creationId xmlns:a16="http://schemas.microsoft.com/office/drawing/2014/main" id="{3CCC7BCC-FB8E-4822-9DD0-6EB87E97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733800"/>
            <a:ext cx="1985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操作实现</a:t>
            </a:r>
          </a:p>
        </p:txBody>
      </p:sp>
      <p:sp>
        <p:nvSpPr>
          <p:cNvPr id="14344" name="矩形 8">
            <a:extLst>
              <a:ext uri="{FF2B5EF4-FFF2-40B4-BE49-F238E27FC236}">
                <a16:creationId xmlns:a16="http://schemas.microsoft.com/office/drawing/2014/main" id="{1353737A-B37B-430A-8CBB-03519C48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200525"/>
            <a:ext cx="81295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流程控制语句，即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分支控制语句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（如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if-else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switch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语句）、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循环控制语句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（如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do-while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语句）。</a:t>
            </a:r>
            <a:endParaRPr lang="en-US" altLang="zh-CN" sz="2400" b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此外，还有模块化的程序设计方法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4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2D769B-4542-4151-997E-264CC71D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任务</a:t>
            </a:r>
            <a:r>
              <a:rPr lang="en-US" altLang="zh-CN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：文件</a:t>
            </a:r>
            <a:r>
              <a:rPr lang="en-US" altLang="zh-CN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结构体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A38D003-A858-40DF-B2FA-D119C1294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文件指针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FILE* fp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打开文件 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fp=fopen( "records.txt", "r"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格式化读取文件数据</a:t>
            </a:r>
            <a:b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fscanf(fp, "%d%f",&amp;xh,&amp;sg);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文件结束标识测试 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while(  !feof(fp)  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格式化写数据到文件 </a:t>
            </a:r>
            <a:b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fprintf(fp, "max=%d",max);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关闭文件 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fcolse(fp);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099F39-DF27-4953-B80F-39D5BAAD6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000"/>
              <a:t>int getRecs(STUDENTS s[ ]);</a:t>
            </a:r>
            <a:r>
              <a:rPr lang="en-US" altLang="zh-CN"/>
              <a:t> 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091E2675-80CB-40B5-B298-0C22F3E1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2" y="0"/>
            <a:ext cx="3722688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F8DD22C-5C2F-4E5D-9206-48419C197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 </a:t>
            </a:r>
            <a:r>
              <a:rPr lang="en-US" altLang="zh-CN" sz="2000"/>
              <a:t>void sort(STUDENTS s[ ],int n);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AFBD5B1-AEBE-4FCE-9AFA-F452893D6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334611"/>
            <a:ext cx="6572250" cy="3449638"/>
          </a:xfrm>
        </p:spPr>
        <p:txBody>
          <a:bodyPr rtlCol="0">
            <a:noAutofit/>
          </a:bodyPr>
          <a:lstStyle/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供参考：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a[ ],int n)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int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i,j,t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=n-1;i&gt;=1;i--)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if(a[j]&gt;a[j+1])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t=a[j];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a[j]=a[j+1];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a[j+1]=t;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}	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C451CA02-D522-42F2-A20F-F692A084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0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实现基础   </a:t>
            </a:r>
            <a:endParaRPr kumimoji="1" lang="en-US" altLang="zh-CN" sz="2400" b="1" u="sng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941522A3-08DC-4938-A8D3-3C349A38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§2 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数据存储基础</a:t>
            </a:r>
            <a:endParaRPr kumimoji="1" lang="en-US" altLang="zh-CN" sz="1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Text Box 51">
            <a:extLst>
              <a:ext uri="{FF2B5EF4-FFF2-40B4-BE49-F238E27FC236}">
                <a16:creationId xmlns:a16="http://schemas.microsoft.com/office/drawing/2014/main" id="{8FC07490-B2A4-46EF-9B90-561714239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177213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ct val="5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1" lang="zh-CN" altLang="en-US" sz="2400" b="1" dirty="0">
                <a:solidFill>
                  <a:srgbClr val="0000B8"/>
                </a:solidFill>
                <a:latin typeface="Arial" pitchFamily="34" charset="0"/>
              </a:rPr>
              <a:t>数组</a:t>
            </a:r>
            <a:endParaRPr kumimoji="1" lang="en-US" altLang="zh-CN" sz="2400" b="1" dirty="0">
              <a:solidFill>
                <a:srgbClr val="0000B8"/>
              </a:solidFill>
              <a:latin typeface="Arial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zh-CN" sz="2400" b="1" dirty="0"/>
              <a:t>数组是最基本的构造类型，它是</a:t>
            </a:r>
            <a:r>
              <a:rPr lang="zh-CN" altLang="zh-CN" sz="2400" b="1" dirty="0">
                <a:solidFill>
                  <a:srgbClr val="FF0000"/>
                </a:solidFill>
              </a:rPr>
              <a:t>一组相同类型数据</a:t>
            </a:r>
            <a:r>
              <a:rPr lang="zh-CN" altLang="zh-CN" sz="2400" b="1" dirty="0"/>
              <a:t>的有序集合。数组中的元素在内存中</a:t>
            </a:r>
            <a:r>
              <a:rPr lang="zh-CN" altLang="zh-CN" sz="2400" b="1" dirty="0">
                <a:solidFill>
                  <a:srgbClr val="FF0000"/>
                </a:solidFill>
              </a:rPr>
              <a:t>连续存放</a:t>
            </a:r>
            <a:r>
              <a:rPr lang="zh-CN" altLang="zh-CN" sz="2400" b="1" dirty="0"/>
              <a:t>，用数组名和下标可以唯一地确定数组元素。</a:t>
            </a:r>
          </a:p>
        </p:txBody>
      </p:sp>
      <p:pic>
        <p:nvPicPr>
          <p:cNvPr id="14341" name="图片 1">
            <a:extLst>
              <a:ext uri="{FF2B5EF4-FFF2-40B4-BE49-F238E27FC236}">
                <a16:creationId xmlns:a16="http://schemas.microsoft.com/office/drawing/2014/main" id="{89B6377D-E036-4E61-9BF3-73700ACC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908300"/>
            <a:ext cx="4978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>
            <a:extLst>
              <a:ext uri="{FF2B5EF4-FFF2-40B4-BE49-F238E27FC236}">
                <a16:creationId xmlns:a16="http://schemas.microsoft.com/office/drawing/2014/main" id="{B8100C59-EDA8-4F35-95E5-CDDD454A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90588"/>
            <a:ext cx="7785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2.3]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求集合元素的最大值。集合元素存放在数组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中，数组大小为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FD2ADB-5CCF-433A-88D1-B80FD52E2149}"/>
              </a:ext>
            </a:extLst>
          </p:cNvPr>
          <p:cNvSpPr/>
          <p:nvPr/>
        </p:nvSpPr>
        <p:spPr>
          <a:xfrm>
            <a:off x="457200" y="1905000"/>
            <a:ext cx="635635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B8"/>
                </a:solidFill>
                <a:latin typeface="+mn-lt"/>
              </a:rPr>
              <a:t>float</a:t>
            </a:r>
            <a:r>
              <a:rPr lang="en-US" altLang="zh-CN" sz="2400" b="1" dirty="0">
                <a:latin typeface="+mn-lt"/>
              </a:rPr>
              <a:t> Max(float A[], int N)    </a:t>
            </a:r>
            <a:endParaRPr lang="zh-CN" altLang="zh-CN" sz="2400" b="1" dirty="0"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</a:rPr>
              <a:t>{  </a:t>
            </a:r>
            <a:r>
              <a:rPr lang="en-US" altLang="zh-CN" sz="2400" b="1" dirty="0">
                <a:solidFill>
                  <a:srgbClr val="B0B2AE"/>
                </a:solidFill>
                <a:latin typeface="+mn-lt"/>
              </a:rPr>
              <a:t>/*  </a:t>
            </a:r>
            <a:r>
              <a:rPr lang="zh-CN" altLang="zh-CN" sz="2400" b="1" dirty="0">
                <a:solidFill>
                  <a:srgbClr val="B0B2AE"/>
                </a:solidFill>
                <a:latin typeface="+mn-lt"/>
              </a:rPr>
              <a:t>求</a:t>
            </a:r>
            <a:r>
              <a:rPr lang="en-US" altLang="zh-CN" sz="2400" b="1" dirty="0">
                <a:solidFill>
                  <a:srgbClr val="B0B2AE"/>
                </a:solidFill>
                <a:latin typeface="+mn-lt"/>
              </a:rPr>
              <a:t>N</a:t>
            </a:r>
            <a:r>
              <a:rPr lang="zh-CN" altLang="zh-CN" sz="2400" b="1" dirty="0">
                <a:solidFill>
                  <a:srgbClr val="B0B2AE"/>
                </a:solidFill>
                <a:latin typeface="+mn-lt"/>
              </a:rPr>
              <a:t>个元素数组中的最大值</a:t>
            </a:r>
            <a:r>
              <a:rPr lang="en-US" altLang="zh-CN" sz="2400" b="1" dirty="0">
                <a:solidFill>
                  <a:srgbClr val="B0B2AE"/>
                </a:solidFill>
                <a:latin typeface="+mn-lt"/>
              </a:rPr>
              <a:t>  */</a:t>
            </a:r>
            <a:endParaRPr lang="zh-CN" altLang="zh-CN" sz="2400" b="1" dirty="0">
              <a:solidFill>
                <a:srgbClr val="B0B2AE"/>
              </a:solidFill>
              <a:latin typeface="+mn-lt"/>
            </a:endParaRPr>
          </a:p>
          <a:p>
            <a:pPr indent="66675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</a:rPr>
              <a:t>  </a:t>
            </a:r>
            <a:r>
              <a:rPr lang="en-US" altLang="zh-CN" sz="2400" b="1" dirty="0">
                <a:solidFill>
                  <a:srgbClr val="0000B8"/>
                </a:solidFill>
                <a:latin typeface="+mn-lt"/>
              </a:rPr>
              <a:t>float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err="1">
                <a:latin typeface="+mn-lt"/>
              </a:rPr>
              <a:t>CurMax</a:t>
            </a:r>
            <a:r>
              <a:rPr lang="en-US" altLang="zh-CN" sz="2400" b="1" dirty="0">
                <a:latin typeface="+mn-lt"/>
              </a:rPr>
              <a:t>             ;</a:t>
            </a:r>
            <a:endParaRPr lang="zh-CN" altLang="zh-CN" sz="2400" b="1" dirty="0"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>
                <a:solidFill>
                  <a:srgbClr val="0000B8"/>
                </a:solidFill>
                <a:latin typeface="+mn-lt"/>
              </a:rPr>
              <a:t>int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err="1">
                <a:latin typeface="+mn-lt"/>
              </a:rPr>
              <a:t>i</a:t>
            </a:r>
            <a:r>
              <a:rPr lang="en-US" altLang="zh-CN" sz="2400" b="1" dirty="0">
                <a:latin typeface="+mn-lt"/>
              </a:rPr>
              <a:t>;</a:t>
            </a:r>
            <a:endParaRPr lang="zh-CN" altLang="zh-CN" sz="2400" b="1" dirty="0"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>
                <a:solidFill>
                  <a:srgbClr val="0000B8"/>
                </a:solidFill>
                <a:latin typeface="+mn-lt"/>
              </a:rPr>
              <a:t>for</a:t>
            </a:r>
            <a:endParaRPr lang="zh-CN" altLang="zh-CN" sz="2400" b="1" dirty="0"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</a:rPr>
              <a:t>     </a:t>
            </a:r>
            <a:r>
              <a:rPr lang="en-US" altLang="zh-CN" sz="2400" b="1" dirty="0">
                <a:solidFill>
                  <a:srgbClr val="0000B8"/>
                </a:solidFill>
                <a:latin typeface="+mn-lt"/>
              </a:rPr>
              <a:t>if</a:t>
            </a:r>
            <a:r>
              <a:rPr lang="en-US" altLang="zh-CN" sz="2400" b="1" dirty="0">
                <a:latin typeface="+mn-lt"/>
              </a:rPr>
              <a:t> (A[</a:t>
            </a:r>
            <a:r>
              <a:rPr lang="en-US" altLang="zh-CN" sz="2400" b="1" dirty="0" err="1">
                <a:latin typeface="+mn-lt"/>
              </a:rPr>
              <a:t>i</a:t>
            </a:r>
            <a:r>
              <a:rPr lang="en-US" altLang="zh-CN" sz="2400" b="1" dirty="0">
                <a:latin typeface="+mn-lt"/>
              </a:rPr>
              <a:t>] &gt; </a:t>
            </a:r>
            <a:r>
              <a:rPr lang="en-US" altLang="zh-CN" sz="2400" b="1" dirty="0" err="1">
                <a:latin typeface="+mn-lt"/>
              </a:rPr>
              <a:t>CurMax</a:t>
            </a:r>
            <a:r>
              <a:rPr lang="en-US" altLang="zh-CN" sz="2400" b="1" dirty="0">
                <a:latin typeface="+mn-lt"/>
              </a:rPr>
              <a:t>)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</a:rPr>
              <a:t>       </a:t>
            </a:r>
            <a:endParaRPr lang="zh-CN" altLang="zh-CN" sz="2400" b="1" dirty="0"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>
                <a:solidFill>
                  <a:srgbClr val="0000B8"/>
                </a:solidFill>
                <a:latin typeface="+mn-lt"/>
              </a:rPr>
              <a:t>return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err="1">
                <a:latin typeface="+mn-lt"/>
              </a:rPr>
              <a:t>CurMax</a:t>
            </a:r>
            <a:r>
              <a:rPr lang="en-US" altLang="zh-CN" sz="2400" b="1" dirty="0">
                <a:latin typeface="+mn-lt"/>
              </a:rPr>
              <a:t>;</a:t>
            </a:r>
            <a:endParaRPr lang="zh-CN" altLang="zh-CN" sz="2400" b="1" dirty="0"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</a:rPr>
              <a:t>}</a:t>
            </a:r>
            <a:endParaRPr lang="zh-CN" altLang="zh-CN" sz="2400" b="1" dirty="0">
              <a:latin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44E62F-799D-48BF-9D64-B224B69C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109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zh-CN" sz="2400" b="1"/>
              <a:t>= A[0]</a:t>
            </a:r>
            <a:endParaRPr lang="zh-CN" altLang="en-US" sz="24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0C752C8-FEBC-4905-83AF-39CC2BC70B8F}"/>
              </a:ext>
            </a:extLst>
          </p:cNvPr>
          <p:cNvCxnSpPr/>
          <p:nvPr/>
        </p:nvCxnSpPr>
        <p:spPr>
          <a:xfrm>
            <a:off x="2590800" y="3128963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3703B40-13E9-4CFC-B201-ED2EAB7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3354388"/>
            <a:ext cx="209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zh-CN" sz="2400" b="1"/>
              <a:t>(i=1; i&lt;N; i++)</a:t>
            </a:r>
            <a:endParaRPr lang="zh-CN" altLang="en-US" sz="24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0ABE295-C8A6-48FA-9E87-2C5AB2BF3E93}"/>
              </a:ext>
            </a:extLst>
          </p:cNvPr>
          <p:cNvCxnSpPr>
            <a:cxnSpLocks/>
          </p:cNvCxnSpPr>
          <p:nvPr/>
        </p:nvCxnSpPr>
        <p:spPr>
          <a:xfrm>
            <a:off x="1279525" y="3733800"/>
            <a:ext cx="235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7EDF83D-BC06-4225-9FDA-D37605C3261D}"/>
              </a:ext>
            </a:extLst>
          </p:cNvPr>
          <p:cNvCxnSpPr>
            <a:cxnSpLocks/>
          </p:cNvCxnSpPr>
          <p:nvPr/>
        </p:nvCxnSpPr>
        <p:spPr>
          <a:xfrm>
            <a:off x="1143000" y="4495800"/>
            <a:ext cx="2362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10AA986-F8E4-4D96-86FC-A62BDC98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10845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zh-CN" sz="2400" b="1"/>
              <a:t>CurMax =A[i];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>
            <a:extLst>
              <a:ext uri="{FF2B5EF4-FFF2-40B4-BE49-F238E27FC236}">
                <a16:creationId xmlns:a16="http://schemas.microsoft.com/office/drawing/2014/main" id="{33760C21-940B-4C7E-91B4-6FD663EFC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00063"/>
            <a:ext cx="1944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Times New Roman" panose="02020603050405020304" pitchFamily="18" charset="0"/>
              <a:buAutoNum type="arabicPeriod" startAt="2"/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指针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E057CD9D-6E0C-4763-8C68-615399EA3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0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实现基础   </a:t>
            </a:r>
            <a:endParaRPr kumimoji="1" lang="en-US" altLang="zh-CN" sz="2400" b="1" u="sng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B5358255-DBF9-41A6-ADB4-3F4B05410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§2 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数据存储基础</a:t>
            </a:r>
            <a:endParaRPr kumimoji="1" lang="en-US" altLang="zh-CN" sz="1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6389" name="矩形 1">
            <a:extLst>
              <a:ext uri="{FF2B5EF4-FFF2-40B4-BE49-F238E27FC236}">
                <a16:creationId xmlns:a16="http://schemas.microsoft.com/office/drawing/2014/main" id="{4E1B2812-42A6-43B0-AA20-77D2DBD8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928688"/>
            <a:ext cx="7607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指针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语言中一个非常重要的概念。使用指针可以对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复杂数据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进行处理，能对计算机的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内存进行分配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控制，在函数调用中使用指针还可以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返回多个值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8ACE3B8C-46F6-432B-B20C-27E839FC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86000"/>
            <a:ext cx="2117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⑴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指针与数组</a:t>
            </a: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D99EB5D6-149E-49B1-9E58-718334CC8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714625"/>
            <a:ext cx="777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数组名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是数组中第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个元素（下标为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）的地址。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DAD2E67F-EEDE-4FC4-B5C6-22C87DA14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429000"/>
            <a:ext cx="3973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⑵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用指针实现内存动态分配</a:t>
            </a: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606BB87D-17A6-482F-8456-F0BC1A57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143375"/>
            <a:ext cx="6357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①  分配函数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*malloc(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unsigned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size)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②  释放函数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free(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*ptr)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>
            <a:extLst>
              <a:ext uri="{FF2B5EF4-FFF2-40B4-BE49-F238E27FC236}">
                <a16:creationId xmlns:a16="http://schemas.microsoft.com/office/drawing/2014/main" id="{CB4E6395-501B-445A-99E2-4FE1C49B8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71500"/>
            <a:ext cx="122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Times New Roman" panose="02020603050405020304" pitchFamily="18" charset="0"/>
              <a:buAutoNum type="arabicPeriod" startAt="3"/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结构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0EF3FC4C-C72C-4667-BCE1-DEC14A23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322513"/>
            <a:ext cx="3786187" cy="2678112"/>
          </a:xfrm>
          <a:prstGeom prst="rect">
            <a:avLst/>
          </a:prstGeom>
          <a:solidFill>
            <a:srgbClr val="F1FC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结构类型定义的一般形式：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结构名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类型名 结构成员名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类型名 结构成员名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2;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类型名 结构成员名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n;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6E124CAD-A101-4F96-8F39-07FE7956B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0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实现基础   </a:t>
            </a:r>
            <a:endParaRPr kumimoji="1" lang="en-US" altLang="zh-CN" sz="2400" b="1" u="sng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Text Box 2">
            <a:extLst>
              <a:ext uri="{FF2B5EF4-FFF2-40B4-BE49-F238E27FC236}">
                <a16:creationId xmlns:a16="http://schemas.microsoft.com/office/drawing/2014/main" id="{B581E35F-9087-41B6-8D85-AD002DD74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§2 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数据存储基础</a:t>
            </a:r>
            <a:endParaRPr kumimoji="1" lang="en-US" altLang="zh-CN" sz="1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7414" name="矩形 1">
            <a:extLst>
              <a:ext uri="{FF2B5EF4-FFF2-40B4-BE49-F238E27FC236}">
                <a16:creationId xmlns:a16="http://schemas.microsoft.com/office/drawing/2014/main" id="{C8FE9837-B022-4745-9AB2-EB53BF814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1000125"/>
            <a:ext cx="8142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结构类型把一些可以是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不同类型的数据分量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聚合成一个整体。同时，结构又是一个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变量的集合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，可以单独使用其变量成员。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C4F71EE8-2C23-4352-8FE3-59463690C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8" y="2120900"/>
            <a:ext cx="3224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宋体" panose="02010600030101010101" pitchFamily="2" charset="-122"/>
              <a:buAutoNum type="circleNumDbPlain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结构变量的使用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2E3B933F-B9C2-4A66-9DF7-FC82F4EC6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2500313"/>
            <a:ext cx="4498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结构变量名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结构成员名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616F3415-ADB9-4715-BAFF-C542C858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3100388"/>
            <a:ext cx="455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宋体" panose="02010600030101010101" pitchFamily="2" charset="-122"/>
              <a:buAutoNum type="circleNumDbPlain" startAt="2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结构数组：结构与数组的结合</a:t>
            </a: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4A6F906A-6C9E-4C10-ACF7-93229C4C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4184650"/>
            <a:ext cx="424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宋体" panose="02010600030101010101" pitchFamily="2" charset="-122"/>
              <a:buAutoNum type="circleNumDbPlain" startAt="3"/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结构指针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：指向结构的指针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2ED3D52C-F748-4F19-BBAD-AB626329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59313"/>
            <a:ext cx="5251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（*结构指针变量名 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结构成员名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结构指针变量名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结构成员名</a:t>
            </a:r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0C6206ED-D649-4D2A-B1AA-60D78BC4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576638"/>
            <a:ext cx="447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结构数组名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下标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结构成员名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AA349651-FE0D-48A0-98DB-A70B4F39C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0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实现基础   </a:t>
            </a:r>
            <a:endParaRPr kumimoji="1" lang="en-US" altLang="zh-CN" sz="2400" b="1" u="sng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3FF2C316-84B9-4550-8367-44ED33F80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§3 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流程控制基础</a:t>
            </a:r>
            <a:endParaRPr kumimoji="1" lang="en-US" altLang="zh-CN" sz="1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34820" name="矩形 1">
            <a:extLst>
              <a:ext uri="{FF2B5EF4-FFF2-40B4-BE49-F238E27FC236}">
                <a16:creationId xmlns:a16="http://schemas.microsoft.com/office/drawing/2014/main" id="{9FF512FE-09F3-4C85-8AD9-8F6DCF28B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443038"/>
            <a:ext cx="74533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顺序结构是一种自然的控制结构，通过安排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语句或模块的顺序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就能实现。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语言为分支控制提供了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if-else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switch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两类语句，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为循环控制提供了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do-while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三类语句。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矩形 1">
            <a:extLst>
              <a:ext uri="{FF2B5EF4-FFF2-40B4-BE49-F238E27FC236}">
                <a16:creationId xmlns:a16="http://schemas.microsoft.com/office/drawing/2014/main" id="{C7CF4C08-956C-42F4-9C6F-4CDFE6E7F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85788"/>
            <a:ext cx="6410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三种基本的控制结构是</a:t>
            </a:r>
            <a:r>
              <a:rPr lang="zh-CN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顺序、分支和循环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3B71C7-4FD1-46A1-B6D2-7AB0FA35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078163"/>
            <a:ext cx="5440363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D1F4BD-6535-4563-A97A-0A63FFEB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5913438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>
            <a:extLst>
              <a:ext uri="{FF2B5EF4-FFF2-40B4-BE49-F238E27FC236}">
                <a16:creationId xmlns:a16="http://schemas.microsoft.com/office/drawing/2014/main" id="{30DD1985-06AA-4F97-9F1E-5F6DAE89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642938"/>
            <a:ext cx="580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在设计函数时，注意掌握以下原则：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454C1590-AA51-4628-AABD-29AB168B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0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b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实现基础   </a:t>
            </a:r>
            <a:endParaRPr kumimoji="1" lang="en-US" altLang="zh-CN" sz="2400" b="1" u="sng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130C3E2C-43D0-4744-9F74-335A8D99E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§3  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流程控制基础</a:t>
            </a:r>
            <a:endParaRPr kumimoji="1" lang="en-US" altLang="zh-CN" sz="1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EBA8EFD4-DA83-47BF-9855-46328B26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285875"/>
            <a:ext cx="7885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）函数功能的设计原则：结合模块的独立性原则，函数的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功能要单一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，不要设计多用途的函数，否则会降低模块的聚合度；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9A08C5B6-B360-4DCC-B650-244FF551B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486025"/>
            <a:ext cx="7753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）函数规模的设计原则：函数的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规模要小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，尽量控制在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行代码以内，这样可以使得函数更易于维护；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F8F90916-9E55-480D-B9F2-0B0585A0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370263"/>
            <a:ext cx="76771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）函数接口的设计原则：函数的接口包括函数的参数（入口）和返回值（出口），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不要设计过于复杂的接口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，合理选择、设置并控制参数的数量，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尽量不要使用全局变量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，否则会增加模块的耦合度。</a:t>
            </a:r>
          </a:p>
        </p:txBody>
      </p:sp>
      <p:sp>
        <p:nvSpPr>
          <p:cNvPr id="19464" name="TextBox 2">
            <a:extLst>
              <a:ext uri="{FF2B5EF4-FFF2-40B4-BE49-F238E27FC236}">
                <a16:creationId xmlns:a16="http://schemas.microsoft.com/office/drawing/2014/main" id="{5C27AC3A-7BCC-452B-B316-5AD3FDDF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292725"/>
            <a:ext cx="2357438" cy="1200150"/>
          </a:xfrm>
          <a:prstGeom prst="rect">
            <a:avLst/>
          </a:prstGeom>
          <a:solidFill>
            <a:srgbClr val="F1FC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函数声明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函数调用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函数定义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AB40DB-E510-48C6-9870-379EA642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11725"/>
            <a:ext cx="47529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ED6E848-BB0E-4962-8B59-3FCF4DCF8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988" y="893763"/>
            <a:ext cx="6570662" cy="1047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000" dirty="0"/>
              <a:t>double </a:t>
            </a:r>
            <a:r>
              <a:rPr lang="en-US" altLang="zh-CN" sz="2000" dirty="0" err="1"/>
              <a:t>getAvg</a:t>
            </a:r>
            <a:r>
              <a:rPr lang="en-US" altLang="zh-CN" sz="2000" dirty="0"/>
              <a:t>(int a[],int n);</a:t>
            </a:r>
            <a:br>
              <a:rPr lang="en-US" altLang="zh-CN" sz="2000" dirty="0"/>
            </a:br>
            <a:endParaRPr lang="en-US" altLang="zh-CN" sz="2000" dirty="0"/>
          </a:p>
        </p:txBody>
      </p:sp>
      <p:pic>
        <p:nvPicPr>
          <p:cNvPr id="20483" name="Picture 11">
            <a:extLst>
              <a:ext uri="{FF2B5EF4-FFF2-40B4-BE49-F238E27FC236}">
                <a16:creationId xmlns:a16="http://schemas.microsoft.com/office/drawing/2014/main" id="{8DD6BCC6-C439-49C2-9324-F4DB6959E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"/>
            <a:ext cx="319087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AE51B4B-FB13-4677-9BA4-ED7799F9406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33600"/>
          <a:ext cx="4448175" cy="2743200"/>
        </p:xfrm>
        <a:graphic>
          <a:graphicData uri="http://schemas.openxmlformats.org/drawingml/2006/table">
            <a:tbl>
              <a:tblPr/>
              <a:tblGrid>
                <a:gridCol w="444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031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Courier"/>
                          <a:ea typeface="宋体"/>
                          <a:cs typeface="宋体"/>
                        </a:rPr>
                        <a:t>ElementType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Average(</a:t>
                      </a:r>
                      <a:r>
                        <a:rPr lang="en-US" sz="1800" b="1" kern="0" dirty="0" err="1">
                          <a:latin typeface="Courier"/>
                          <a:ea typeface="宋体"/>
                          <a:cs typeface="宋体"/>
                        </a:rPr>
                        <a:t>ElementType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S[], </a:t>
                      </a:r>
                      <a:r>
                        <a:rPr lang="en-US" sz="1800" b="1" kern="0" dirty="0" err="1">
                          <a:solidFill>
                            <a:srgbClr val="0000B8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N)</a:t>
                      </a:r>
                      <a:endParaRPr lang="en-US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{</a:t>
                      </a:r>
                      <a:r>
                        <a:rPr lang="en-US" sz="1800" b="1" kern="0" dirty="0">
                          <a:solidFill>
                            <a:srgbClr val="00B050"/>
                          </a:solidFill>
                          <a:latin typeface="Courier"/>
                          <a:ea typeface="宋体"/>
                          <a:cs typeface="宋体"/>
                        </a:rPr>
                        <a:t>/* </a:t>
                      </a:r>
                      <a:r>
                        <a:rPr lang="zh-CN" sz="1800" b="1" kern="0" dirty="0">
                          <a:solidFill>
                            <a:srgbClr val="00B050"/>
                          </a:solidFill>
                          <a:latin typeface="Courier"/>
                          <a:ea typeface="宋体"/>
                          <a:cs typeface="宋体"/>
                        </a:rPr>
                        <a:t>求元素的平均值。元素存放在数组</a:t>
                      </a:r>
                      <a:r>
                        <a:rPr lang="en-US" sz="1800" b="1" kern="0" dirty="0">
                          <a:solidFill>
                            <a:srgbClr val="00B050"/>
                          </a:solidFill>
                          <a:latin typeface="Courier"/>
                          <a:ea typeface="宋体"/>
                          <a:cs typeface="宋体"/>
                        </a:rPr>
                        <a:t>S</a:t>
                      </a:r>
                      <a:r>
                        <a:rPr lang="zh-CN" sz="1800" b="1" kern="0" dirty="0">
                          <a:solidFill>
                            <a:srgbClr val="00B050"/>
                          </a:solidFill>
                          <a:latin typeface="Courier"/>
                          <a:ea typeface="宋体"/>
                          <a:cs typeface="宋体"/>
                        </a:rPr>
                        <a:t>中，数组大小为</a:t>
                      </a:r>
                      <a:r>
                        <a:rPr lang="en-US" sz="1800" b="1" kern="0" dirty="0">
                          <a:solidFill>
                            <a:srgbClr val="00B050"/>
                          </a:solidFill>
                          <a:latin typeface="Courier"/>
                          <a:ea typeface="宋体"/>
                          <a:cs typeface="宋体"/>
                        </a:rPr>
                        <a:t>N */</a:t>
                      </a:r>
                      <a:endParaRPr lang="zh-CN" sz="1800" b="1" kern="100" dirty="0">
                        <a:solidFill>
                          <a:srgbClr val="00B05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   </a:t>
                      </a:r>
                      <a:r>
                        <a:rPr lang="en-US" sz="1800" b="1" kern="0" dirty="0" err="1">
                          <a:solidFill>
                            <a:srgbClr val="0000B8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800" b="1" kern="0" dirty="0" err="1"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;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 </a:t>
                      </a:r>
                      <a:r>
                        <a:rPr lang="en-US" sz="1800" b="1" kern="0" dirty="0" err="1">
                          <a:latin typeface="Courier"/>
                          <a:ea typeface="宋体"/>
                          <a:cs typeface="宋体"/>
                        </a:rPr>
                        <a:t>ElementType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Sum=0;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   </a:t>
                      </a:r>
                      <a:r>
                        <a:rPr lang="en-US" sz="1800" b="1" kern="0" dirty="0">
                          <a:solidFill>
                            <a:srgbClr val="0000B8"/>
                          </a:solidFill>
                          <a:latin typeface="Courier"/>
                          <a:ea typeface="宋体"/>
                          <a:cs typeface="宋体"/>
                        </a:rPr>
                        <a:t>for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(</a:t>
                      </a:r>
                      <a:r>
                        <a:rPr lang="en-US" sz="1800" b="1" kern="0" dirty="0" err="1"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= 0; </a:t>
                      </a:r>
                      <a:r>
                        <a:rPr lang="en-US" sz="1800" b="1" kern="0" dirty="0" err="1"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&lt;N; </a:t>
                      </a:r>
                      <a:r>
                        <a:rPr lang="en-US" sz="1800" b="1" kern="0" dirty="0" err="1"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++)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        Sum += S[</a:t>
                      </a:r>
                      <a:r>
                        <a:rPr lang="en-US" sz="1800" b="1" kern="0" dirty="0" err="1"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]; </a:t>
                      </a:r>
                      <a:endParaRPr lang="zh-CN" sz="1800" b="1" kern="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Courier"/>
                        <a:ea typeface="宋体"/>
                        <a:cs typeface="宋体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   </a:t>
                      </a:r>
                      <a:r>
                        <a:rPr lang="en-US" sz="1800" b="1" kern="0" dirty="0">
                          <a:solidFill>
                            <a:srgbClr val="0000B8"/>
                          </a:solidFill>
                          <a:latin typeface="Courier"/>
                          <a:ea typeface="宋体"/>
                          <a:cs typeface="宋体"/>
                        </a:rPr>
                        <a:t>return</a:t>
                      </a: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 Sum/N;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"/>
                          <a:ea typeface="宋体"/>
                          <a:cs typeface="宋体"/>
                        </a:rPr>
                        <a:t>}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AB2524E-9CAD-46B6-8867-93EB9722A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6570663" cy="10493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000"/>
              <a:t>int getIndex(int a[],int n, double x)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CB31ED3B-5546-411B-981F-C833FE32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381000"/>
            <a:ext cx="3833812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</TotalTime>
  <Words>860</Words>
  <Application>Microsoft Office PowerPoint</Application>
  <PresentationFormat>全屏显示(4:3)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Courier</vt:lpstr>
      <vt:lpstr>等线</vt:lpstr>
      <vt:lpstr>等线 Light</vt:lpstr>
      <vt:lpstr>宋体</vt:lpstr>
      <vt:lpstr>Arial</vt:lpstr>
      <vt:lpstr>Gill Sans MT</vt:lpstr>
      <vt:lpstr>Times New Roman</vt:lpstr>
      <vt:lpstr>Webdings</vt:lpstr>
      <vt:lpstr>Wingdings</vt:lpstr>
      <vt:lpstr>画廊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double getAvg(int a[],int n); </vt:lpstr>
      <vt:lpstr>int getIndex(int a[],int n, double x)</vt:lpstr>
      <vt:lpstr>PowerPoint 演示文稿</vt:lpstr>
      <vt:lpstr>int getRecs(STUDENTS s[ ]); </vt:lpstr>
      <vt:lpstr> void sort(STUDENTS s[ ],int n);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guwdx</cp:lastModifiedBy>
  <cp:revision>31</cp:revision>
  <cp:lastPrinted>1601-01-01T00:00:00Z</cp:lastPrinted>
  <dcterms:created xsi:type="dcterms:W3CDTF">2017-07-31T08:01:55Z</dcterms:created>
  <dcterms:modified xsi:type="dcterms:W3CDTF">2021-03-01T23:39:09Z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