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1"/>
  </p:notesMasterIdLst>
  <p:handoutMasterIdLst>
    <p:handoutMasterId r:id="rId32"/>
  </p:handoutMasterIdLst>
  <p:sldIdLst>
    <p:sldId id="274" r:id="rId3"/>
    <p:sldId id="276" r:id="rId4"/>
    <p:sldId id="353" r:id="rId5"/>
    <p:sldId id="389" r:id="rId6"/>
    <p:sldId id="453" r:id="rId7"/>
    <p:sldId id="447" r:id="rId8"/>
    <p:sldId id="449" r:id="rId9"/>
    <p:sldId id="450" r:id="rId10"/>
    <p:sldId id="439" r:id="rId11"/>
    <p:sldId id="455" r:id="rId12"/>
    <p:sldId id="454" r:id="rId13"/>
    <p:sldId id="446" r:id="rId14"/>
    <p:sldId id="396" r:id="rId15"/>
    <p:sldId id="432" r:id="rId16"/>
    <p:sldId id="399" r:id="rId17"/>
    <p:sldId id="403" r:id="rId18"/>
    <p:sldId id="400" r:id="rId19"/>
    <p:sldId id="411" r:id="rId20"/>
    <p:sldId id="401" r:id="rId21"/>
    <p:sldId id="426" r:id="rId22"/>
    <p:sldId id="493" r:id="rId23"/>
    <p:sldId id="496" r:id="rId24"/>
    <p:sldId id="349" r:id="rId25"/>
    <p:sldId id="456" r:id="rId26"/>
    <p:sldId id="490" r:id="rId27"/>
    <p:sldId id="491" r:id="rId28"/>
    <p:sldId id="413" r:id="rId29"/>
    <p:sldId id="466" r:id="rId3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4" autoAdjust="0"/>
    <p:restoredTop sz="94533" autoAdjust="0"/>
  </p:normalViewPr>
  <p:slideViewPr>
    <p:cSldViewPr>
      <p:cViewPr varScale="1">
        <p:scale>
          <a:sx n="86" d="100"/>
          <a:sy n="86" d="100"/>
        </p:scale>
        <p:origin x="48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0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936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3147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1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0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udge.softuni.bg/Contests/Compete/Index/1010#2" TargetMode="Externa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0#3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hyperlink" Target="http://creativecommons.org/licenses/by-sa/4.0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6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pngall.com/python-logo-png" TargetMode="Externa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напишем първата си програма с </a:t>
            </a:r>
            <a:r>
              <a:rPr lang="en-US" dirty="0"/>
              <a:t>Python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noProof="1"/>
              <a:t>PyCharm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3660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68" y="1905000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7012" y="2562044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Program.py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endParaRPr lang="en-US" dirty="0">
              <a:sym typeface="Wingdings" panose="05000000000000000000" pitchFamily="2" charset="2"/>
            </a:endParaRPr>
          </a:p>
          <a:p>
            <a:pPr marL="609219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Или се изпълнява директно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dirty="0"/>
              <a:t>JavaScript</a:t>
            </a:r>
            <a:r>
              <a:rPr lang="bg-BG" dirty="0"/>
              <a:t> сорс кодът се изпълнява от </a:t>
            </a:r>
            <a:br>
              <a:rPr lang="en-US" dirty="0"/>
            </a:br>
            <a:r>
              <a:rPr lang="bg-BG" dirty="0"/>
              <a:t>уеб браузъра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A770-A459-495F-BE73-2DCEB142E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намира лицето на триъгълник: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800"/>
              </a:spcBef>
              <a:spcAft>
                <a:spcPts val="1400"/>
              </a:spcAft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проверява дали една дума </a:t>
            </a:r>
            <a:br>
              <a:rPr lang="bg-BG" sz="3200" dirty="0"/>
            </a:br>
            <a:r>
              <a:rPr lang="bg-BG" sz="3200" dirty="0"/>
              <a:t>се съдържа в друга:</a:t>
            </a:r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bg-BG" sz="3200" dirty="0"/>
          </a:p>
          <a:p>
            <a:pPr marL="571500" indent="-5715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bg-BG" sz="3200" dirty="0"/>
              <a:t>Програма, която конвертира от левове в евро: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72D2AA-0671-4384-9ACD-6DFD0FE99A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5213" y="1888601"/>
            <a:ext cx="4343400" cy="58744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print</a:t>
            </a:r>
            <a:r>
              <a:rPr lang="nn-NO" sz="2400" dirty="0">
                <a:solidFill>
                  <a:schemeClr val="tx1"/>
                </a:solidFill>
              </a:rPr>
              <a:t>(base * height / 2)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Компютърна програма – примери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4986A0D-6498-4EDA-A2AD-D54507F512B9}"/>
              </a:ext>
            </a:extLst>
          </p:cNvPr>
          <p:cNvSpPr txBox="1">
            <a:spLocks/>
          </p:cNvSpPr>
          <p:nvPr/>
        </p:nvSpPr>
        <p:spPr>
          <a:xfrm>
            <a:off x="1065212" y="3657600"/>
            <a:ext cx="4114799" cy="587441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eaLnBrk="0" latinLnBrk="1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print('go' in "</a:t>
            </a:r>
            <a:r>
              <a:rPr lang="en-US" dirty="0" err="1"/>
              <a:t>gosho</a:t>
            </a:r>
            <a:r>
              <a:rPr lang="en-US" dirty="0"/>
              <a:t>")</a:t>
            </a:r>
            <a:endParaRPr lang="nn-NO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C5A9902-0DC8-47F0-B371-A80024CDCBD0}"/>
              </a:ext>
            </a:extLst>
          </p:cNvPr>
          <p:cNvSpPr txBox="1">
            <a:spLocks/>
          </p:cNvSpPr>
          <p:nvPr/>
        </p:nvSpPr>
        <p:spPr>
          <a:xfrm>
            <a:off x="1065213" y="4963522"/>
            <a:ext cx="4114799" cy="163388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sv-SE" dirty="0"/>
              <a:t>leva = float(input())</a:t>
            </a:r>
          </a:p>
          <a:p>
            <a:r>
              <a:rPr lang="sv-SE" dirty="0"/>
              <a:t>euro = leva / 1.95583</a:t>
            </a:r>
          </a:p>
          <a:p>
            <a:r>
              <a:rPr lang="sv-SE" dirty="0"/>
              <a:t>print(euro)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8922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За</a:t>
            </a:r>
            <a:r>
              <a:rPr lang="en-US" dirty="0"/>
              <a:t> Python </a:t>
            </a:r>
            <a:r>
              <a:rPr lang="en-US" dirty="0">
                <a:sym typeface="Wingdings" panose="05000000000000000000" pitchFamily="2" charset="2"/>
              </a:rPr>
              <a:t> PyCharm;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PyCharm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Community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   </a:t>
            </a:r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https://www.jetbrains.com/pycharm/download/#section=windows 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bg-BG" dirty="0"/>
              <a:t>Приложението е мултиплатформено </a:t>
            </a:r>
            <a:br>
              <a:rPr lang="en-US" dirty="0"/>
            </a:br>
            <a:r>
              <a:rPr lang="en-US" dirty="0"/>
              <a:t>(Linux, Mac OS, Windows)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662" y="1282910"/>
            <a:ext cx="5664199" cy="703095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Стартирайте </a:t>
            </a:r>
            <a:r>
              <a:rPr lang="en-US" sz="3000" noProof="1"/>
              <a:t>PyCharm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Картина 7">
            <a:extLst>
              <a:ext uri="{FF2B5EF4-FFF2-40B4-BE49-F238E27FC236}">
                <a16:creationId xmlns:a16="http://schemas.microsoft.com/office/drawing/2014/main" id="{F77F1A76-29F8-4338-8D6F-33FAB3062F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11" y="1377685"/>
            <a:ext cx="4933906" cy="1612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0942BA-9FC4-41D8-BC21-E6A9E05D92B6}"/>
              </a:ext>
            </a:extLst>
          </p:cNvPr>
          <p:cNvSpPr txBox="1"/>
          <p:nvPr/>
        </p:nvSpPr>
        <p:spPr>
          <a:xfrm>
            <a:off x="190353" y="1867662"/>
            <a:ext cx="6638704" cy="171621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  <a:defRPr sz="3000"/>
            </a:lvl1pPr>
          </a:lstStyle>
          <a:p>
            <a:r>
              <a:rPr lang="bg-BG" dirty="0"/>
              <a:t>Нов проект – </a:t>
            </a:r>
            <a:r>
              <a:rPr lang="en-US" dirty="0"/>
              <a:t>[Create New Project]</a:t>
            </a:r>
            <a:r>
              <a:rPr lang="bg-BG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br>
              <a:rPr lang="bg-BG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[</a:t>
            </a:r>
            <a:r>
              <a:rPr lang="bg-BG" dirty="0">
                <a:sym typeface="Wingdings" panose="05000000000000000000" pitchFamily="2" charset="2"/>
              </a:rPr>
              <a:t>Въведете име и директория</a:t>
            </a:r>
            <a:r>
              <a:rPr lang="en-US" dirty="0">
                <a:sym typeface="Wingdings" panose="05000000000000000000" pitchFamily="2" charset="2"/>
              </a:rPr>
              <a:t>] </a:t>
            </a:r>
            <a:endParaRPr lang="bg-B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   [Create]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7965B-1527-4E24-B6B1-DC8D190127AB}"/>
              </a:ext>
            </a:extLst>
          </p:cNvPr>
          <p:cNvSpPr txBox="1"/>
          <p:nvPr/>
        </p:nvSpPr>
        <p:spPr>
          <a:xfrm>
            <a:off x="190353" y="3461535"/>
            <a:ext cx="6644155" cy="212754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3000" dirty="0">
                <a:sym typeface="Wingdings" panose="05000000000000000000" pitchFamily="2" charset="2"/>
              </a:rPr>
              <a:t>[</a:t>
            </a:r>
            <a:r>
              <a:rPr lang="bg-BG" sz="3000" dirty="0">
                <a:sym typeface="Wingdings" panose="05000000000000000000" pitchFamily="2" charset="2"/>
              </a:rPr>
              <a:t>Дясно копче върху името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bg-BG" sz="3000" dirty="0">
                <a:sym typeface="Wingdings" panose="05000000000000000000" pitchFamily="2" charset="2"/>
              </a:rPr>
              <a:t>на </a:t>
            </a:r>
            <a:br>
              <a:rPr lang="en-US" sz="3000" dirty="0">
                <a:sym typeface="Wingdings" panose="05000000000000000000" pitchFamily="2" charset="2"/>
              </a:rPr>
            </a:br>
            <a:r>
              <a:rPr lang="bg-BG" sz="3000" dirty="0">
                <a:sym typeface="Wingdings" panose="05000000000000000000" pitchFamily="2" charset="2"/>
              </a:rPr>
              <a:t>проекта</a:t>
            </a:r>
            <a:r>
              <a:rPr lang="en-US" sz="3000" dirty="0">
                <a:sym typeface="Wingdings" panose="05000000000000000000" pitchFamily="2" charset="2"/>
              </a:rPr>
              <a:t>]  [New]  [Python File]  </a:t>
            </a:r>
            <a:endParaRPr lang="bg-BG" sz="3000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buSzPct val="100000"/>
            </a:pPr>
            <a:r>
              <a:rPr lang="bg-BG" sz="3000" dirty="0">
                <a:sym typeface="Wingdings" panose="05000000000000000000" pitchFamily="2" charset="2"/>
              </a:rPr>
              <a:t>    </a:t>
            </a:r>
            <a:r>
              <a:rPr lang="en-US" sz="3000" dirty="0"/>
              <a:t>[</a:t>
            </a:r>
            <a:r>
              <a:rPr lang="bg-BG" sz="3000" dirty="0"/>
              <a:t>Въведете името на файла</a:t>
            </a:r>
            <a:r>
              <a:rPr lang="sv-SE" sz="3000" dirty="0"/>
              <a:t>]</a:t>
            </a:r>
            <a:endParaRPr lang="en-US" sz="30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08E1D7-C98B-426E-B1DB-92F136AADE4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32612" y="5139671"/>
            <a:ext cx="3876675" cy="1438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2F390C-DF72-492F-ACE7-295B22D3597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42495" y="3202857"/>
            <a:ext cx="4930578" cy="171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3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Сорс кодът на програмата ще напишем в празния файл</a:t>
            </a:r>
            <a:endParaRPr lang="en-US" sz="3400" dirty="0"/>
          </a:p>
          <a:p>
            <a:pPr marL="0" indent="0">
              <a:buNone/>
            </a:pPr>
            <a:r>
              <a:rPr lang="bg-BG" sz="3400" dirty="0"/>
              <a:t> </a:t>
            </a:r>
            <a:r>
              <a:rPr lang="en-US" sz="3400" dirty="0"/>
              <a:t>        "</a:t>
            </a:r>
            <a:r>
              <a:rPr lang="en-GB" sz="3400" dirty="0">
                <a:solidFill>
                  <a:schemeClr val="tx2">
                    <a:lumMod val="75000"/>
                  </a:schemeClr>
                </a:solidFill>
              </a:rPr>
              <a:t>Hello-SoftUni.py</a:t>
            </a:r>
            <a:r>
              <a:rPr lang="en-US" sz="3400" dirty="0"/>
              <a:t>"</a:t>
            </a:r>
            <a:r>
              <a:rPr lang="bg-BG" sz="3400" dirty="0"/>
              <a:t>, който вече създадохме</a:t>
            </a:r>
            <a:endParaRPr lang="en-US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268-6700-4835-B956-2B3BB05C8E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91680" y="2895600"/>
            <a:ext cx="5605463" cy="21383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dirty="0"/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4665" y="2057400"/>
            <a:ext cx="4079494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1"/>
                </a:solidFill>
              </a:rPr>
              <a:t>print('Hello SoftUni')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C34E3-7C02-4637-B5EF-AD6DC64281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41512" y="2926922"/>
            <a:ext cx="8305800" cy="347027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998472" cy="5201066"/>
          </a:xfrm>
        </p:spPr>
        <p:txBody>
          <a:bodyPr/>
          <a:lstStyle/>
          <a:p>
            <a:pPr marL="571500" indent="-571500"/>
            <a:r>
              <a:rPr lang="bg-BG" sz="3600" dirty="0"/>
              <a:t>За стартиране на програмата натиснете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[Ctrl + Shift + F10]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 или натиснете десен бутон в полето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за писане на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sz="3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код –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&gt; [Run {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името на програмата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}]</a:t>
            </a:r>
          </a:p>
          <a:p>
            <a:pPr marL="571500" indent="-571500"/>
            <a:r>
              <a:rPr lang="bg-BG" sz="3600" dirty="0"/>
              <a:t>Резултатът ще се изпише на конзолата </a:t>
            </a:r>
            <a:br>
              <a:rPr lang="bg-BG" sz="3600" dirty="0"/>
            </a:br>
            <a:r>
              <a:rPr lang="bg-BG" sz="3600" dirty="0"/>
              <a:t>(</a:t>
            </a:r>
            <a:r>
              <a:rPr lang="bg-BG" sz="3600" noProof="1"/>
              <a:t>подпрозорецът</a:t>
            </a:r>
            <a:r>
              <a:rPr lang="bg-BG" sz="3600" dirty="0"/>
              <a:t> отдолу):</a:t>
            </a:r>
            <a:endParaRPr lang="en-US" sz="3600" dirty="0"/>
          </a:p>
          <a:p>
            <a:pPr marL="571500" indent="-571500"/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7C8AF-5DF6-4701-AA1A-E02BC9867F2C}"/>
              </a:ext>
            </a:extLst>
          </p:cNvPr>
          <p:cNvPicPr/>
          <p:nvPr/>
        </p:nvPicPr>
        <p:blipFill rotWithShape="1">
          <a:blip r:embed="rId3"/>
          <a:srcRect r="28011"/>
          <a:stretch/>
        </p:blipFill>
        <p:spPr>
          <a:xfrm>
            <a:off x="3322637" y="4408617"/>
            <a:ext cx="5543550" cy="19812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533066" lvl="1" indent="0">
              <a:lnSpc>
                <a:spcPct val="100000"/>
              </a:lnSpc>
              <a:buNone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https://judge.softuni.bg/Contests/Compete/Index/1010#0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1D0F-E9E5-4DEE-B0EB-701F84A3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37" y="2617168"/>
            <a:ext cx="5314950" cy="3986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Грешки на синтаксиса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AD3BE-6C76-4C61-8AD0-93891BEF31B0}"/>
              </a:ext>
            </a:extLst>
          </p:cNvPr>
          <p:cNvSpPr txBox="1"/>
          <p:nvPr/>
        </p:nvSpPr>
        <p:spPr>
          <a:xfrm>
            <a:off x="1700483" y="3378964"/>
            <a:ext cx="5470885" cy="76486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342900" indent="-342900" algn="l" eaLnBrk="0" hangingPunct="0">
              <a:lnSpc>
                <a:spcPct val="11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400" dirty="0"/>
              <a:t>Грешки при индентацията</a:t>
            </a:r>
            <a:endParaRPr lang="en-US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0AD3C-74A6-4D37-95AB-8D09D7918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81"/>
          <a:stretch/>
        </p:blipFill>
        <p:spPr>
          <a:xfrm>
            <a:off x="3188524" y="1813560"/>
            <a:ext cx="4648200" cy="88265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2744B-E446-49E4-8DCB-231CEF5A4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69"/>
          <a:stretch/>
        </p:blipFill>
        <p:spPr>
          <a:xfrm>
            <a:off x="3188524" y="4247212"/>
            <a:ext cx="5238449" cy="93438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ADF94F-3B29-46BE-990A-D0D9670305CF}"/>
              </a:ext>
            </a:extLst>
          </p:cNvPr>
          <p:cNvSpPr txBox="1"/>
          <p:nvPr/>
        </p:nvSpPr>
        <p:spPr>
          <a:xfrm>
            <a:off x="2436812" y="2760639"/>
            <a:ext cx="685729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bg-BG" sz="2800" dirty="0"/>
              <a:t>Липсват затварящите кавички в скобите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815E4-D702-4B88-9A22-AB0843F9683C}"/>
              </a:ext>
            </a:extLst>
          </p:cNvPr>
          <p:cNvSpPr txBox="1"/>
          <p:nvPr/>
        </p:nvSpPr>
        <p:spPr>
          <a:xfrm>
            <a:off x="2436812" y="5395407"/>
            <a:ext cx="8272293" cy="6678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457200" eaLnBrk="0" hangingPunct="0">
              <a:lnSpc>
                <a:spcPct val="11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bg-BG" sz="2800" dirty="0"/>
              <a:t>Има ненужна табулация пред командата </a:t>
            </a:r>
            <a:r>
              <a:rPr lang="en-US" sz="2800" b="1" dirty="0">
                <a:latin typeface="Consolas" panose="020B06090202040302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lvl="0" indent="-514350"/>
            <a:r>
              <a:rPr lang="bg-BG" dirty="0"/>
              <a:t>Какво означава да програмираме?</a:t>
            </a:r>
            <a:endParaRPr lang="en-US" dirty="0"/>
          </a:p>
          <a:p>
            <a:pPr marL="514350" lvl="0" indent="-514350"/>
            <a:r>
              <a:rPr lang="bg-BG" dirty="0"/>
              <a:t>Първа програма с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noProof="1">
                <a:solidFill>
                  <a:schemeClr val="bg1"/>
                </a:solidFill>
              </a:rPr>
              <a:t>PyCharm</a:t>
            </a:r>
            <a:endParaRPr lang="en-US" dirty="0">
              <a:solidFill>
                <a:schemeClr val="bg1"/>
              </a:solidFill>
            </a:endParaRPr>
          </a:p>
          <a:p>
            <a:pPr marL="514350" lvl="0" indent="-514350"/>
            <a:r>
              <a:rPr lang="bg-BG" dirty="0"/>
              <a:t>Да направим конзолна програма</a:t>
            </a:r>
          </a:p>
          <a:p>
            <a:pPr marL="712788" lvl="1" indent="-409575"/>
            <a:r>
              <a:rPr lang="bg-BG" dirty="0"/>
              <a:t>Създаване на конзолна </a:t>
            </a:r>
            <a:r>
              <a:rPr lang="en-US" dirty="0"/>
              <a:t>Python </a:t>
            </a:r>
            <a:r>
              <a:rPr lang="bg-BG" dirty="0"/>
              <a:t>програма</a:t>
            </a:r>
          </a:p>
          <a:p>
            <a:pPr marL="712788" lvl="1" indent="-409575"/>
            <a:r>
              <a:rPr lang="bg-BG" dirty="0"/>
              <a:t>Стартиране на програмата</a:t>
            </a:r>
          </a:p>
          <a:p>
            <a:pPr marL="712788" lvl="1" indent="-409575"/>
            <a:r>
              <a:rPr lang="bg-BG" dirty="0"/>
              <a:t>Тестване в </a:t>
            </a:r>
            <a:r>
              <a:rPr lang="en-US" dirty="0"/>
              <a:t>judge </a:t>
            </a:r>
            <a:r>
              <a:rPr lang="bg-BG" dirty="0"/>
              <a:t>системата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1CB52-E4C5-4F27-9D60-FB4D2C03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US" dirty="0"/>
              <a:t>Python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F5FA-5AD9-4F1C-B445-A239436B4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49C81-3D58-4421-A048-DB9D46124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15240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6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dirty="0">
                <a:solidFill>
                  <a:schemeClr val="bg1"/>
                </a:solidFill>
              </a:rPr>
              <a:t>20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34" y="3185528"/>
            <a:ext cx="2577078" cy="268032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2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</a:rPr>
              <a:t>3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)</a:t>
            </a:r>
            <a:endParaRPr lang="bg-BG" sz="2400" b="1" noProof="1">
              <a:solidFill>
                <a:schemeClr val="tx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</a:rPr>
              <a:t>print(20)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BFE4460-9A8E-4D7C-81F5-936FD74E6EC7}"/>
              </a:ext>
            </a:extLst>
          </p:cNvPr>
          <p:cNvSpPr txBox="1">
            <a:spLocks/>
          </p:cNvSpPr>
          <p:nvPr/>
        </p:nvSpPr>
        <p:spPr>
          <a:xfrm>
            <a:off x="5475085" y="2475262"/>
            <a:ext cx="4876800" cy="777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Решение с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dirty="0">
                <a:latin typeface="+mj-lt"/>
              </a:rPr>
              <a:t>-цикъл</a:t>
            </a:r>
            <a:r>
              <a:rPr lang="en-US" dirty="0">
                <a:latin typeface="+mj-lt"/>
              </a:rPr>
              <a:t>:</a:t>
            </a:r>
            <a:endParaRPr lang="bg-BG" dirty="0">
              <a:latin typeface="+mj-l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163" y="3384824"/>
            <a:ext cx="5133005" cy="123377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tx2"/>
                </a:solidFill>
                <a:latin typeface="Consolas" pitchFamily="49" charset="0"/>
              </a:rPr>
              <a:t>for i in range(1, 21):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nn-NO" sz="2800" b="1" noProof="1">
                <a:solidFill>
                  <a:schemeClr val="tx2"/>
                </a:solidFill>
                <a:latin typeface="Consolas" pitchFamily="49" charset="0"/>
              </a:rPr>
              <a:t>    print(i)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5616163" y="5004860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Ð ÐµÐ·ÑÐ»ÑÐ°Ñ Ñ Ð¸Ð·Ð¾Ð±ÑÐ°Ð¶ÐµÐ½Ð¸Ðµ Ð·Ð° numero 2 de toy story">
              <a:extLst>
                <a:ext uri="{FF2B5EF4-FFF2-40B4-BE49-F238E27FC236}">
                  <a16:creationId xmlns:a16="http://schemas.microsoft.com/office/drawing/2014/main" id="{7C88DC20-B4C0-496A-9086-D2745FEFA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8718" y="5063680"/>
              <a:ext cx="7605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6"/>
              </a:rPr>
              <a:t>https://judge.softuni.bg/Contests/Compete/Index/1010#2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en-US" b="1" dirty="0">
                <a:latin typeface="+mj-lt"/>
              </a:rPr>
              <a:t> </a:t>
            </a:r>
            <a:br>
              <a:rPr lang="bg-BG" b="1" dirty="0">
                <a:latin typeface="+mj-lt"/>
              </a:rPr>
            </a:br>
            <a:r>
              <a:rPr lang="bg-BG" dirty="0">
                <a:latin typeface="+mj-lt"/>
              </a:rPr>
              <a:t>и изчислява лицето на правоъгълник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Решение: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https://judge.softuni.bg/Contests/Compete/Index/1010#3</a:t>
            </a:r>
            <a:endParaRPr lang="bg-BG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22C9C3-96BB-477F-A194-1E2AD4D67544}"/>
              </a:ext>
            </a:extLst>
          </p:cNvPr>
          <p:cNvGrpSpPr/>
          <p:nvPr/>
        </p:nvGrpSpPr>
        <p:grpSpPr>
          <a:xfrm>
            <a:off x="933728" y="3178744"/>
            <a:ext cx="1820549" cy="1110661"/>
            <a:chOff x="997193" y="2757215"/>
            <a:chExt cx="1820549" cy="111066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7E00ACA-75DE-4687-A7E1-DD5FA9B66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610" y="2990135"/>
              <a:ext cx="66613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14</a:t>
              </a:r>
              <a:endPara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D4AE539-0A8D-4FF0-B814-4F14A5AF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193" y="2757215"/>
              <a:ext cx="457200" cy="111066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2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7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B6F5230A-D2EF-418D-A054-CDCA91D72428}"/>
                </a:ext>
              </a:extLst>
            </p:cNvPr>
            <p:cNvSpPr/>
            <p:nvPr/>
          </p:nvSpPr>
          <p:spPr bwMode="auto">
            <a:xfrm>
              <a:off x="1647799" y="3236160"/>
              <a:ext cx="304801" cy="233526"/>
            </a:xfrm>
            <a:prstGeom prst="rightArrow">
              <a:avLst/>
            </a:prstGeom>
            <a:solidFill>
              <a:schemeClr val="accent1">
                <a:alpha val="80000"/>
              </a:schemeClr>
            </a:solidFill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923DD7D-18CC-4ACC-8F18-20813D07E2BC}"/>
              </a:ext>
            </a:extLst>
          </p:cNvPr>
          <p:cNvGrpSpPr/>
          <p:nvPr/>
        </p:nvGrpSpPr>
        <p:grpSpPr>
          <a:xfrm>
            <a:off x="3741158" y="3178744"/>
            <a:ext cx="1799920" cy="1110661"/>
            <a:chOff x="4025595" y="2757215"/>
            <a:chExt cx="1799920" cy="1110661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8E058607-191D-4156-9AAB-5A5C982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894" y="2990135"/>
              <a:ext cx="656621" cy="58744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56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9A05A8F-8BEB-4ED8-8176-3B5DB0F45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595" y="2757215"/>
              <a:ext cx="457200" cy="111066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7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75000"/>
                    </a:schemeClr>
                  </a:solidFill>
                  <a:latin typeface="Consolas" pitchFamily="49" charset="0"/>
                </a:rPr>
                <a:t>8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E0BEE64-6201-4738-BE0D-2B24B6E2B9EB}"/>
                </a:ext>
              </a:extLst>
            </p:cNvPr>
            <p:cNvSpPr/>
            <p:nvPr/>
          </p:nvSpPr>
          <p:spPr bwMode="auto">
            <a:xfrm>
              <a:off x="4679003" y="3221773"/>
              <a:ext cx="304801" cy="233526"/>
            </a:xfrm>
            <a:prstGeom prst="rightArrow">
              <a:avLst>
                <a:gd name="adj1" fmla="val 50000"/>
                <a:gd name="adj2" fmla="val 57530"/>
              </a:avLst>
            </a:prstGeom>
            <a:solidFill>
              <a:schemeClr val="accent1">
                <a:alpha val="80000"/>
              </a:schemeClr>
            </a:solidFill>
            <a:ln w="19050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3116" y="4579214"/>
            <a:ext cx="3651773" cy="169543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noProof="1">
                <a:latin typeface="Consolas" panose="020B0609020204030204" pitchFamily="49" charset="0"/>
              </a:rPr>
              <a:t> = float(input())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 = float(input())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400" b="1" noProof="1">
                <a:latin typeface="Consolas" panose="020B0609020204030204" pitchFamily="49" charset="0"/>
              </a:rPr>
              <a:t> = float(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400" b="1" noProof="1">
                <a:latin typeface="Consolas" panose="020B0609020204030204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print(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491770" y="2648238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07097-63D1-4F56-9D62-F686E5D22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пишеш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поредица от команди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 </a:t>
            </a:r>
            <a:r>
              <a:rPr lang="en-US" sz="3000" dirty="0"/>
              <a:t>Python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noProof="1"/>
              <a:t>PyCharm</a:t>
            </a:r>
            <a:r>
              <a:rPr lang="en-US" sz="30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Командите се</a:t>
            </a:r>
            <a:r>
              <a:rPr lang="en-US" sz="3200" dirty="0"/>
              <a:t> </a:t>
            </a:r>
            <a:r>
              <a:rPr lang="bg-BG" sz="3200" dirty="0"/>
              <a:t>пишат във файловете с .</a:t>
            </a:r>
            <a:r>
              <a:rPr lang="en-US" sz="3200" dirty="0"/>
              <a:t>py </a:t>
            </a:r>
            <a:r>
              <a:rPr lang="bg-BG" sz="3200" dirty="0"/>
              <a:t>формат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print(…)</a:t>
            </a:r>
            <a:r>
              <a:rPr lang="en-US" sz="3000" dirty="0"/>
              <a:t>, </a:t>
            </a:r>
            <a:r>
              <a:rPr lang="bg-BG" sz="3000" dirty="0"/>
              <a:t>стартираме с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[Alt + Shift + F10]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93925" y="2971800"/>
            <a:ext cx="2314083" cy="2504420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66EBCC51-197C-40E3-835F-2141C5318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953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('Hello')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02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CBBEBD-21E0-4859-853C-1873ABB6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77E566EE-E4AE-4D31-A309-8FF9563D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96229C8F-B4C0-4B49-AF0D-53AF670BB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F4576FAB-B206-438A-9766-B6F6ABB53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284B6D5F-80FE-48D5-801C-41AFC2FE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СофтУни диамантени партньори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7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1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3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/>
              <a:t>Основи на програмирането с </a:t>
            </a:r>
            <a:r>
              <a:rPr lang="en-US" sz="3200" dirty="0"/>
              <a:t>Python"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4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buClr>
                <a:schemeClr val="tx1">
                  <a:lumMod val="75000"/>
                </a:schemeClr>
              </a:buClr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>
                  <a:lumMod val="75000"/>
                </a:schemeClr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577" y="2086025"/>
            <a:ext cx="1496137" cy="14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pPr>
              <a:lnSpc>
                <a:spcPct val="100000"/>
              </a:lnSpc>
            </a:pPr>
            <a:endParaRPr lang="bg-BG" sz="3600" dirty="0"/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10" y="3892959"/>
            <a:ext cx="2504233" cy="2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7" y="4876800"/>
            <a:ext cx="10958928" cy="768084"/>
          </a:xfrm>
        </p:spPr>
        <p:txBody>
          <a:bodyPr/>
          <a:lstStyle/>
          <a:p>
            <a:r>
              <a:rPr lang="bg-BG" sz="4400" dirty="0"/>
              <a:t>Езиците като начин на комуникация</a:t>
            </a:r>
            <a:endParaRPr lang="bg-BG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MD" sz="2800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dirty="0">
                <a:solidFill>
                  <a:srgbClr val="FFFFFF"/>
                </a:solidFill>
              </a:rPr>
              <a:t>Dobrý den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5220" y="5919509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36814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928407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8080" y="5791200"/>
            <a:ext cx="131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9064" y="2399588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46580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 num in range(0,</a:t>
            </a:r>
            <a:r>
              <a:rPr lang="bg-BG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bg-BG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) 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399212" y="1646580"/>
            <a:ext cx="5266063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152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773020"/>
            <a:ext cx="2253081" cy="2438400"/>
          </a:xfrm>
          <a:prstGeom prst="rect">
            <a:avLst/>
          </a:prstGeom>
        </p:spPr>
      </p:pic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212" y="5487473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35C1F-3B0F-4C0E-9119-BD8A632F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17612" y="5465038"/>
            <a:ext cx="2454160" cy="12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4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08012" y="1632819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for(int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6426200" y="1632819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for(let i = 0; i &lt;= 10; i++)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819400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567385" y="2819400"/>
            <a:ext cx="2253081" cy="2438400"/>
          </a:xfrm>
          <a:prstGeom prst="rect">
            <a:avLst/>
          </a:prstGeom>
        </p:spPr>
      </p:pic>
      <p:pic>
        <p:nvPicPr>
          <p:cNvPr id="12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03BAC574-B738-42C7-83C4-45F491E72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96027997-4BF6-421C-A3E5-D514DAF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364" y="5398924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Python, Java, JavaScript</a:t>
            </a:r>
            <a:r>
              <a:rPr lang="bg-BG" sz="3800" dirty="0"/>
              <a:t>,</a:t>
            </a:r>
            <a:r>
              <a:rPr lang="en-US" sz="3800" dirty="0"/>
              <a:t> C#,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</a:t>
            </a:r>
            <a:r>
              <a:rPr lang="en-US" sz="3800" dirty="0"/>
              <a:t> </a:t>
            </a:r>
            <a:r>
              <a:rPr lang="en-US" sz="4000" noProof="1"/>
              <a:t>PyCharm</a:t>
            </a:r>
            <a:r>
              <a:rPr lang="en-US" sz="3800" dirty="0"/>
              <a:t>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1146</Words>
  <Application>Microsoft Office PowerPoint</Application>
  <PresentationFormat>Custom</PresentationFormat>
  <Paragraphs>229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PowerPoint Presentation</vt:lpstr>
      <vt:lpstr>Компютърна програма – примери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Python програмите</vt:lpstr>
      <vt:lpstr>PowerPoint Presentation</vt:lpstr>
      <vt:lpstr>Числата от 1 до 20</vt:lpstr>
      <vt:lpstr>Лице на правоъгълник</vt:lpstr>
      <vt:lpstr>Какво научихме днес?</vt:lpstr>
      <vt:lpstr>PowerPoint Presentation</vt:lpstr>
      <vt:lpstr>СофтУни диамантени партньори</vt:lpstr>
      <vt:lpstr>СофтУни диамантени партньори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2</cp:revision>
  <dcterms:created xsi:type="dcterms:W3CDTF">2014-01-02T17:00:34Z</dcterms:created>
  <dcterms:modified xsi:type="dcterms:W3CDTF">2018-10-05T15:39:38Z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